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33"/>
  </p:notesMasterIdLst>
  <p:handoutMasterIdLst>
    <p:handoutMasterId r:id="rId34"/>
  </p:handoutMasterIdLst>
  <p:sldIdLst>
    <p:sldId id="838" r:id="rId5"/>
    <p:sldId id="1227" r:id="rId6"/>
    <p:sldId id="1191" r:id="rId7"/>
    <p:sldId id="1193" r:id="rId8"/>
    <p:sldId id="1194" r:id="rId9"/>
    <p:sldId id="1195" r:id="rId10"/>
    <p:sldId id="1208" r:id="rId11"/>
    <p:sldId id="1211" r:id="rId12"/>
    <p:sldId id="1212" r:id="rId13"/>
    <p:sldId id="1201" r:id="rId14"/>
    <p:sldId id="1213" r:id="rId15"/>
    <p:sldId id="1214" r:id="rId16"/>
    <p:sldId id="1215" r:id="rId17"/>
    <p:sldId id="1205" r:id="rId18"/>
    <p:sldId id="1216" r:id="rId19"/>
    <p:sldId id="1217" r:id="rId20"/>
    <p:sldId id="1218" r:id="rId21"/>
    <p:sldId id="1219" r:id="rId22"/>
    <p:sldId id="1202" r:id="rId23"/>
    <p:sldId id="1220" r:id="rId24"/>
    <p:sldId id="1221" r:id="rId25"/>
    <p:sldId id="1222" r:id="rId26"/>
    <p:sldId id="1210" r:id="rId27"/>
    <p:sldId id="1223" r:id="rId28"/>
    <p:sldId id="1224" r:id="rId29"/>
    <p:sldId id="1225" r:id="rId30"/>
    <p:sldId id="1226" r:id="rId31"/>
    <p:sldId id="1203" r:id="rId32"/>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1" name="Jon Adlum" initials="JA [11]" lastIdx="1" clrIdx="70"/>
  <p:cmAuthor id="1" name="Emilie Doolittle" initials="ED [7]" lastIdx="1" clrIdx="0"/>
  <p:cmAuthor id="72" name="Jon Adlum" initials="JA [12]" lastIdx="1" clrIdx="71"/>
  <p:cmAuthor id="2" name="Emilie Doolittle" initials="ED [8]" lastIdx="1" clrIdx="1"/>
  <p:cmAuthor id="73" name="Jon Adlum" initials="JA [13]" lastIdx="1" clrIdx="72"/>
  <p:cmAuthor id="3" name="Emilie Doolittle" initials="ED [9]" lastIdx="1" clrIdx="2"/>
  <p:cmAuthor id="74" name="Jon Adlum" initials="JA [14]" lastIdx="1" clrIdx="73"/>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84" clrIdx="19"/>
  <p:cmAuthor id="21" name="Mark Tonsetic" initials="MT" lastIdx="62"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Jon Adlum" initials="JA" lastIdx="1" clrIdx="60"/>
  <p:cmAuthor id="62" name="Jon Adlum" initials="JA [2]" lastIdx="1" clrIdx="61"/>
  <p:cmAuthor id="63" name="Jon Adlum" initials="JA [3]" lastIdx="1" clrIdx="62"/>
  <p:cmAuthor id="64" name="Jon Adlum" initials="JA [4]" lastIdx="1" clrIdx="63"/>
  <p:cmAuthor id="65" name="Jon Adlum" initials="JA [5]" lastIdx="1" clrIdx="64"/>
  <p:cmAuthor id="66" name="Jon Adlum" initials="JA [6]" lastIdx="1" clrIdx="65"/>
  <p:cmAuthor id="67" name="Jon Adlum" initials="JA [7]" lastIdx="1" clrIdx="66"/>
  <p:cmAuthor id="68" name="Jon Adlum" initials="JA [8]" lastIdx="1" clrIdx="67"/>
  <p:cmAuthor id="69" name="Jon Adlum" initials="JA [9]" lastIdx="1" clrIdx="68"/>
  <p:cmAuthor id="70" name="Jon Adlum" initials="JA [10]" lastIdx="1" clrIdx="69"/>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FF99FF"/>
    <a:srgbClr val="CDE1D9"/>
    <a:srgbClr val="FF924E"/>
    <a:srgbClr val="B0E1CE"/>
    <a:srgbClr val="B1B1E4"/>
    <a:srgbClr val="72D0E2"/>
    <a:srgbClr val="A7D4DF"/>
    <a:srgbClr val="00FF60"/>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6DA8D5-12EF-D840-A18C-A2838764CA28}" v="4" dt="2019-08-22T19:15:11.603"/>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82" autoAdjust="0"/>
    <p:restoredTop sz="96617" autoAdjust="0"/>
  </p:normalViewPr>
  <p:slideViewPr>
    <p:cSldViewPr snapToGrid="0">
      <p:cViewPr varScale="1">
        <p:scale>
          <a:sx n="90" d="100"/>
          <a:sy n="90" d="100"/>
        </p:scale>
        <p:origin x="800" y="200"/>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8/22/2019</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8/22/2019</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1491586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2274439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1305055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2390129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14</a:t>
            </a:fld>
            <a:endParaRPr lang="en-US" dirty="0"/>
          </a:p>
        </p:txBody>
      </p:sp>
    </p:spTree>
    <p:extLst>
      <p:ext uri="{BB962C8B-B14F-4D97-AF65-F5344CB8AC3E}">
        <p14:creationId xmlns:p14="http://schemas.microsoft.com/office/powerpoint/2010/main" val="1189001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15</a:t>
            </a:fld>
            <a:endParaRPr lang="en-US" dirty="0"/>
          </a:p>
        </p:txBody>
      </p:sp>
    </p:spTree>
    <p:extLst>
      <p:ext uri="{BB962C8B-B14F-4D97-AF65-F5344CB8AC3E}">
        <p14:creationId xmlns:p14="http://schemas.microsoft.com/office/powerpoint/2010/main" val="84066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16</a:t>
            </a:fld>
            <a:endParaRPr lang="en-US" dirty="0"/>
          </a:p>
        </p:txBody>
      </p:sp>
    </p:spTree>
    <p:extLst>
      <p:ext uri="{BB962C8B-B14F-4D97-AF65-F5344CB8AC3E}">
        <p14:creationId xmlns:p14="http://schemas.microsoft.com/office/powerpoint/2010/main" val="2859631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17</a:t>
            </a:fld>
            <a:endParaRPr lang="en-US" dirty="0"/>
          </a:p>
        </p:txBody>
      </p:sp>
    </p:spTree>
    <p:extLst>
      <p:ext uri="{BB962C8B-B14F-4D97-AF65-F5344CB8AC3E}">
        <p14:creationId xmlns:p14="http://schemas.microsoft.com/office/powerpoint/2010/main" val="859139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18</a:t>
            </a:fld>
            <a:endParaRPr lang="en-US" dirty="0"/>
          </a:p>
        </p:txBody>
      </p:sp>
    </p:spTree>
    <p:extLst>
      <p:ext uri="{BB962C8B-B14F-4D97-AF65-F5344CB8AC3E}">
        <p14:creationId xmlns:p14="http://schemas.microsoft.com/office/powerpoint/2010/main" val="3014091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19</a:t>
            </a:fld>
            <a:endParaRPr lang="en-US" dirty="0"/>
          </a:p>
        </p:txBody>
      </p:sp>
    </p:spTree>
    <p:extLst>
      <p:ext uri="{BB962C8B-B14F-4D97-AF65-F5344CB8AC3E}">
        <p14:creationId xmlns:p14="http://schemas.microsoft.com/office/powerpoint/2010/main" val="611269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20</a:t>
            </a:fld>
            <a:endParaRPr lang="en-US" dirty="0"/>
          </a:p>
        </p:txBody>
      </p:sp>
    </p:spTree>
    <p:extLst>
      <p:ext uri="{BB962C8B-B14F-4D97-AF65-F5344CB8AC3E}">
        <p14:creationId xmlns:p14="http://schemas.microsoft.com/office/powerpoint/2010/main" val="3433515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21</a:t>
            </a:fld>
            <a:endParaRPr lang="en-US" dirty="0"/>
          </a:p>
        </p:txBody>
      </p:sp>
    </p:spTree>
    <p:extLst>
      <p:ext uri="{BB962C8B-B14F-4D97-AF65-F5344CB8AC3E}">
        <p14:creationId xmlns:p14="http://schemas.microsoft.com/office/powerpoint/2010/main" val="2877358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22</a:t>
            </a:fld>
            <a:endParaRPr lang="en-US" dirty="0"/>
          </a:p>
        </p:txBody>
      </p:sp>
    </p:spTree>
    <p:extLst>
      <p:ext uri="{BB962C8B-B14F-4D97-AF65-F5344CB8AC3E}">
        <p14:creationId xmlns:p14="http://schemas.microsoft.com/office/powerpoint/2010/main" val="3147521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23</a:t>
            </a:fld>
            <a:endParaRPr lang="en-US" dirty="0"/>
          </a:p>
        </p:txBody>
      </p:sp>
    </p:spTree>
    <p:extLst>
      <p:ext uri="{BB962C8B-B14F-4D97-AF65-F5344CB8AC3E}">
        <p14:creationId xmlns:p14="http://schemas.microsoft.com/office/powerpoint/2010/main" val="2481973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24</a:t>
            </a:fld>
            <a:endParaRPr lang="en-US" dirty="0"/>
          </a:p>
        </p:txBody>
      </p:sp>
    </p:spTree>
    <p:extLst>
      <p:ext uri="{BB962C8B-B14F-4D97-AF65-F5344CB8AC3E}">
        <p14:creationId xmlns:p14="http://schemas.microsoft.com/office/powerpoint/2010/main" val="27619114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25</a:t>
            </a:fld>
            <a:endParaRPr lang="en-US" dirty="0"/>
          </a:p>
        </p:txBody>
      </p:sp>
    </p:spTree>
    <p:extLst>
      <p:ext uri="{BB962C8B-B14F-4D97-AF65-F5344CB8AC3E}">
        <p14:creationId xmlns:p14="http://schemas.microsoft.com/office/powerpoint/2010/main" val="274789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26</a:t>
            </a:fld>
            <a:endParaRPr lang="en-US" dirty="0"/>
          </a:p>
        </p:txBody>
      </p:sp>
    </p:spTree>
    <p:extLst>
      <p:ext uri="{BB962C8B-B14F-4D97-AF65-F5344CB8AC3E}">
        <p14:creationId xmlns:p14="http://schemas.microsoft.com/office/powerpoint/2010/main" val="3766104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27</a:t>
            </a:fld>
            <a:endParaRPr lang="en-US" dirty="0"/>
          </a:p>
        </p:txBody>
      </p:sp>
    </p:spTree>
    <p:extLst>
      <p:ext uri="{BB962C8B-B14F-4D97-AF65-F5344CB8AC3E}">
        <p14:creationId xmlns:p14="http://schemas.microsoft.com/office/powerpoint/2010/main" val="2972552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2312579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2879805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3495222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209109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3830683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4247892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2589490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2019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success/playbook/cmdb-deployment.html"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success/playbook/cmdb-deployment.html"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servicenow.com/success/pillars/create-excitement-adoption.html#4-3-create"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hyperlink" Target="https://docs.servicenow.com/bundle/newyork-platform-administration/page/integrate/concept/c_IntegrateWThirdPartyAppsDataSrces.html"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s://docs.servicenow.com/bundle/newyork-platform-administration/page/integrate/vendor-specific-integrations/reference/r_ServiceNowProvidedintegrations.html" TargetMode="External"/><Relationship Id="rId7" Type="http://schemas.openxmlformats.org/officeDocument/2006/relationships/hyperlink" Target="https://docs.servicenow.com/bundle/madrid-platform-administration/page/integrate/vendor-specific-integrations/reference/r_SupportedIntegrationInterfaces.html"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hyperlink" Target="https://docs.servicenow.com/bundle/newyork-platform-administration/page/integrate/vendor-specific-integrations/reference/r_SupportedIntegrationInterfaces.html" TargetMode="External"/><Relationship Id="rId5" Type="http://schemas.openxmlformats.org/officeDocument/2006/relationships/hyperlink" Target="https://www.servicenow.com/success/playbook/innovate-at-scale.html" TargetMode="External"/><Relationship Id="rId4" Type="http://schemas.openxmlformats.org/officeDocument/2006/relationships/hyperlink" Target="https://store.servicenow.com/sn_appstore_store.do"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developer.servicenow.com/"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hyperlink" Target="https://docs.servicenow.com/bundle/newyork-servicenow-platform/page/administer/integrationhub/concept/integrationhub.html"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community.servicenow.com/community?id=community_blog&amp;sys_id=f69d6e69dbd0dbc01dcaf3231f9619cb&amp;view_source=searchResult" TargetMode="External"/><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hyperlink" Target="https://docs.servicenow.com/bundle/newyork-servicenow-platform/page/product/configuration-management/task/activate-cmdb-scoped-apps.html" TargetMode="External"/><Relationship Id="rId4" Type="http://schemas.openxmlformats.org/officeDocument/2006/relationships/hyperlink" Target="https://docs.servicenow.com/bundle/newyork-servicenow-platform/page/product/configuration-management/concept/c_CompsandProcessIDandReconcil.html"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hyperlink" Target="https://developer.servicenow.com/" TargetMode="External"/><Relationship Id="rId3" Type="http://schemas.openxmlformats.org/officeDocument/2006/relationships/hyperlink" Target="https://docs.servicenow.com/bundle/madrid-release-notes/page/release-notes/family-release-notes.html" TargetMode="External"/><Relationship Id="rId7" Type="http://schemas.openxmlformats.org/officeDocument/2006/relationships/hyperlink" Target="https://www.servicenow.com/now-at-work.html"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hyperlink" Target="https://knowledge.servicenow.com/" TargetMode="External"/><Relationship Id="rId5" Type="http://schemas.openxmlformats.org/officeDocument/2006/relationships/hyperlink" Target="https://docs.servicenow.com/bundle/newyork-release-notes/page/release-notes/summary/rn-summary-new-features.html" TargetMode="External"/><Relationship Id="rId10" Type="http://schemas.openxmlformats.org/officeDocument/2006/relationships/hyperlink" Target="https://docs.servicenow.com/bundle/newyork-release-notes/page/release-notes/upgrades/upgrades-planning-checklist.html" TargetMode="External"/><Relationship Id="rId4" Type="http://schemas.openxmlformats.org/officeDocument/2006/relationships/hyperlink" Target="https://docs.servicenow.com/bundle/newyork-release-notes/page/release-notes/family-release-notes.html" TargetMode="External"/><Relationship Id="rId9" Type="http://schemas.openxmlformats.org/officeDocument/2006/relationships/hyperlink" Target="https://docs.servicenow.com/bundle/newyork-release-notes/page/release-notes/upgrades/concept/upgrades-overview.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docs.servicenow.com/bundle/newyork-platform-administration/page/administer/managing-data/concept/data-preservation.html" TargetMode="External"/><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bpillar10-demandmgmt.pptx" TargetMode="External"/><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bp/subpillar7-governance.pptx" TargetMode="External"/><Relationship Id="rId4" Type="http://schemas.openxmlformats.org/officeDocument/2006/relationships/hyperlink" Target="https://community.servicenow.com/community?id=community_article&amp;sys_id=d2dce665dbd0dbc01dcaf3231f9619fe"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bpillar1-vision.pptx" TargetMode="External"/><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bp/subpillar3-programplan.pptx"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bpillar1-vision.pptx"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bp/subpillar3-programplan.pptx"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hyperlink" Target="https://docs.servicenow.com/bundle/newyork-platform-administration/page/integrate/concept/c_IntegrationOptions.html" TargetMode="External"/><Relationship Id="rId13" Type="http://schemas.openxmlformats.org/officeDocument/2006/relationships/hyperlink" Target="https://docs.servicenow.com/bundle/newyork-platform-administration/page/administer/form-administration/concept/c_FormPersonalizationAdmin.html" TargetMode="External"/><Relationship Id="rId3" Type="http://schemas.openxmlformats.org/officeDocument/2006/relationships/hyperlink" Target="https://www.servicenow.com/lpwhp/high-availability-whitepaper.html" TargetMode="External"/><Relationship Id="rId7" Type="http://schemas.openxmlformats.org/officeDocument/2006/relationships/hyperlink" Target="https://store.servicenow.com/sn_appstore_store.do" TargetMode="External"/><Relationship Id="rId12" Type="http://schemas.openxmlformats.org/officeDocument/2006/relationships/hyperlink" Target="https://docs.servicenow.com/bundle/newyork-platform-administration/page/administer/list-administration/task/t_ConfigureListControls.html" TargetMode="External"/><Relationship Id="rId17" Type="http://schemas.openxmlformats.org/officeDocument/2006/relationships/hyperlink" Target="https://www.servicenow.com/services/training-and-certification.html" TargetMode="External"/><Relationship Id="rId2" Type="http://schemas.openxmlformats.org/officeDocument/2006/relationships/notesSlide" Target="../notesSlides/notesSlide4.xml"/><Relationship Id="rId16" Type="http://schemas.openxmlformats.org/officeDocument/2006/relationships/hyperlink" Target="https://www.servicenow.com/services/training-and-certification/foundations-elearning.html" TargetMode="External"/><Relationship Id="rId1" Type="http://schemas.openxmlformats.org/officeDocument/2006/relationships/slideLayout" Target="../slideLayouts/slideLayout9.xml"/><Relationship Id="rId6" Type="http://schemas.openxmlformats.org/officeDocument/2006/relationships/hyperlink" Target="https://www.servicenow.com/products-by-category.html" TargetMode="External"/><Relationship Id="rId11" Type="http://schemas.openxmlformats.org/officeDocument/2006/relationships/hyperlink" Target="https://docs.servicenow.com/bundle/newyork-platform-user-interface/page/use/using-lists/concept/c_UseLists.html" TargetMode="External"/><Relationship Id="rId5" Type="http://schemas.openxmlformats.org/officeDocument/2006/relationships/hyperlink" Target="https://docs.servicenow.com/bundle/newyork-servicenow-platform/page/administer/general/reference/r_ServiceNowPlatform.html" TargetMode="External"/><Relationship Id="rId15" Type="http://schemas.openxmlformats.org/officeDocument/2006/relationships/hyperlink" Target="https://docs.servicenow.com/bundle/newyork-servicenow-platform/page/administer/workflow/concept/c_WorkflowOverview.html" TargetMode="External"/><Relationship Id="rId10" Type="http://schemas.openxmlformats.org/officeDocument/2006/relationships/hyperlink" Target="https://docs.servicenow.com/bundle/newyork-platform-user-interface/page/use/using-forms/concept/c_UsingForms.html" TargetMode="External"/><Relationship Id="rId4" Type="http://schemas.openxmlformats.org/officeDocument/2006/relationships/hyperlink" Target="https://docs.servicenow.com/bundle/newyork-platform-administration/page/administer/table-administration/concept/c_TableAdministration.html" TargetMode="External"/><Relationship Id="rId9" Type="http://schemas.openxmlformats.org/officeDocument/2006/relationships/hyperlink" Target="https://docs.servicenow.com/bundle/newyork-platform-user-interface/page/administer/navigation-and-ui/concept/c_NavigationAndTheUserInterface.html" TargetMode="External"/><Relationship Id="rId14" Type="http://schemas.openxmlformats.org/officeDocument/2006/relationships/hyperlink" Target="https://docs.servicenow.com/bundle/newyork-application-development/page/script/business-rules/concept/c_BusinessRules.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ccess-quick-answer-roles-platform-team.pdf"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docs.servicenow.com/bundle/newyork-platform-administration/page/administer/company-and-domain-separation/reference/domain-sep-landing-page.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hyperlink" Target="https://docs.servicenow.com/bundle/newyork-application-development/page/script/business-rules/concept/c_BusinessRules.html" TargetMode="External"/><Relationship Id="rId4" Type="http://schemas.openxmlformats.org/officeDocument/2006/relationships/hyperlink" Target="https://docs.servicenow.com/bundle/newyork-it-service-management/page/product/change-management/task/t_CreateNewACL.html"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hi.service-now.com/kb_view.do?sysparm_article=KB0550654" TargetMode="External"/><Relationship Id="rId3" Type="http://schemas.openxmlformats.org/officeDocument/2006/relationships/hyperlink" Target="https://docs.servicenow.com/bundle/newyork-platform-administration/page/integrate/single-sign-on/concept/c_Authentication.html" TargetMode="External"/><Relationship Id="rId7" Type="http://schemas.openxmlformats.org/officeDocument/2006/relationships/hyperlink" Target="https://docs.servicenow.com/bundle/newyork-platform-administration/page/administer/security/concept/instance-sec-dashboard-pa.html"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hyperlink" Target="https://docs.servicenow.com/bundle/newyork-servicenow-platform/page/product/mid-server/concept/mid-server-landing.html" TargetMode="External"/><Relationship Id="rId5" Type="http://schemas.openxmlformats.org/officeDocument/2006/relationships/hyperlink" Target="https://docs.servicenow.com/bundle/newyork-platform-administration/page/administer/system-logs/concept/system-logs.html" TargetMode="External"/><Relationship Id="rId4" Type="http://schemas.openxmlformats.org/officeDocument/2006/relationships/hyperlink" Target="https://docs.servicenow.com/bundle/newyork-servicenow-platform/page/administer/edge-encryption/reference/edge-encryption.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Get your ServiceNow foundations right</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Plan your architecture, instances, integrations, and data flows</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148946"/>
            <a:ext cx="11225082" cy="3065455"/>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Determine your CMDB requirements</a:t>
            </a:r>
          </a:p>
          <a:p>
            <a:pPr marL="227965" indent="-227965">
              <a:buFont typeface="Wingdings" panose="05000000000000000000" pitchFamily="2" charset="2"/>
              <a:buChar char="q"/>
            </a:pPr>
            <a:r>
              <a:rPr lang="en-US" sz="1200" dirty="0"/>
              <a:t>Identify a list of CMDB use cases that directly impact your organization’s key strategic initiatives. (These use cases will help you make the case for effective configuration management and get required funding and support for implementation). Below are examples of questions you could use to identify CMDB use cases. (Refer to our </a:t>
            </a:r>
            <a:r>
              <a:rPr lang="en-US" sz="1200" dirty="0">
                <a:hlinkClick r:id="rId3"/>
              </a:rPr>
              <a:t>Success Playbook </a:t>
            </a:r>
            <a:r>
              <a:rPr lang="en-US" sz="1200" dirty="0"/>
              <a:t>for more examples):</a:t>
            </a:r>
          </a:p>
          <a:p>
            <a:pPr lvl="1">
              <a:buFont typeface="Wingdings" panose="05000000000000000000" pitchFamily="2" charset="2"/>
              <a:buChar char="q"/>
            </a:pPr>
            <a:r>
              <a:rPr lang="en-US" sz="1100" dirty="0"/>
              <a:t>What level of understanding do we need of our infrastructure configuration to assess the impact of an incident on business services? </a:t>
            </a:r>
          </a:p>
          <a:p>
            <a:pPr lvl="1">
              <a:buFont typeface="Wingdings" panose="05000000000000000000" pitchFamily="2" charset="2"/>
              <a:buChar char="q"/>
            </a:pPr>
            <a:r>
              <a:rPr lang="en-US" sz="1100" dirty="0"/>
              <a:t>What level of understanding do we need of our infrastructure configuration to assess the potential risk of a component-level change?</a:t>
            </a:r>
          </a:p>
          <a:p>
            <a:pPr lvl="1">
              <a:buFont typeface="Wingdings" panose="05000000000000000000" pitchFamily="2" charset="2"/>
              <a:buChar char="q"/>
            </a:pPr>
            <a:r>
              <a:rPr lang="en-US" sz="1100" dirty="0"/>
              <a:t>What level of mapping of our cloud services do we need to monitor the performance of our business services?</a:t>
            </a:r>
          </a:p>
          <a:p>
            <a:pPr lvl="1">
              <a:buFont typeface="Wingdings" panose="05000000000000000000" pitchFamily="2" charset="2"/>
              <a:buChar char="q"/>
            </a:pPr>
            <a:r>
              <a:rPr lang="en-US" sz="1100" dirty="0"/>
              <a:t>What level of understanding do we need of our infrastructure assets for better financial tracking and management?</a:t>
            </a:r>
          </a:p>
          <a:p>
            <a:pPr marL="227965" indent="-227965">
              <a:buFont typeface="Wingdings" panose="05000000000000000000" pitchFamily="2" charset="2"/>
              <a:buChar char="q"/>
            </a:pPr>
            <a:r>
              <a:rPr lang="en-US" sz="1200" dirty="0"/>
              <a:t>Define clear configuration management goals, objectives, and outcomes. Document:</a:t>
            </a:r>
          </a:p>
          <a:p>
            <a:pPr lvl="1">
              <a:buFont typeface="Wingdings" panose="05000000000000000000" pitchFamily="2" charset="2"/>
              <a:buChar char="q"/>
            </a:pPr>
            <a:r>
              <a:rPr lang="en-US" sz="1100" dirty="0"/>
              <a:t>What you want to accomplish with configuration management (per the use cases outlined above)</a:t>
            </a:r>
          </a:p>
          <a:p>
            <a:pPr lvl="1">
              <a:buFont typeface="Wingdings" panose="05000000000000000000" pitchFamily="2" charset="2"/>
              <a:buChar char="q"/>
            </a:pPr>
            <a:r>
              <a:rPr lang="en-US" sz="1100" dirty="0"/>
              <a:t>How you will approach it, as well as your assumptions and constraints</a:t>
            </a:r>
          </a:p>
          <a:p>
            <a:pPr lvl="1">
              <a:buFont typeface="Wingdings" panose="05000000000000000000" pitchFamily="2" charset="2"/>
              <a:buChar char="q"/>
            </a:pPr>
            <a:r>
              <a:rPr lang="en-US" sz="1100" dirty="0"/>
              <a:t>What business outcomes this will support</a:t>
            </a:r>
          </a:p>
          <a:p>
            <a:pPr lvl="1">
              <a:buFont typeface="Wingdings" panose="05000000000000000000" pitchFamily="2" charset="2"/>
              <a:buChar char="q"/>
            </a:pPr>
            <a:r>
              <a:rPr lang="en-US" sz="1100" dirty="0"/>
              <a:t>How you’ll know you’re doing it right (i.e., the measures of success you’re going to use)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830997"/>
          </a:xfrm>
          <a:prstGeom prst="rect">
            <a:avLst/>
          </a:prstGeom>
          <a:noFill/>
        </p:spPr>
        <p:txBody>
          <a:bodyPr wrap="square" rtlCol="0">
            <a:spAutoFit/>
          </a:bodyPr>
          <a:lstStyle/>
          <a:p>
            <a:r>
              <a:rPr lang="en-US" sz="1200" dirty="0"/>
              <a:t>The Configuration Management Database (CMDB) provides a single source of truth to support ServiceNow capabilities and provide data to support strategic, tactical, and situational decisions. While ServiceNow recommends an early implementation and integration of the CMDB capability, you should be careful to ensure that the CMDB is appropriately scoped to support your business objectives and focuses on the data required to support those objectives.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Define your configuration management strategy</a:t>
            </a:r>
          </a:p>
        </p:txBody>
      </p:sp>
      <p:grpSp>
        <p:nvGrpSpPr>
          <p:cNvPr id="14" name="Group 13">
            <a:extLst>
              <a:ext uri="{FF2B5EF4-FFF2-40B4-BE49-F238E27FC236}">
                <a16:creationId xmlns:a16="http://schemas.microsoft.com/office/drawing/2014/main" id="{7D53F172-DD90-48E6-BE7D-AD758C3991CE}"/>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9250A95C-672A-424F-8AEA-8C5DB30161C5}"/>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2184C40E-0868-4EB2-A42B-8756A7AB6790}"/>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E75D1310-2161-4046-A9D1-006BE6960606}"/>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3D70F8-82F0-4350-AD0C-371CF451F038}"/>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4BC2B879-676A-407E-BF37-1611BD672DB6}"/>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F54DEE53-EEA5-4AA1-8C08-EAC6822DC58C}"/>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93DBE2D-B09D-43FA-833D-E970F5E735ED}"/>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122964225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341505"/>
            <a:ext cx="5913849" cy="2717667"/>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Determine your CMDB requirements (Continued)</a:t>
            </a:r>
          </a:p>
          <a:p>
            <a:pPr marL="227965" indent="-227965">
              <a:buFont typeface="Wingdings" panose="05000000000000000000" pitchFamily="2" charset="2"/>
              <a:buChar char="q"/>
            </a:pPr>
            <a:r>
              <a:rPr lang="en-US" sz="1200" dirty="0"/>
              <a:t>Scope out the requirements for your CMDB. Use the below questions:</a:t>
            </a:r>
          </a:p>
          <a:p>
            <a:pPr lvl="1">
              <a:buFont typeface="Wingdings" panose="05000000000000000000" pitchFamily="2" charset="2"/>
              <a:buChar char="q"/>
            </a:pPr>
            <a:r>
              <a:rPr lang="en-US" sz="1100" dirty="0"/>
              <a:t>What environments will configuration management oversee (e.g., production, development, test, etc.)?</a:t>
            </a:r>
          </a:p>
          <a:p>
            <a:pPr lvl="1">
              <a:buFont typeface="Wingdings" panose="05000000000000000000" pitchFamily="2" charset="2"/>
              <a:buChar char="q"/>
            </a:pPr>
            <a:r>
              <a:rPr lang="en-US" sz="1100" dirty="0"/>
              <a:t>Which CIs in the CMDB need to be managed at the relationship level and which CIs require only Inventory- or asset-level management?</a:t>
            </a:r>
          </a:p>
          <a:p>
            <a:pPr lvl="1">
              <a:buFont typeface="Wingdings" panose="05000000000000000000" pitchFamily="2" charset="2"/>
              <a:buChar char="q"/>
            </a:pPr>
            <a:r>
              <a:rPr lang="en-US" sz="1100" dirty="0"/>
              <a:t>What IT services will be included?</a:t>
            </a:r>
          </a:p>
          <a:p>
            <a:pPr lvl="1">
              <a:buFont typeface="Wingdings" panose="05000000000000000000" pitchFamily="2" charset="2"/>
              <a:buChar char="q"/>
            </a:pPr>
            <a:r>
              <a:rPr lang="en-US" sz="1100" dirty="0"/>
              <a:t>Are there geographic considerations to account for?</a:t>
            </a:r>
          </a:p>
          <a:p>
            <a:pPr lvl="1">
              <a:buFont typeface="Wingdings" panose="05000000000000000000" pitchFamily="2" charset="2"/>
              <a:buChar char="q"/>
            </a:pPr>
            <a:r>
              <a:rPr lang="en-US" sz="1100" dirty="0"/>
              <a:t>Are there regulatory or compliance requirements that must be met?</a:t>
            </a:r>
          </a:p>
          <a:p>
            <a:pPr lvl="1">
              <a:buFont typeface="Wingdings" panose="05000000000000000000" pitchFamily="2" charset="2"/>
              <a:buChar char="q"/>
            </a:pPr>
            <a:r>
              <a:rPr lang="en-US" sz="1100" dirty="0"/>
              <a:t>Are there specific levels of control required for traceability and auditability?</a:t>
            </a:r>
          </a:p>
          <a:p>
            <a:pPr lvl="1">
              <a:buFont typeface="Wingdings" panose="05000000000000000000" pitchFamily="2" charset="2"/>
              <a:buChar char="q"/>
            </a:pPr>
            <a:r>
              <a:rPr lang="en-US" sz="1100" dirty="0"/>
              <a:t>What security issues must be addressed?</a:t>
            </a:r>
          </a:p>
          <a:p>
            <a:pPr lvl="1">
              <a:buFont typeface="Wingdings" panose="05000000000000000000" pitchFamily="2" charset="2"/>
              <a:buChar char="q"/>
            </a:pPr>
            <a:r>
              <a:rPr lang="en-US" sz="1100" dirty="0"/>
              <a:t>Are interfaces to internal and external service providers required?</a:t>
            </a: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Define your configuration management strategy (Continued, 1)</a:t>
            </a:r>
          </a:p>
        </p:txBody>
      </p:sp>
      <p:sp>
        <p:nvSpPr>
          <p:cNvPr id="17" name="Rectangle 16">
            <a:extLst>
              <a:ext uri="{FF2B5EF4-FFF2-40B4-BE49-F238E27FC236}">
                <a16:creationId xmlns:a16="http://schemas.microsoft.com/office/drawing/2014/main" id="{9EBD4772-79C1-49CB-9D5D-EB53B25C8C34}"/>
              </a:ext>
            </a:extLst>
          </p:cNvPr>
          <p:cNvSpPr/>
          <p:nvPr/>
        </p:nvSpPr>
        <p:spPr>
          <a:xfrm>
            <a:off x="6745827" y="1870022"/>
            <a:ext cx="5001767" cy="9387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t>
            </a:r>
            <a:r>
              <a:rPr lang="en-US" sz="1100" dirty="0">
                <a:solidFill>
                  <a:schemeClr val="tx1"/>
                </a:solidFill>
                <a:latin typeface="Century Gothic" panose="020B0502020202020204" pitchFamily="34" charset="0"/>
                <a:ea typeface="Times New Roman" panose="02020603050405020304" pitchFamily="18" charset="0"/>
                <a:cs typeface="Times New Roman" panose="02020603050405020304" pitchFamily="18" charset="0"/>
              </a:rPr>
              <a:t>Always build </a:t>
            </a:r>
            <a:r>
              <a:rPr lang="en-US" sz="1100" dirty="0">
                <a:solidFill>
                  <a:srgbClr val="333333"/>
                </a:solidFill>
                <a:latin typeface="Century Gothic" panose="020B0502020202020204" pitchFamily="34" charset="0"/>
                <a:ea typeface="Calibri" panose="020F0502020204030204" pitchFamily="34" charset="0"/>
                <a:cs typeface="Calibri" panose="020F0502020204030204" pitchFamily="34" charset="0"/>
              </a:rPr>
              <a:t>your configuration management team and data model early, to set the foundation for your configuration management process and IT service management capabilities over the long term. See ServiceNow’s Success Playbook for more information on </a:t>
            </a:r>
            <a:r>
              <a:rPr lang="en-US" sz="1100" dirty="0">
                <a:solidFill>
                  <a:srgbClr val="333333"/>
                </a:solidFill>
                <a:latin typeface="Century Gothic" panose="020B0502020202020204" pitchFamily="34" charset="0"/>
                <a:ea typeface="Calibri" panose="020F0502020204030204" pitchFamily="34" charset="0"/>
                <a:cs typeface="Calibri" panose="020F0502020204030204" pitchFamily="34" charset="0"/>
                <a:hlinkClick r:id="rId3"/>
              </a:rPr>
              <a:t>planning a successful CMDB deployment</a:t>
            </a:r>
            <a:r>
              <a:rPr lang="en-US" sz="1100" dirty="0">
                <a:solidFill>
                  <a:srgbClr val="333333"/>
                </a:solidFill>
                <a:latin typeface="Century Gothic" panose="020B0502020202020204" pitchFamily="34" charset="0"/>
                <a:ea typeface="Calibri" panose="020F0502020204030204" pitchFamily="34" charset="0"/>
                <a:cs typeface="Calibri" panose="020F0502020204030204" pitchFamily="34" charset="0"/>
              </a:rPr>
              <a:t>.</a:t>
            </a:r>
            <a:endParaRPr lang="en-US" sz="1100" dirty="0">
              <a:solidFill>
                <a:schemeClr val="tx1"/>
              </a:solidFill>
            </a:endParaRPr>
          </a:p>
        </p:txBody>
      </p:sp>
      <p:grpSp>
        <p:nvGrpSpPr>
          <p:cNvPr id="14" name="Group 13">
            <a:extLst>
              <a:ext uri="{FF2B5EF4-FFF2-40B4-BE49-F238E27FC236}">
                <a16:creationId xmlns:a16="http://schemas.microsoft.com/office/drawing/2014/main" id="{7D53F172-DD90-48E6-BE7D-AD758C3991CE}"/>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9250A95C-672A-424F-8AEA-8C5DB30161C5}"/>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2184C40E-0868-4EB2-A42B-8756A7AB6790}"/>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E75D1310-2161-4046-A9D1-006BE6960606}"/>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3D70F8-82F0-4350-AD0C-371CF451F038}"/>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4BC2B879-676A-407E-BF37-1611BD672DB6}"/>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F54DEE53-EEA5-4AA1-8C08-EAC6822DC58C}"/>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93DBE2D-B09D-43FA-833D-E970F5E735ED}"/>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124312964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609270"/>
            <a:ext cx="7147240" cy="3639458"/>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Design the CMDB</a:t>
            </a:r>
          </a:p>
          <a:p>
            <a:pPr marL="227965" indent="-227965">
              <a:buFont typeface="Wingdings" panose="05000000000000000000" pitchFamily="2" charset="2"/>
              <a:buChar char="q"/>
            </a:pPr>
            <a:r>
              <a:rPr lang="en-US" sz="1200" dirty="0"/>
              <a:t>Work with your ServiceNow implementation partner and configuration manager to design a foundational CMDB based on your organizational needs. Complete the following tasks, using requirements derived from the questions on the previous page as a guide:</a:t>
            </a:r>
          </a:p>
          <a:p>
            <a:pPr lvl="1">
              <a:buFont typeface="Wingdings" panose="05000000000000000000" pitchFamily="2" charset="2"/>
              <a:buChar char="q"/>
            </a:pPr>
            <a:r>
              <a:rPr lang="en-US" sz="1100" dirty="0"/>
              <a:t>Design the CMDB data model – Class/sub-class structure (typically aligned to technology domains: server, network, database, application, storage, etc.)</a:t>
            </a:r>
          </a:p>
          <a:p>
            <a:pPr lvl="1">
              <a:buFont typeface="Wingdings" panose="05000000000000000000" pitchFamily="2" charset="2"/>
              <a:buChar char="q"/>
            </a:pPr>
            <a:r>
              <a:rPr lang="en-US" sz="1100" dirty="0"/>
              <a:t>Identify the required content for each class/sub-class – Attributes (including class-level inheritance) and relationships (required)</a:t>
            </a:r>
          </a:p>
          <a:p>
            <a:pPr lvl="1">
              <a:buFont typeface="Wingdings" panose="05000000000000000000" pitchFamily="2" charset="2"/>
              <a:buChar char="q"/>
            </a:pPr>
            <a:r>
              <a:rPr lang="en-US" sz="1100" dirty="0"/>
              <a:t>Establish the configuration item (CI) naming conventions/standards</a:t>
            </a:r>
          </a:p>
          <a:p>
            <a:pPr lvl="1">
              <a:buFont typeface="Wingdings" panose="05000000000000000000" pitchFamily="2" charset="2"/>
              <a:buChar char="q"/>
            </a:pPr>
            <a:r>
              <a:rPr lang="en-US" sz="1100" dirty="0"/>
              <a:t>Determine data ownership</a:t>
            </a:r>
          </a:p>
          <a:p>
            <a:pPr lvl="1">
              <a:buFont typeface="Wingdings" panose="05000000000000000000" pitchFamily="2" charset="2"/>
              <a:buChar char="q"/>
            </a:pPr>
            <a:r>
              <a:rPr lang="en-US" sz="1100" dirty="0"/>
              <a:t>Define the data security requirements</a:t>
            </a:r>
          </a:p>
          <a:p>
            <a:pPr lvl="1">
              <a:buFont typeface="Wingdings" panose="05000000000000000000" pitchFamily="2" charset="2"/>
              <a:buChar char="q"/>
            </a:pPr>
            <a:r>
              <a:rPr lang="en-US" sz="1100" dirty="0"/>
              <a:t>Identify the data sources and determine the mechanism(s) you will use to import data into the CMDB (discovered, automated, and manual)</a:t>
            </a:r>
          </a:p>
          <a:p>
            <a:pPr>
              <a:buFont typeface="Wingdings" panose="05000000000000000000" pitchFamily="2" charset="2"/>
              <a:buChar char="q"/>
            </a:pPr>
            <a:r>
              <a:rPr lang="en-US" sz="1200" dirty="0"/>
              <a:t>Validate (and get approval for) your CMDB design with your key stakeholders (including representatives from key functions who depend on CMDB data, the configuration management team, and data architects, if any).</a:t>
            </a:r>
          </a:p>
          <a:p>
            <a:pPr lvl="1">
              <a:buFont typeface="Wingdings" panose="05000000000000000000"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945561"/>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Define your configuration management strategy (Continued, 2)</a:t>
            </a:r>
          </a:p>
        </p:txBody>
      </p:sp>
      <p:sp>
        <p:nvSpPr>
          <p:cNvPr id="17" name="Rectangle 16">
            <a:extLst>
              <a:ext uri="{FF2B5EF4-FFF2-40B4-BE49-F238E27FC236}">
                <a16:creationId xmlns:a16="http://schemas.microsoft.com/office/drawing/2014/main" id="{9EBD4772-79C1-49CB-9D5D-EB53B25C8C34}"/>
              </a:ext>
            </a:extLst>
          </p:cNvPr>
          <p:cNvSpPr/>
          <p:nvPr/>
        </p:nvSpPr>
        <p:spPr>
          <a:xfrm>
            <a:off x="7909560" y="2536448"/>
            <a:ext cx="3950207" cy="178510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t>
            </a:r>
            <a:r>
              <a:rPr lang="en-US" sz="1100" dirty="0">
                <a:solidFill>
                  <a:schemeClr val="tx1"/>
                </a:solidFill>
                <a:latin typeface="Century Gothic" panose="020B0502020202020204" pitchFamily="34" charset="0"/>
                <a:ea typeface="Times New Roman" panose="02020603050405020304" pitchFamily="18" charset="0"/>
                <a:cs typeface="Times New Roman" panose="02020603050405020304" pitchFamily="18" charset="0"/>
              </a:rPr>
              <a:t>Just like any other new IT implementation, a successful configuration management implementation requires cultural change. Consider creating a comprehensive communication plan for your CMDB implementation, highlighting CMDB needs and value, in term of “what’s in it for me,” progress against key milestones, and success stories. Coordinate this communication with any ongoing and/or </a:t>
            </a:r>
            <a:r>
              <a:rPr lang="en-US" sz="1100" dirty="0">
                <a:solidFill>
                  <a:schemeClr val="tx1"/>
                </a:solidFill>
                <a:latin typeface="Century Gothic" panose="020B0502020202020204" pitchFamily="34" charset="0"/>
                <a:ea typeface="Times New Roman" panose="02020603050405020304" pitchFamily="18" charset="0"/>
                <a:cs typeface="Times New Roman" panose="02020603050405020304" pitchFamily="18" charset="0"/>
                <a:hlinkClick r:id="rId3"/>
              </a:rPr>
              <a:t>planned organizational change management</a:t>
            </a:r>
            <a:r>
              <a:rPr lang="en-US" sz="1100" dirty="0">
                <a:solidFill>
                  <a:schemeClr val="tx1"/>
                </a:solidFill>
                <a:latin typeface="Century Gothic" panose="020B0502020202020204" pitchFamily="34" charset="0"/>
                <a:ea typeface="Times New Roman" panose="02020603050405020304" pitchFamily="18" charset="0"/>
                <a:cs typeface="Times New Roman" panose="02020603050405020304" pitchFamily="18" charset="0"/>
              </a:rPr>
              <a:t> efforts.</a:t>
            </a:r>
            <a:endParaRPr lang="en-US" sz="1100" dirty="0">
              <a:solidFill>
                <a:schemeClr val="tx1"/>
              </a:solidFill>
            </a:endParaRPr>
          </a:p>
        </p:txBody>
      </p:sp>
      <p:grpSp>
        <p:nvGrpSpPr>
          <p:cNvPr id="14" name="Group 13">
            <a:extLst>
              <a:ext uri="{FF2B5EF4-FFF2-40B4-BE49-F238E27FC236}">
                <a16:creationId xmlns:a16="http://schemas.microsoft.com/office/drawing/2014/main" id="{7D53F172-DD90-48E6-BE7D-AD758C3991CE}"/>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9250A95C-672A-424F-8AEA-8C5DB30161C5}"/>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2184C40E-0868-4EB2-A42B-8756A7AB6790}"/>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E75D1310-2161-4046-A9D1-006BE6960606}"/>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3D70F8-82F0-4350-AD0C-371CF451F038}"/>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4BC2B879-676A-407E-BF37-1611BD672DB6}"/>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F54DEE53-EEA5-4AA1-8C08-EAC6822DC58C}"/>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93DBE2D-B09D-43FA-833D-E970F5E735ED}"/>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102441334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609270"/>
            <a:ext cx="7147240" cy="2729978"/>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CMDB control structure</a:t>
            </a:r>
          </a:p>
          <a:p>
            <a:pPr marL="227965" indent="-227965">
              <a:buFont typeface="Wingdings" panose="05000000000000000000" pitchFamily="2" charset="2"/>
              <a:buChar char="q"/>
            </a:pPr>
            <a:r>
              <a:rPr lang="en-US" sz="1200" dirty="0"/>
              <a:t>Create a configuration management plan that accounts for following activities to ensure proper controls are established.</a:t>
            </a:r>
          </a:p>
          <a:p>
            <a:pPr lvl="1">
              <a:buFont typeface="Wingdings" panose="05000000000000000000" pitchFamily="2" charset="2"/>
              <a:buChar char="q"/>
            </a:pPr>
            <a:r>
              <a:rPr lang="en-US" sz="1100" dirty="0"/>
              <a:t>Define the process and procedures for creating new CIs and retiring old CIs. CIs should be retired rather than deleted to preserve any relationships that the CI has to other records in the CMDB.</a:t>
            </a:r>
          </a:p>
          <a:p>
            <a:pPr lvl="1">
              <a:buFont typeface="Wingdings" panose="05000000000000000000" pitchFamily="2" charset="2"/>
              <a:buChar char="q"/>
            </a:pPr>
            <a:r>
              <a:rPr lang="en-US" sz="1100" dirty="0"/>
              <a:t>Establish integration with the change management process.</a:t>
            </a:r>
          </a:p>
          <a:p>
            <a:pPr lvl="1">
              <a:buFont typeface="Wingdings" panose="05000000000000000000" pitchFamily="2" charset="2"/>
              <a:buChar char="q"/>
            </a:pPr>
            <a:r>
              <a:rPr lang="en-US" sz="1100" dirty="0"/>
              <a:t>Define the process and procedures for Discovery reconciliation (if used).</a:t>
            </a:r>
          </a:p>
          <a:p>
            <a:pPr lvl="1">
              <a:buFont typeface="Wingdings" panose="05000000000000000000" pitchFamily="2" charset="2"/>
              <a:buChar char="q"/>
            </a:pPr>
            <a:r>
              <a:rPr lang="en-US" sz="1100" dirty="0"/>
              <a:t>Define the process and procedures for CMDB verification and audit.</a:t>
            </a:r>
          </a:p>
          <a:p>
            <a:pPr lvl="1">
              <a:buFont typeface="Wingdings" panose="05000000000000000000" pitchFamily="2" charset="2"/>
              <a:buChar char="q"/>
            </a:pPr>
            <a:r>
              <a:rPr lang="en-US" sz="1100" dirty="0"/>
              <a:t>Identify the configuration management and CMDB key performance indicators (KPIs), and establish measurement procedures and a reporting schedule.</a:t>
            </a:r>
          </a:p>
          <a:p>
            <a:pPr lvl="1">
              <a:buFont typeface="Wingdings" panose="05000000000000000000" pitchFamily="2" charset="2"/>
              <a:buChar char="q"/>
            </a:pPr>
            <a:r>
              <a:rPr lang="en-US" sz="1100" dirty="0"/>
              <a:t>Create a roadmap for continual CMDB expansion and configuration management process improvement.</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Define your configuration management strategy (Continued, 3)</a:t>
            </a:r>
          </a:p>
        </p:txBody>
      </p:sp>
      <p:sp>
        <p:nvSpPr>
          <p:cNvPr id="17" name="Rectangle 16">
            <a:extLst>
              <a:ext uri="{FF2B5EF4-FFF2-40B4-BE49-F238E27FC236}">
                <a16:creationId xmlns:a16="http://schemas.microsoft.com/office/drawing/2014/main" id="{9EBD4772-79C1-49CB-9D5D-EB53B25C8C34}"/>
              </a:ext>
            </a:extLst>
          </p:cNvPr>
          <p:cNvSpPr/>
          <p:nvPr/>
        </p:nvSpPr>
        <p:spPr>
          <a:xfrm>
            <a:off x="7909560" y="2705725"/>
            <a:ext cx="3950207" cy="144655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t>
            </a:r>
            <a:r>
              <a:rPr lang="en-US" sz="1100" dirty="0">
                <a:solidFill>
                  <a:schemeClr val="tx1"/>
                </a:solidFill>
                <a:latin typeface="Century Gothic" panose="020B0502020202020204" pitchFamily="34" charset="0"/>
                <a:ea typeface="Times New Roman" panose="02020603050405020304" pitchFamily="18" charset="0"/>
                <a:cs typeface="Times New Roman" panose="02020603050405020304" pitchFamily="18" charset="0"/>
              </a:rPr>
              <a:t>Your ability to deliver on many critical capabilities, such as incident management or change management, depends on having a robust single system of record. Instead of delaying your CMDB implementation, aim for a minimum viable product that includes the “right” amount of configuration management. Avoid the “let’s include everything” approach to configuration management.</a:t>
            </a:r>
            <a:endParaRPr lang="en-US" sz="1100" dirty="0">
              <a:solidFill>
                <a:schemeClr val="tx1"/>
              </a:solidFill>
            </a:endParaRPr>
          </a:p>
        </p:txBody>
      </p:sp>
      <p:grpSp>
        <p:nvGrpSpPr>
          <p:cNvPr id="14" name="Group 13">
            <a:extLst>
              <a:ext uri="{FF2B5EF4-FFF2-40B4-BE49-F238E27FC236}">
                <a16:creationId xmlns:a16="http://schemas.microsoft.com/office/drawing/2014/main" id="{7D53F172-DD90-48E6-BE7D-AD758C3991CE}"/>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9250A95C-672A-424F-8AEA-8C5DB30161C5}"/>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2184C40E-0868-4EB2-A42B-8756A7AB6790}"/>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E75D1310-2161-4046-A9D1-006BE6960606}"/>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3D70F8-82F0-4350-AD0C-371CF451F038}"/>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4BC2B879-676A-407E-BF37-1611BD672DB6}"/>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F54DEE53-EEA5-4AA1-8C08-EAC6822DC58C}"/>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93DBE2D-B09D-43FA-833D-E970F5E735ED}"/>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2529628969"/>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25526"/>
            <a:ext cx="11225082" cy="830997"/>
          </a:xfrm>
          <a:prstGeom prst="rect">
            <a:avLst/>
          </a:prstGeom>
          <a:noFill/>
        </p:spPr>
        <p:txBody>
          <a:bodyPr wrap="square" rtlCol="0" anchor="t">
            <a:spAutoFit/>
          </a:bodyPr>
          <a:lstStyle/>
          <a:p>
            <a:r>
              <a:rPr lang="en-US" sz="1200" dirty="0"/>
              <a:t>Nearly all ServiceNow customers obtain additional value by integrating with third-party applications. The most common third-party integrations are with CMDB, Incident Management, Problem Management, Change Management, User Administration, and Single Sign-on. A variety of techniques can be used, but gathering accurate requirements—measuring twice and cutting once—is critical to designing and developing effective integrations.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3a: Determine the requirements for effective integrations</a:t>
            </a:r>
          </a:p>
        </p:txBody>
      </p:sp>
      <p:grpSp>
        <p:nvGrpSpPr>
          <p:cNvPr id="14" name="Group 13">
            <a:extLst>
              <a:ext uri="{FF2B5EF4-FFF2-40B4-BE49-F238E27FC236}">
                <a16:creationId xmlns:a16="http://schemas.microsoft.com/office/drawing/2014/main" id="{A4EAE9BA-86A9-42D3-8B47-BBA1F93E0630}"/>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AC254E5E-ED22-45D7-9749-EF88F1F4126D}"/>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A486157E-F621-40E5-9CC9-47BF800EE767}"/>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B152ACCD-3A6E-40F2-B461-648832A2397E}"/>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46D0A40-9D7D-4858-975D-4C5CB5EFC95F}"/>
                  </a:ext>
                </a:extLst>
              </p:cNvPr>
              <p:cNvSpPr/>
              <p:nvPr/>
            </p:nvSpPr>
            <p:spPr>
              <a:xfrm>
                <a:off x="481786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21" name="Chevron 37">
                <a:extLst>
                  <a:ext uri="{FF2B5EF4-FFF2-40B4-BE49-F238E27FC236}">
                    <a16:creationId xmlns:a16="http://schemas.microsoft.com/office/drawing/2014/main" id="{751C7997-BF85-43EE-80DE-4471F3502AA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43397E68-E0D1-4631-93DC-E8443770239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EF1AA025-D082-4525-B12F-6AB74266862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91416"/>
            <a:ext cx="11225082" cy="3747180"/>
          </a:xfrm>
          <a:prstGeom prst="rect">
            <a:avLst/>
          </a:prstGeom>
          <a:solidFill>
            <a:schemeClr val="bg1"/>
          </a:solid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Tie your integration strategy to your business objectives</a:t>
            </a:r>
          </a:p>
          <a:p>
            <a:pPr>
              <a:spcBef>
                <a:spcPts val="600"/>
              </a:spcBef>
              <a:buFont typeface="Wingdings" panose="05000000000000000000" pitchFamily="2" charset="2"/>
              <a:buChar char="q"/>
            </a:pPr>
            <a:r>
              <a:rPr lang="en-US" sz="1200" dirty="0"/>
              <a:t>Challenge your current practice. Do not simply replicate existing integrations, but review your updated business objectives to make sure any integration efforts directly contribute to the success of those objectives.</a:t>
            </a:r>
          </a:p>
          <a:p>
            <a:pPr>
              <a:spcBef>
                <a:spcPts val="600"/>
              </a:spcBef>
              <a:buFont typeface="Wingdings" panose="05000000000000000000" pitchFamily="2" charset="2"/>
              <a:buChar char="q"/>
            </a:pPr>
            <a:r>
              <a:rPr lang="en-US" sz="1200" dirty="0"/>
              <a:t>Look for opportunities to improve or simplify existing processes. Look for unnecessary steps that can be eliminated. </a:t>
            </a:r>
          </a:p>
          <a:p>
            <a:pPr>
              <a:spcBef>
                <a:spcPts val="600"/>
              </a:spcBef>
              <a:buFont typeface="Wingdings" panose="05000000000000000000" pitchFamily="2" charset="2"/>
              <a:buChar char="q"/>
            </a:pPr>
            <a:r>
              <a:rPr lang="en-US" sz="1200" dirty="0"/>
              <a:t>Revisit your integration strategy regularly to be more responsive to business needs and objectives. Embrace change by being lean and agile.</a:t>
            </a:r>
          </a:p>
          <a:p>
            <a:pPr marL="0" indent="0">
              <a:buNone/>
            </a:pPr>
            <a:r>
              <a:rPr lang="en-US" sz="1200" b="1" dirty="0"/>
              <a:t>Create a list of potential integrations based on your current ServiceNow implementation</a:t>
            </a:r>
          </a:p>
          <a:p>
            <a:pPr>
              <a:buFont typeface="Wingdings" panose="05000000000000000000" pitchFamily="2" charset="2"/>
              <a:buChar char="q"/>
            </a:pPr>
            <a:r>
              <a:rPr lang="en-US" sz="1200" dirty="0"/>
              <a:t>Consider the following categories:</a:t>
            </a:r>
          </a:p>
          <a:p>
            <a:pPr lvl="1">
              <a:buFont typeface="Wingdings" panose="05000000000000000000" pitchFamily="2" charset="2"/>
              <a:buChar char="q"/>
            </a:pPr>
            <a:r>
              <a:rPr lang="en-US" sz="1100" dirty="0"/>
              <a:t>Engagement channels (e.g., email, social media, collaboration)</a:t>
            </a:r>
          </a:p>
          <a:p>
            <a:pPr lvl="1">
              <a:buFont typeface="Wingdings" panose="05000000000000000000" pitchFamily="2" charset="2"/>
              <a:buChar char="q"/>
            </a:pPr>
            <a:r>
              <a:rPr lang="en-US" sz="1100" dirty="0"/>
              <a:t>Foundational data (e.g., your customer's users or locations in another system so they can be referenced when the customer raises a ticket on your system)</a:t>
            </a:r>
          </a:p>
          <a:p>
            <a:pPr lvl="1">
              <a:buFont typeface="Wingdings" panose="05000000000000000000" pitchFamily="2" charset="2"/>
              <a:buChar char="q"/>
            </a:pPr>
            <a:r>
              <a:rPr lang="en-US" sz="1100" dirty="0"/>
              <a:t>CMDB CI data (e.g., servers, applications, services, network equipment, cloud infrastructure)</a:t>
            </a:r>
          </a:p>
          <a:p>
            <a:pPr lvl="1">
              <a:buFont typeface="Wingdings" panose="05000000000000000000" pitchFamily="2" charset="2"/>
              <a:buChar char="q"/>
            </a:pPr>
            <a:r>
              <a:rPr lang="en-US" sz="1100" dirty="0"/>
              <a:t>Application data (e.g., HR data from an HR system, vulnerability data from a security application)</a:t>
            </a:r>
          </a:p>
          <a:p>
            <a:pPr lvl="1">
              <a:buFont typeface="Wingdings" panose="05000000000000000000" pitchFamily="2" charset="2"/>
              <a:buChar char="q"/>
            </a:pPr>
            <a:r>
              <a:rPr lang="en-US" sz="1100" dirty="0"/>
              <a:t>ServiceNow-to-ServiceNow integration across instances</a:t>
            </a:r>
          </a:p>
          <a:p>
            <a:pPr marL="0" indent="0">
              <a:buNone/>
            </a:pPr>
            <a:r>
              <a:rPr lang="en-US" sz="1200" b="1" dirty="0"/>
              <a:t>Consult with your enterprise architecture and security teams to define integration requirements</a:t>
            </a:r>
          </a:p>
          <a:p>
            <a:pPr>
              <a:spcBef>
                <a:spcPts val="600"/>
              </a:spcBef>
              <a:buFont typeface="Wingdings" panose="05000000000000000000" pitchFamily="2" charset="2"/>
              <a:buChar char="q"/>
            </a:pPr>
            <a:r>
              <a:rPr lang="en-US" sz="1200" dirty="0"/>
              <a:t>Document current integrations, integration tools, and organization standards.</a:t>
            </a:r>
          </a:p>
          <a:p>
            <a:pPr>
              <a:spcBef>
                <a:spcPts val="600"/>
              </a:spcBef>
              <a:buFont typeface="Wingdings" panose="05000000000000000000" pitchFamily="2" charset="2"/>
              <a:buChar char="q"/>
            </a:pPr>
            <a:r>
              <a:rPr lang="en-US" sz="1200" dirty="0"/>
              <a:t>Coordinate integration and architecture requirements—tables, fields, and data relationships.</a:t>
            </a:r>
          </a:p>
        </p:txBody>
      </p:sp>
    </p:spTree>
    <p:extLst>
      <p:ext uri="{BB962C8B-B14F-4D97-AF65-F5344CB8AC3E}">
        <p14:creationId xmlns:p14="http://schemas.microsoft.com/office/powerpoint/2010/main" val="51689583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3a: Determine the requirements for effective integrations (Continued)</a:t>
            </a:r>
          </a:p>
        </p:txBody>
      </p:sp>
      <p:grpSp>
        <p:nvGrpSpPr>
          <p:cNvPr id="14" name="Group 13">
            <a:extLst>
              <a:ext uri="{FF2B5EF4-FFF2-40B4-BE49-F238E27FC236}">
                <a16:creationId xmlns:a16="http://schemas.microsoft.com/office/drawing/2014/main" id="{A4EAE9BA-86A9-42D3-8B47-BBA1F93E0630}"/>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AC254E5E-ED22-45D7-9749-EF88F1F4126D}"/>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A486157E-F621-40E5-9CC9-47BF800EE767}"/>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B152ACCD-3A6E-40F2-B461-648832A2397E}"/>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46D0A40-9D7D-4858-975D-4C5CB5EFC95F}"/>
                  </a:ext>
                </a:extLst>
              </p:cNvPr>
              <p:cNvSpPr/>
              <p:nvPr/>
            </p:nvSpPr>
            <p:spPr>
              <a:xfrm>
                <a:off x="481786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21" name="Chevron 37">
                <a:extLst>
                  <a:ext uri="{FF2B5EF4-FFF2-40B4-BE49-F238E27FC236}">
                    <a16:creationId xmlns:a16="http://schemas.microsoft.com/office/drawing/2014/main" id="{751C7997-BF85-43EE-80DE-4471F3502AA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43397E68-E0D1-4631-93DC-E8443770239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EF1AA025-D082-4525-B12F-6AB74266862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31038" y="1166927"/>
            <a:ext cx="5502369" cy="4456605"/>
          </a:xfrm>
          <a:prstGeom prst="rect">
            <a:avLst/>
          </a:prstGeom>
          <a:no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latin typeface="Century Gothic" panose="020B0502020202020204" pitchFamily="34" charset="0"/>
                <a:ea typeface="Times New Roman" panose="02020603050405020304" pitchFamily="18" charset="0"/>
                <a:cs typeface="Times New Roman" panose="02020603050405020304" pitchFamily="18" charset="0"/>
              </a:rPr>
              <a:t>Understand ServiceNow </a:t>
            </a:r>
            <a:r>
              <a:rPr lang="en-US" sz="1200" b="1" dirty="0">
                <a:latin typeface="Century Gothic" panose="020B0502020202020204" pitchFamily="34" charset="0"/>
                <a:cs typeface="Times New Roman" panose="02020603050405020304" pitchFamily="18" charset="0"/>
              </a:rPr>
              <a:t>integration </a:t>
            </a:r>
            <a:r>
              <a:rPr lang="en-US" sz="1200" b="1" dirty="0">
                <a:latin typeface="Century Gothic" panose="020B0502020202020204" pitchFamily="34" charset="0"/>
                <a:cs typeface="Times New Roman" panose="02020603050405020304" pitchFamily="18" charset="0"/>
                <a:hlinkClick r:id="rId3"/>
              </a:rPr>
              <a:t>technologies</a:t>
            </a:r>
            <a:endParaRPr lang="en-US" sz="1200" b="1" dirty="0">
              <a:latin typeface="Century Gothic" panose="020B0502020202020204" pitchFamily="34" charset="0"/>
              <a:cs typeface="Times New Roman" panose="02020603050405020304" pitchFamily="18" charset="0"/>
            </a:endParaRPr>
          </a:p>
          <a:p>
            <a:pPr>
              <a:buFont typeface="Wingdings" panose="05000000000000000000" pitchFamily="2" charset="2"/>
              <a:buChar char="q"/>
            </a:pPr>
            <a:r>
              <a:rPr lang="en-US" sz="1200" dirty="0"/>
              <a:t>Web services</a:t>
            </a:r>
          </a:p>
          <a:p>
            <a:pPr>
              <a:buFont typeface="Wingdings" panose="05000000000000000000" pitchFamily="2" charset="2"/>
              <a:buChar char="q"/>
            </a:pPr>
            <a:r>
              <a:rPr lang="en-US" sz="1200" dirty="0"/>
              <a:t>File retrieval/import sets</a:t>
            </a:r>
          </a:p>
          <a:p>
            <a:pPr>
              <a:buFont typeface="Wingdings" panose="05000000000000000000" pitchFamily="2" charset="2"/>
              <a:buChar char="q"/>
            </a:pPr>
            <a:r>
              <a:rPr lang="en-US" sz="1200" dirty="0"/>
              <a:t>JDBC connections</a:t>
            </a:r>
          </a:p>
          <a:p>
            <a:pPr>
              <a:buFont typeface="Wingdings" panose="05000000000000000000" pitchFamily="2" charset="2"/>
              <a:buChar char="q"/>
            </a:pPr>
            <a:r>
              <a:rPr lang="en-US" sz="1200" dirty="0"/>
              <a:t>MID Server – API and command line integrations (outbound only)</a:t>
            </a:r>
          </a:p>
          <a:p>
            <a:pPr marL="3174" indent="0">
              <a:buNone/>
            </a:pPr>
            <a:r>
              <a:rPr lang="en-US" sz="1200" b="1" dirty="0"/>
              <a:t>Determine what data elements are needed to support ServiceNow business processes</a:t>
            </a:r>
            <a:endParaRPr lang="en-US" sz="1200" dirty="0"/>
          </a:p>
          <a:p>
            <a:pPr>
              <a:buFont typeface="Wingdings" panose="05000000000000000000" pitchFamily="2" charset="2"/>
              <a:buChar char="q"/>
            </a:pPr>
            <a:r>
              <a:rPr lang="en-US" sz="1200" dirty="0"/>
              <a:t>Identify foundational data from external systems that needs to be in place, both initially and ongoing.</a:t>
            </a:r>
          </a:p>
          <a:p>
            <a:pPr>
              <a:buFont typeface="Wingdings" panose="05000000000000000000" pitchFamily="2" charset="2"/>
              <a:buChar char="q"/>
            </a:pPr>
            <a:r>
              <a:rPr lang="en-US" sz="1200" dirty="0"/>
              <a:t>Determine what data needs to be transferred to and from ServiceNow, and whether translation is required at either end.</a:t>
            </a:r>
          </a:p>
          <a:p>
            <a:pPr>
              <a:buFont typeface="Wingdings" panose="05000000000000000000" pitchFamily="2" charset="2"/>
              <a:buChar char="q"/>
            </a:pPr>
            <a:r>
              <a:rPr lang="en-US" sz="1200" dirty="0"/>
              <a:t>Identify the system of truth for each data element.</a:t>
            </a:r>
          </a:p>
          <a:p>
            <a:pPr marL="0" indent="0">
              <a:buNone/>
            </a:pPr>
            <a:r>
              <a:rPr lang="en-US" sz="1200" b="1" dirty="0"/>
              <a:t>Identify the process events that will trigger an exchange of data between systems</a:t>
            </a:r>
          </a:p>
          <a:p>
            <a:pPr>
              <a:buFont typeface="Wingdings" panose="05000000000000000000" pitchFamily="2" charset="2"/>
              <a:buChar char="q"/>
            </a:pPr>
            <a:r>
              <a:rPr lang="en-US" sz="1200" dirty="0"/>
              <a:t>This could be events such as the creation of an Incident or its assignment to a particular group, when certain fields such as </a:t>
            </a:r>
            <a:r>
              <a:rPr lang="en-US" sz="1200" b="1" dirty="0"/>
              <a:t>Priority</a:t>
            </a:r>
            <a:r>
              <a:rPr lang="en-US" sz="1200" dirty="0"/>
              <a:t> get changed, when a work note is added, etc.</a:t>
            </a:r>
          </a:p>
        </p:txBody>
      </p:sp>
      <p:sp>
        <p:nvSpPr>
          <p:cNvPr id="17" name="Content Placeholder 11">
            <a:extLst>
              <a:ext uri="{FF2B5EF4-FFF2-40B4-BE49-F238E27FC236}">
                <a16:creationId xmlns:a16="http://schemas.microsoft.com/office/drawing/2014/main" id="{A7429534-02FF-4BC2-A67E-B47153F0BC44}"/>
              </a:ext>
            </a:extLst>
          </p:cNvPr>
          <p:cNvSpPr txBox="1">
            <a:spLocks/>
          </p:cNvSpPr>
          <p:nvPr/>
        </p:nvSpPr>
        <p:spPr>
          <a:xfrm>
            <a:off x="6239841" y="1166927"/>
            <a:ext cx="5502369" cy="3982629"/>
          </a:xfrm>
          <a:prstGeom prst="rect">
            <a:avLst/>
          </a:prstGeom>
          <a:no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latin typeface="Century Gothic" panose="020B0502020202020204" pitchFamily="34" charset="0"/>
                <a:ea typeface="Times New Roman" panose="02020603050405020304" pitchFamily="18" charset="0"/>
                <a:cs typeface="Times New Roman" panose="02020603050405020304" pitchFamily="18" charset="0"/>
              </a:rPr>
              <a:t>Gather additional must-have information about each proposed ServiceNow integration to ensure an effective and accurate design</a:t>
            </a:r>
            <a:endParaRPr lang="en-US" sz="1200" b="1" u="sng" dirty="0">
              <a:solidFill>
                <a:srgbClr val="0563C1"/>
              </a:solidFill>
              <a:latin typeface="Century Gothic" panose="020B0502020202020204" pitchFamily="34" charset="0"/>
              <a:ea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1200" dirty="0"/>
              <a:t>How does this data support the process? Is the data truly necessary for the new process in ServiceNow?</a:t>
            </a:r>
          </a:p>
          <a:p>
            <a:pPr>
              <a:buFont typeface="Wingdings" panose="05000000000000000000" pitchFamily="2" charset="2"/>
              <a:buChar char="q"/>
            </a:pPr>
            <a:r>
              <a:rPr lang="en-US" sz="1200" dirty="0"/>
              <a:t>How frequently should data be transferred? </a:t>
            </a:r>
          </a:p>
          <a:p>
            <a:pPr>
              <a:buFont typeface="Wingdings" panose="05000000000000000000" pitchFamily="2" charset="2"/>
              <a:buChar char="q"/>
            </a:pPr>
            <a:r>
              <a:rPr lang="en-US" sz="1200" dirty="0"/>
              <a:t>What is the volume? What are the estimated number of transactions and size of the data?</a:t>
            </a:r>
          </a:p>
          <a:p>
            <a:pPr>
              <a:buFont typeface="Wingdings" panose="05000000000000000000" pitchFamily="2" charset="2"/>
              <a:buChar char="q"/>
            </a:pPr>
            <a:r>
              <a:rPr lang="en-US" sz="1200" dirty="0"/>
              <a:t>What are the triggers for the process?</a:t>
            </a:r>
          </a:p>
          <a:p>
            <a:pPr marL="3174" indent="0">
              <a:buNone/>
            </a:pPr>
            <a:r>
              <a:rPr lang="en-US" sz="1200" b="1" dirty="0"/>
              <a:t>Capture remote system capabilities to understand integration design constraints</a:t>
            </a:r>
          </a:p>
          <a:p>
            <a:pPr>
              <a:spcBef>
                <a:spcPts val="600"/>
              </a:spcBef>
              <a:buFont typeface="Wingdings" panose="05000000000000000000" pitchFamily="2" charset="2"/>
              <a:buChar char="q"/>
            </a:pPr>
            <a:r>
              <a:rPr lang="en-US" sz="1200" dirty="0"/>
              <a:t>What is the target system?</a:t>
            </a:r>
          </a:p>
          <a:p>
            <a:pPr>
              <a:spcBef>
                <a:spcPts val="600"/>
              </a:spcBef>
              <a:buFont typeface="Wingdings" panose="05000000000000000000" pitchFamily="2" charset="2"/>
              <a:buChar char="q"/>
            </a:pPr>
            <a:r>
              <a:rPr lang="en-US" sz="1200" dirty="0"/>
              <a:t>What data is available? In what format? </a:t>
            </a:r>
          </a:p>
          <a:p>
            <a:pPr>
              <a:spcBef>
                <a:spcPts val="600"/>
              </a:spcBef>
              <a:buFont typeface="Wingdings" panose="05000000000000000000" pitchFamily="2" charset="2"/>
              <a:buChar char="q"/>
            </a:pPr>
            <a:r>
              <a:rPr lang="en-US" sz="1200" dirty="0"/>
              <a:t>Can you show a sample?</a:t>
            </a:r>
          </a:p>
          <a:p>
            <a:pPr>
              <a:spcBef>
                <a:spcPts val="600"/>
              </a:spcBef>
              <a:buFont typeface="Wingdings" panose="05000000000000000000" pitchFamily="2" charset="2"/>
              <a:buChar char="q"/>
            </a:pPr>
            <a:r>
              <a:rPr lang="en-US" sz="1200" dirty="0"/>
              <a:t>What is the data quality like?</a:t>
            </a:r>
          </a:p>
          <a:p>
            <a:pPr>
              <a:spcBef>
                <a:spcPts val="600"/>
              </a:spcBef>
              <a:buFont typeface="Wingdings" panose="05000000000000000000" pitchFamily="2" charset="2"/>
              <a:buChar char="q"/>
            </a:pPr>
            <a:r>
              <a:rPr lang="en-US" sz="1200" dirty="0"/>
              <a:t>What protocols are available?</a:t>
            </a:r>
          </a:p>
          <a:p>
            <a:pPr>
              <a:spcBef>
                <a:spcPts val="600"/>
              </a:spcBef>
              <a:buFont typeface="Wingdings" panose="05000000000000000000" pitchFamily="2" charset="2"/>
              <a:buChar char="q"/>
            </a:pPr>
            <a:r>
              <a:rPr lang="en-US" sz="1200" dirty="0"/>
              <a:t>Who is the owner? And who makes the decisions?</a:t>
            </a:r>
          </a:p>
        </p:txBody>
      </p:sp>
    </p:spTree>
    <p:extLst>
      <p:ext uri="{BB962C8B-B14F-4D97-AF65-F5344CB8AC3E}">
        <p14:creationId xmlns:p14="http://schemas.microsoft.com/office/powerpoint/2010/main" val="220154970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25526"/>
            <a:ext cx="11225082" cy="646331"/>
          </a:xfrm>
          <a:prstGeom prst="rect">
            <a:avLst/>
          </a:prstGeom>
          <a:noFill/>
        </p:spPr>
        <p:txBody>
          <a:bodyPr wrap="square" rtlCol="0" anchor="t">
            <a:spAutoFit/>
          </a:bodyPr>
          <a:lstStyle/>
          <a:p>
            <a:r>
              <a:rPr lang="en-US" sz="1200" dirty="0"/>
              <a:t>Customers have many technologies and methods to manage integrations between ServiceNow and external systems. Always look for configuration options first, starting with ServiceNow-supported integrations or those available on the ServiceNow Store. If custom integration is required, contact your ServiceNow account team, or build your own integration using the platform’s integration capabilities.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3b: Design effective integrations</a:t>
            </a:r>
          </a:p>
        </p:txBody>
      </p:sp>
      <p:grpSp>
        <p:nvGrpSpPr>
          <p:cNvPr id="14" name="Group 13">
            <a:extLst>
              <a:ext uri="{FF2B5EF4-FFF2-40B4-BE49-F238E27FC236}">
                <a16:creationId xmlns:a16="http://schemas.microsoft.com/office/drawing/2014/main" id="{A4EAE9BA-86A9-42D3-8B47-BBA1F93E0630}"/>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AC254E5E-ED22-45D7-9749-EF88F1F4126D}"/>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A486157E-F621-40E5-9CC9-47BF800EE767}"/>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B152ACCD-3A6E-40F2-B461-648832A2397E}"/>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46D0A40-9D7D-4858-975D-4C5CB5EFC95F}"/>
                  </a:ext>
                </a:extLst>
              </p:cNvPr>
              <p:cNvSpPr/>
              <p:nvPr/>
            </p:nvSpPr>
            <p:spPr>
              <a:xfrm>
                <a:off x="481786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21" name="Chevron 37">
                <a:extLst>
                  <a:ext uri="{FF2B5EF4-FFF2-40B4-BE49-F238E27FC236}">
                    <a16:creationId xmlns:a16="http://schemas.microsoft.com/office/drawing/2014/main" id="{751C7997-BF85-43EE-80DE-4471F3502AA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43397E68-E0D1-4631-93DC-E8443770239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EF1AA025-D082-4525-B12F-6AB74266862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54390"/>
            <a:ext cx="11225082" cy="2523768"/>
          </a:xfrm>
          <a:prstGeom prst="rect">
            <a:avLst/>
          </a:prstGeom>
          <a:solidFill>
            <a:schemeClr val="bg1"/>
          </a:solid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lvl="0" indent="0">
              <a:buNone/>
            </a:pPr>
            <a:r>
              <a:rPr lang="en-US" sz="1200" b="1" dirty="0"/>
              <a:t>Select the best ServiceNow integration from the options below, listed in order from the most supportable to those that provide the most flexibility/choice</a:t>
            </a:r>
            <a:endParaRPr lang="en-US" sz="1200" dirty="0"/>
          </a:p>
          <a:p>
            <a:pPr>
              <a:spcBef>
                <a:spcPts val="600"/>
              </a:spcBef>
              <a:buFont typeface="Wingdings" panose="05000000000000000000" pitchFamily="2" charset="2"/>
              <a:buChar char="q"/>
            </a:pPr>
            <a:r>
              <a:rPr lang="en-US" sz="1200" u="sng" dirty="0">
                <a:hlinkClick r:id="rId3"/>
              </a:rPr>
              <a:t>ServiceNow supported integrations</a:t>
            </a:r>
            <a:r>
              <a:rPr lang="en-US" sz="1200" dirty="0"/>
              <a:t> (e.g., Workday with HR, Splunk with Security Operations)</a:t>
            </a:r>
          </a:p>
          <a:p>
            <a:pPr>
              <a:spcBef>
                <a:spcPts val="600"/>
              </a:spcBef>
              <a:buFont typeface="Wingdings" panose="05000000000000000000" pitchFamily="2" charset="2"/>
              <a:buChar char="q"/>
            </a:pPr>
            <a:r>
              <a:rPr lang="en-US" sz="1200" u="sng" dirty="0">
                <a:hlinkClick r:id="rId4"/>
              </a:rPr>
              <a:t>ServiceNow Store integrations</a:t>
            </a:r>
            <a:r>
              <a:rPr lang="en-US" sz="1200" dirty="0"/>
              <a:t> (e.g., SolarWinds, TeamViewer)</a:t>
            </a:r>
          </a:p>
          <a:p>
            <a:pPr>
              <a:spcBef>
                <a:spcPts val="600"/>
              </a:spcBef>
              <a:buFont typeface="Wingdings" panose="05000000000000000000" pitchFamily="2" charset="2"/>
              <a:buChar char="q"/>
            </a:pPr>
            <a:r>
              <a:rPr lang="en-US" sz="1200" dirty="0"/>
              <a:t>Orchestration (e.g., Active Directory, PowerShell)</a:t>
            </a:r>
          </a:p>
          <a:p>
            <a:pPr>
              <a:spcBef>
                <a:spcPts val="600"/>
              </a:spcBef>
              <a:buFont typeface="Wingdings" panose="05000000000000000000" pitchFamily="2" charset="2"/>
              <a:buChar char="q"/>
            </a:pPr>
            <a:r>
              <a:rPr lang="en-US" sz="1200" dirty="0"/>
              <a:t>Custom (Native REST, SOAP, and file import and export abilities; Flow Designer with IntegrationHub)</a:t>
            </a:r>
          </a:p>
          <a:p>
            <a:pPr marL="0" indent="0">
              <a:buNone/>
            </a:pPr>
            <a:r>
              <a:rPr lang="en-US" sz="1200" b="1" dirty="0"/>
              <a:t>For custom interfaces, determine the following for each interface:</a:t>
            </a:r>
          </a:p>
          <a:p>
            <a:pPr>
              <a:buFont typeface="Wingdings" panose="05000000000000000000" pitchFamily="2" charset="2"/>
              <a:buChar char="q"/>
            </a:pPr>
            <a:r>
              <a:rPr lang="en-US" sz="1200" dirty="0"/>
              <a:t>Message structures, response formats, and exception actions (e.g., validation fails, message timeouts)</a:t>
            </a:r>
          </a:p>
          <a:p>
            <a:pPr>
              <a:buFont typeface="Wingdings" panose="05000000000000000000" pitchFamily="2" charset="2"/>
              <a:buChar char="q"/>
            </a:pPr>
            <a:r>
              <a:rPr lang="en-US" sz="1200" dirty="0"/>
              <a:t>Rules around ownership of records and what updates can be made by the non-owning party (Note: Allowing both parties to update any field at any point can cause issues, so we normally advise that non-owners should only add journal fields, such as comments and work notes.)</a:t>
            </a:r>
          </a:p>
        </p:txBody>
      </p:sp>
      <p:sp>
        <p:nvSpPr>
          <p:cNvPr id="17" name="Rectangle 16">
            <a:extLst>
              <a:ext uri="{FF2B5EF4-FFF2-40B4-BE49-F238E27FC236}">
                <a16:creationId xmlns:a16="http://schemas.microsoft.com/office/drawing/2014/main" id="{4503728B-D4A6-412A-A990-DFAC495A4E90}"/>
              </a:ext>
            </a:extLst>
          </p:cNvPr>
          <p:cNvSpPr/>
          <p:nvPr/>
        </p:nvSpPr>
        <p:spPr>
          <a:xfrm>
            <a:off x="518763" y="4652141"/>
            <a:ext cx="11147550" cy="7694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t>
            </a:r>
            <a:r>
              <a:rPr lang="en-US" sz="1100" u="sng" dirty="0">
                <a:solidFill>
                  <a:schemeClr val="tx1"/>
                </a:solidFill>
                <a:hlinkClick r:id="rId5">
                  <a:extLst>
                    <a:ext uri="{A12FA001-AC4F-418D-AE19-62706E023703}">
                      <ahyp:hlinkClr xmlns:ahyp="http://schemas.microsoft.com/office/drawing/2018/hyperlinkcolor" val="tx"/>
                    </a:ext>
                  </a:extLst>
                </a:hlinkClick>
              </a:rPr>
              <a:t>Use as much out-of-the-box functionality as possible</a:t>
            </a:r>
            <a:r>
              <a:rPr lang="en-US" sz="1100" dirty="0">
                <a:solidFill>
                  <a:schemeClr val="tx1"/>
                </a:solidFill>
              </a:rPr>
              <a:t> in the initial deployment, unless it is absolutely critical to build customized integration. Otherwise, avoid customized integration until the platform is adopted and trusted by process users. ServiceNow provides a number of interfaces to be able to directly integrate with the platform. These interfaces are considered part of the platform and are provided at no additional charge. A list of </a:t>
            </a:r>
            <a:r>
              <a:rPr lang="en-US" sz="1100" u="sng" dirty="0">
                <a:solidFill>
                  <a:schemeClr val="tx1"/>
                </a:solidFill>
                <a:hlinkClick r:id="rId6"/>
              </a:rPr>
              <a:t>supported</a:t>
            </a:r>
            <a:r>
              <a:rPr lang="en-US" sz="1100" u="sng" dirty="0">
                <a:solidFill>
                  <a:schemeClr val="tx1"/>
                </a:solidFill>
                <a:hlinkClick r:id="rId7"/>
              </a:rPr>
              <a:t> integration interfaces</a:t>
            </a:r>
            <a:r>
              <a:rPr lang="en-US" sz="1100" dirty="0">
                <a:solidFill>
                  <a:schemeClr val="tx1"/>
                </a:solidFill>
              </a:rPr>
              <a:t> can be found in ServiceNow product documentation.</a:t>
            </a:r>
          </a:p>
        </p:txBody>
      </p:sp>
    </p:spTree>
    <p:extLst>
      <p:ext uri="{BB962C8B-B14F-4D97-AF65-F5344CB8AC3E}">
        <p14:creationId xmlns:p14="http://schemas.microsoft.com/office/powerpoint/2010/main" val="370759699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3b: Design effective integrations (Continued)</a:t>
            </a:r>
          </a:p>
        </p:txBody>
      </p:sp>
      <p:grpSp>
        <p:nvGrpSpPr>
          <p:cNvPr id="14" name="Group 13">
            <a:extLst>
              <a:ext uri="{FF2B5EF4-FFF2-40B4-BE49-F238E27FC236}">
                <a16:creationId xmlns:a16="http://schemas.microsoft.com/office/drawing/2014/main" id="{A4EAE9BA-86A9-42D3-8B47-BBA1F93E0630}"/>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AC254E5E-ED22-45D7-9749-EF88F1F4126D}"/>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A486157E-F621-40E5-9CC9-47BF800EE767}"/>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B152ACCD-3A6E-40F2-B461-648832A2397E}"/>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46D0A40-9D7D-4858-975D-4C5CB5EFC95F}"/>
                  </a:ext>
                </a:extLst>
              </p:cNvPr>
              <p:cNvSpPr/>
              <p:nvPr/>
            </p:nvSpPr>
            <p:spPr>
              <a:xfrm>
                <a:off x="481786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21" name="Chevron 37">
                <a:extLst>
                  <a:ext uri="{FF2B5EF4-FFF2-40B4-BE49-F238E27FC236}">
                    <a16:creationId xmlns:a16="http://schemas.microsoft.com/office/drawing/2014/main" id="{751C7997-BF85-43EE-80DE-4471F3502AA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43397E68-E0D1-4631-93DC-E8443770239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EF1AA025-D082-4525-B12F-6AB74266862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483844"/>
            <a:ext cx="4761705" cy="1563505"/>
          </a:xfrm>
          <a:prstGeom prst="rect">
            <a:avLst/>
          </a:prstGeom>
          <a:solidFill>
            <a:schemeClr val="bg1"/>
          </a:solid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lvl="0" indent="0">
              <a:buNone/>
            </a:pPr>
            <a:r>
              <a:rPr lang="en-US" sz="1200" b="1" dirty="0"/>
              <a:t>Use best practices when creating custom integrations:</a:t>
            </a:r>
            <a:endParaRPr lang="en-US" sz="1200" dirty="0"/>
          </a:p>
          <a:p>
            <a:pPr lvl="0">
              <a:buFont typeface="Wingdings" panose="05000000000000000000" pitchFamily="2" charset="2"/>
              <a:buChar char="q"/>
            </a:pPr>
            <a:r>
              <a:rPr lang="en-US" sz="1200" dirty="0"/>
              <a:t>Use OOTB features and functions as the baseline, especially the </a:t>
            </a:r>
            <a:r>
              <a:rPr lang="en-US" sz="1200" dirty="0">
                <a:hlinkClick r:id="rId3"/>
              </a:rPr>
              <a:t>ServiceNow API</a:t>
            </a:r>
            <a:endParaRPr lang="en-US" sz="1200" dirty="0"/>
          </a:p>
          <a:p>
            <a:pPr>
              <a:buFont typeface="Wingdings" panose="05000000000000000000" pitchFamily="2" charset="2"/>
              <a:buChar char="q"/>
            </a:pPr>
            <a:r>
              <a:rPr lang="en-US" sz="1200" dirty="0"/>
              <a:t>Use </a:t>
            </a:r>
            <a:r>
              <a:rPr lang="en-US" sz="1200" u="sng" dirty="0">
                <a:hlinkClick r:id="rId4"/>
              </a:rPr>
              <a:t>IntegrationHub</a:t>
            </a:r>
            <a:r>
              <a:rPr lang="en-US" sz="1200" dirty="0"/>
              <a:t> (requires a separate subscription) for designing custom integrations. IntegrationHub extends the  ServiceNow Flow Designer to incorporate integrations into automated processes.</a:t>
            </a:r>
          </a:p>
        </p:txBody>
      </p:sp>
      <p:sp>
        <p:nvSpPr>
          <p:cNvPr id="17" name="Rectangle 16">
            <a:extLst>
              <a:ext uri="{FF2B5EF4-FFF2-40B4-BE49-F238E27FC236}">
                <a16:creationId xmlns:a16="http://schemas.microsoft.com/office/drawing/2014/main" id="{4503728B-D4A6-412A-A990-DFAC495A4E90}"/>
              </a:ext>
            </a:extLst>
          </p:cNvPr>
          <p:cNvSpPr/>
          <p:nvPr/>
        </p:nvSpPr>
        <p:spPr>
          <a:xfrm>
            <a:off x="5733288" y="2140883"/>
            <a:ext cx="6014306" cy="246221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Customers engaged in enterprise services transformation will see more demands for cross-platform integration, but this doesn’t necessarily have to lead to complex, customized integration. ServiceNow’s IntegrationHub reduces the need for complex, custom-coded integrations by enabling execution of third-party REST APIs as part of a workflow when a specific event occurs in ServiceNow. IntegrationHub supports three use cases, reducing the need for custom code:</a:t>
            </a:r>
          </a:p>
          <a:p>
            <a:pPr marL="171450" indent="-171450">
              <a:buFont typeface="Arial" panose="020B0604020202020204" pitchFamily="34" charset="0"/>
              <a:buChar char="•"/>
            </a:pPr>
            <a:r>
              <a:rPr lang="en-US" sz="1100" b="1" dirty="0">
                <a:solidFill>
                  <a:schemeClr val="tx1"/>
                </a:solidFill>
              </a:rPr>
              <a:t>Third-party REST API integrations – </a:t>
            </a:r>
            <a:r>
              <a:rPr lang="en-US" sz="1100" dirty="0">
                <a:solidFill>
                  <a:schemeClr val="tx1"/>
                </a:solidFill>
              </a:rPr>
              <a:t>Customers can post messages and ServiceNow incident, problem, and change record details to collaboration channels like HipChat, Slack, or Microsoft Teams.</a:t>
            </a:r>
          </a:p>
          <a:p>
            <a:pPr marL="171450" indent="-171450">
              <a:buFont typeface="Arial" panose="020B0604020202020204" pitchFamily="34" charset="0"/>
              <a:buChar char="•"/>
            </a:pPr>
            <a:r>
              <a:rPr lang="en-US" sz="1100" b="1" dirty="0">
                <a:solidFill>
                  <a:schemeClr val="tx1"/>
                </a:solidFill>
              </a:rPr>
              <a:t>Integrations between ServiceNow instances – </a:t>
            </a:r>
            <a:r>
              <a:rPr lang="en-US" sz="1100" dirty="0">
                <a:solidFill>
                  <a:schemeClr val="tx1"/>
                </a:solidFill>
              </a:rPr>
              <a:t>IntegrationHub provides an easy-to-configure spoke allowing for data synchronization across multiple ServiceNow instances.</a:t>
            </a:r>
          </a:p>
          <a:p>
            <a:pPr marL="171450" indent="-171450">
              <a:buFont typeface="Arial" panose="020B0604020202020204" pitchFamily="34" charset="0"/>
              <a:buChar char="•"/>
            </a:pPr>
            <a:r>
              <a:rPr lang="en-US" sz="1100" b="1" dirty="0">
                <a:solidFill>
                  <a:schemeClr val="tx1"/>
                </a:solidFill>
              </a:rPr>
              <a:t>Creating REST actions – </a:t>
            </a:r>
            <a:r>
              <a:rPr lang="en-US" sz="1100" dirty="0">
                <a:solidFill>
                  <a:schemeClr val="tx1"/>
                </a:solidFill>
              </a:rPr>
              <a:t>IntegrationHub supports the development of custom REST web service actions to support API development for web-based applications.</a:t>
            </a:r>
          </a:p>
        </p:txBody>
      </p:sp>
    </p:spTree>
    <p:extLst>
      <p:ext uri="{BB962C8B-B14F-4D97-AF65-F5344CB8AC3E}">
        <p14:creationId xmlns:p14="http://schemas.microsoft.com/office/powerpoint/2010/main" val="1921189124"/>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25526"/>
            <a:ext cx="11225082" cy="830997"/>
          </a:xfrm>
          <a:prstGeom prst="rect">
            <a:avLst/>
          </a:prstGeom>
          <a:noFill/>
        </p:spPr>
        <p:txBody>
          <a:bodyPr wrap="square" rtlCol="0" anchor="t">
            <a:spAutoFit/>
          </a:bodyPr>
          <a:lstStyle/>
          <a:p>
            <a:r>
              <a:rPr lang="en-US" sz="1200" dirty="0"/>
              <a:t>While ServiceNow Discovery and Service Mapping are the preferred methods to populate the CMDB, they’re not the only methods. For various reasons, users may need to populate the CMDB from a custom, external data source and want to populate it automatically. Fortunately, ServiceNow provides the facilities to do this: CMDB Identification and Reconciliation. For a great explanation on how this works, check out the Community Forum article on </a:t>
            </a:r>
            <a:r>
              <a:rPr lang="en-US" sz="1200" u="sng" dirty="0">
                <a:hlinkClick r:id="rId3"/>
              </a:rPr>
              <a:t>populating related CIs into the ServiceNow CMDB</a:t>
            </a:r>
            <a:r>
              <a:rPr lang="en-US" sz="1200" dirty="0"/>
              <a:t>.</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3c: Maintain CMDB integrity</a:t>
            </a:r>
          </a:p>
        </p:txBody>
      </p:sp>
      <p:grpSp>
        <p:nvGrpSpPr>
          <p:cNvPr id="14" name="Group 13">
            <a:extLst>
              <a:ext uri="{FF2B5EF4-FFF2-40B4-BE49-F238E27FC236}">
                <a16:creationId xmlns:a16="http://schemas.microsoft.com/office/drawing/2014/main" id="{A4EAE9BA-86A9-42D3-8B47-BBA1F93E0630}"/>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AC254E5E-ED22-45D7-9749-EF88F1F4126D}"/>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A486157E-F621-40E5-9CC9-47BF800EE767}"/>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B152ACCD-3A6E-40F2-B461-648832A2397E}"/>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46D0A40-9D7D-4858-975D-4C5CB5EFC95F}"/>
                  </a:ext>
                </a:extLst>
              </p:cNvPr>
              <p:cNvSpPr/>
              <p:nvPr/>
            </p:nvSpPr>
            <p:spPr>
              <a:xfrm>
                <a:off x="481786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21" name="Chevron 37">
                <a:extLst>
                  <a:ext uri="{FF2B5EF4-FFF2-40B4-BE49-F238E27FC236}">
                    <a16:creationId xmlns:a16="http://schemas.microsoft.com/office/drawing/2014/main" id="{751C7997-BF85-43EE-80DE-4471F3502AA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43397E68-E0D1-4631-93DC-E8443770239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EF1AA025-D082-4525-B12F-6AB74266862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009465"/>
            <a:ext cx="11225082" cy="1551194"/>
          </a:xfrm>
          <a:prstGeom prst="rect">
            <a:avLst/>
          </a:prstGeom>
          <a:solidFill>
            <a:schemeClr val="bg1"/>
          </a:solid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lvl="0" indent="0">
              <a:buNone/>
            </a:pPr>
            <a:r>
              <a:rPr lang="en-US" sz="1200" b="1" dirty="0"/>
              <a:t>Use CMDB Identification and Reconciliation-enabled integration methods when creating CIs in the CMDB</a:t>
            </a:r>
            <a:endParaRPr lang="en-US" sz="1200" dirty="0"/>
          </a:p>
          <a:p>
            <a:pPr>
              <a:buFont typeface="Wingdings" panose="05000000000000000000" pitchFamily="2" charset="2"/>
              <a:buChar char="q"/>
            </a:pPr>
            <a:r>
              <a:rPr lang="en-US" sz="1200" dirty="0"/>
              <a:t>Create the integration in a scoped application. </a:t>
            </a:r>
            <a:r>
              <a:rPr lang="en-US" sz="1200" u="sng" dirty="0">
                <a:hlinkClick r:id="rId4"/>
              </a:rPr>
              <a:t>Identification engine APIs</a:t>
            </a:r>
            <a:r>
              <a:rPr lang="en-US" sz="1200" dirty="0"/>
              <a:t> are accessible in scoped apps. Activate the </a:t>
            </a:r>
            <a:r>
              <a:rPr lang="en-US" sz="1200" u="sng" dirty="0">
                <a:hlinkClick r:id="rId5"/>
              </a:rPr>
              <a:t>Configuration Management for Scoped Apps (CMDB)</a:t>
            </a:r>
            <a:r>
              <a:rPr lang="en-US" sz="1200" dirty="0"/>
              <a:t> plugin.</a:t>
            </a:r>
          </a:p>
          <a:p>
            <a:pPr>
              <a:buFont typeface="Wingdings" panose="05000000000000000000" pitchFamily="2" charset="2"/>
              <a:buChar char="q"/>
            </a:pPr>
            <a:r>
              <a:rPr lang="en-US" sz="1200" dirty="0"/>
              <a:t>Always include the CI’s unique identifier.</a:t>
            </a:r>
          </a:p>
          <a:p>
            <a:pPr>
              <a:buFont typeface="Wingdings" panose="05000000000000000000" pitchFamily="2" charset="2"/>
              <a:buChar char="q"/>
            </a:pPr>
            <a:r>
              <a:rPr lang="en-US" sz="1200" dirty="0"/>
              <a:t>When inserting CIs with JavaScript code, use the internal ServiceNow function </a:t>
            </a:r>
            <a:r>
              <a:rPr lang="en-US" sz="1200" i="1" dirty="0"/>
              <a:t>IdentificationEngineScriptableApi.createOrUpdateCI</a:t>
            </a:r>
            <a:r>
              <a:rPr lang="en-US" sz="1200" dirty="0"/>
              <a:t>. This will ensure that any inserts or updates use the Identification and Reconciliation Engine.</a:t>
            </a:r>
          </a:p>
        </p:txBody>
      </p:sp>
    </p:spTree>
    <p:extLst>
      <p:ext uri="{BB962C8B-B14F-4D97-AF65-F5344CB8AC3E}">
        <p14:creationId xmlns:p14="http://schemas.microsoft.com/office/powerpoint/2010/main" val="1783288270"/>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895780"/>
            <a:ext cx="10147988" cy="2409890"/>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Develop and maintain your runbook</a:t>
            </a:r>
          </a:p>
          <a:p>
            <a:pPr>
              <a:buFont typeface="Wingdings" panose="05000000000000000000" pitchFamily="2" charset="2"/>
              <a:buChar char="q"/>
            </a:pPr>
            <a:r>
              <a:rPr lang="en-US" sz="1200" dirty="0"/>
              <a:t>Document the following information:</a:t>
            </a:r>
          </a:p>
          <a:p>
            <a:pPr lvl="1">
              <a:buFont typeface="Wingdings" panose="05000000000000000000" pitchFamily="2" charset="2"/>
              <a:buChar char="q"/>
            </a:pPr>
            <a:r>
              <a:rPr lang="en-US" sz="1100" b="1" dirty="0"/>
              <a:t>Update sets –</a:t>
            </a:r>
            <a:r>
              <a:rPr lang="en-US" sz="1100" dirty="0"/>
              <a:t> Keep the number of items in an update set low. A low number of items makes it easier to manage and review. Update sets should also be ordered so that when they’re being committed, you avoid any collisions. In larger development implementations, consider establishing a role to have the workstreams and update sets managed to avoid development collisions.</a:t>
            </a:r>
          </a:p>
          <a:p>
            <a:pPr lvl="1">
              <a:buFont typeface="Wingdings" panose="05000000000000000000" pitchFamily="2" charset="2"/>
              <a:buChar char="q"/>
            </a:pPr>
            <a:r>
              <a:rPr lang="en-US" sz="1100" b="1" dirty="0"/>
              <a:t>Data migration –</a:t>
            </a:r>
            <a:r>
              <a:rPr lang="en-US" sz="1100" dirty="0"/>
              <a:t> Any data that needs to be migrated can be done by using the system import functionality or by exporting/importing via XML. This is another opportunity to use your runbook, making note of all data that needs to be migrated. </a:t>
            </a:r>
          </a:p>
          <a:p>
            <a:pPr lvl="1">
              <a:buFont typeface="Wingdings" panose="05000000000000000000" pitchFamily="2" charset="2"/>
              <a:buChar char="q"/>
            </a:pPr>
            <a:r>
              <a:rPr lang="en-US" sz="1100" b="1" dirty="0"/>
              <a:t>Integrations –</a:t>
            </a:r>
            <a:r>
              <a:rPr lang="en-US" sz="1100" dirty="0"/>
              <a:t> Ensure that all integrations work as expected in the other sub-production instance. Note: licensing may be an issue with some third-party integrations; if this is the case, make sure that there is a test plan for the integration when it is implemented in the production instance.</a:t>
            </a:r>
          </a:p>
          <a:p>
            <a:pPr lvl="1">
              <a:buFont typeface="Wingdings" panose="05000000000000000000" pitchFamily="2" charset="2"/>
              <a:buChar char="q"/>
            </a:pPr>
            <a:r>
              <a:rPr lang="en-US" sz="1100" b="1" dirty="0"/>
              <a:t>Instance promotion order –</a:t>
            </a:r>
            <a:r>
              <a:rPr lang="en-US" sz="1100" dirty="0"/>
              <a:t> The recommended approach for an implementation is to begin in a development instance, then migrate to sub-production, and then to the production instance.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569660"/>
          </a:xfrm>
          <a:prstGeom prst="rect">
            <a:avLst/>
          </a:prstGeom>
          <a:noFill/>
        </p:spPr>
        <p:txBody>
          <a:bodyPr wrap="square" rtlCol="0" anchor="t">
            <a:spAutoFit/>
          </a:bodyPr>
          <a:lstStyle/>
          <a:p>
            <a:r>
              <a:rPr lang="en-US" sz="1200" dirty="0"/>
              <a:t>Proper management of your Now Platform architecture is key to good performance and helps ensure that required upgrades are implemented with little to no disruption to the business. Ensuring top performance of your architecture will demonstrate to users that the Now Platform user experience is second to none.</a:t>
            </a:r>
          </a:p>
          <a:p>
            <a:endParaRPr lang="en-US" sz="1200" dirty="0"/>
          </a:p>
          <a:p>
            <a:r>
              <a:rPr lang="en-US" sz="1200" dirty="0"/>
              <a:t>As you implement (and upgrade) your Now Platform, ensure that configurations and data are migrated and promoted through your ServiceNow environments via our recommended steps. During the development phase, keep a runbook to document the steps that need to be taken when migrating the data and promoting update sets. A runbook is a set of defined procedures developed by the administrator for various tasks such as migration plans, daily procedures, and handling exceptional incidents or tasks.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4a: Develop a robust migration plan as you move toward production</a:t>
            </a:r>
          </a:p>
        </p:txBody>
      </p:sp>
      <p:grpSp>
        <p:nvGrpSpPr>
          <p:cNvPr id="12" name="Group 11">
            <a:extLst>
              <a:ext uri="{FF2B5EF4-FFF2-40B4-BE49-F238E27FC236}">
                <a16:creationId xmlns:a16="http://schemas.microsoft.com/office/drawing/2014/main" id="{27A646B3-95DC-48E0-A72A-35B95370918B}"/>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2D2787D-A98D-4FD2-8869-C55F41057210}"/>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0A63881C-13E5-4B3F-BF57-CCC05470EDA1}"/>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DAC09A11-50C5-4974-9309-D251B0FF724A}"/>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37580A76-0C17-4707-BD98-E47A32A844D9}"/>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1392091F-8F5C-44C6-8269-7292D5B508D9}"/>
                  </a:ext>
                </a:extLst>
              </p:cNvPr>
              <p:cNvSpPr/>
              <p:nvPr/>
            </p:nvSpPr>
            <p:spPr>
              <a:xfrm>
                <a:off x="701509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Manage your ServiceNow architecture</a:t>
                </a:r>
              </a:p>
            </p:txBody>
          </p:sp>
          <p:sp>
            <p:nvSpPr>
              <p:cNvPr id="22" name="Chevron 37">
                <a:extLst>
                  <a:ext uri="{FF2B5EF4-FFF2-40B4-BE49-F238E27FC236}">
                    <a16:creationId xmlns:a16="http://schemas.microsoft.com/office/drawing/2014/main" id="{CD3B68DF-3E7D-40BF-A84D-15DFC1D57839}"/>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2773AEA-BA5D-4D49-B62C-BA6E81018A86}"/>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392744010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94945"/>
            <a:ext cx="10147988" cy="2536079"/>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your instance maintenance plan</a:t>
            </a:r>
          </a:p>
          <a:p>
            <a:pPr>
              <a:buFont typeface="Wingdings" panose="05000000000000000000" pitchFamily="2" charset="2"/>
              <a:buChar char="q"/>
            </a:pPr>
            <a:r>
              <a:rPr lang="en-US" sz="1200" dirty="0"/>
              <a:t>Set a cadence for reviewing system logs. Reviewing system logs on a frequent basis is a proactive way to catch any performance issues.</a:t>
            </a:r>
          </a:p>
          <a:p>
            <a:pPr>
              <a:buFont typeface="Wingdings" panose="05000000000000000000" pitchFamily="2" charset="2"/>
              <a:buChar char="q"/>
            </a:pPr>
            <a:r>
              <a:rPr lang="en-US" sz="1200" dirty="0"/>
              <a:t>Set a cadence to test your instance. A system administrator should go through core system functionality to verify system usability and performance. Navigating through forms and lists to check page load times, form rendering, field data entry, etc. will let you know if there are any potential issues with system configuration, internal network, or browser performance.</a:t>
            </a:r>
          </a:p>
          <a:p>
            <a:pPr>
              <a:buFont typeface="Wingdings" panose="05000000000000000000" pitchFamily="2" charset="2"/>
              <a:buChar char="q"/>
            </a:pPr>
            <a:r>
              <a:rPr lang="en-US" sz="1200" dirty="0"/>
              <a:t>Ensure timely review of release notes. ServiceNow may release patches to address issues. It’s critical to review release notes for these regularly, as well as for planned upgrades.</a:t>
            </a:r>
          </a:p>
          <a:p>
            <a:pPr>
              <a:buFont typeface="Wingdings" panose="05000000000000000000" pitchFamily="2" charset="2"/>
              <a:buChar char="q"/>
            </a:pPr>
            <a:r>
              <a:rPr lang="en-US" sz="1200" dirty="0"/>
              <a:t>Ensure timely review of ServiceNow-scheduled maintenance notifications. There are periodic maintenance activities that ServiceNow executes on its systems (databases, application infrastructure). Notifications are sent with all the details you need, including support details. It is important to review notifications and understand the support process if any issues arise.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Having a maintenance plan is key to making sure that system performance adheres to the desired service levels. The following tasks should be part of your maintenance plan, which should be documented and reviewed with your technical governance team.</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4b: Develop an instance maintenance plan</a:t>
            </a:r>
          </a:p>
        </p:txBody>
      </p:sp>
      <p:grpSp>
        <p:nvGrpSpPr>
          <p:cNvPr id="12" name="Group 11">
            <a:extLst>
              <a:ext uri="{FF2B5EF4-FFF2-40B4-BE49-F238E27FC236}">
                <a16:creationId xmlns:a16="http://schemas.microsoft.com/office/drawing/2014/main" id="{27A646B3-95DC-48E0-A72A-35B95370918B}"/>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2D2787D-A98D-4FD2-8869-C55F41057210}"/>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0A63881C-13E5-4B3F-BF57-CCC05470EDA1}"/>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DAC09A11-50C5-4974-9309-D251B0FF724A}"/>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37580A76-0C17-4707-BD98-E47A32A844D9}"/>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1392091F-8F5C-44C6-8269-7292D5B508D9}"/>
                  </a:ext>
                </a:extLst>
              </p:cNvPr>
              <p:cNvSpPr/>
              <p:nvPr/>
            </p:nvSpPr>
            <p:spPr>
              <a:xfrm>
                <a:off x="701509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Manage your ServiceNow architecture</a:t>
                </a:r>
              </a:p>
            </p:txBody>
          </p:sp>
          <p:sp>
            <p:nvSpPr>
              <p:cNvPr id="22" name="Chevron 37">
                <a:extLst>
                  <a:ext uri="{FF2B5EF4-FFF2-40B4-BE49-F238E27FC236}">
                    <a16:creationId xmlns:a16="http://schemas.microsoft.com/office/drawing/2014/main" id="{CD3B68DF-3E7D-40BF-A84D-15DFC1D57839}"/>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2773AEA-BA5D-4D49-B62C-BA6E81018A86}"/>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312736476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94945"/>
            <a:ext cx="5456649" cy="3354765"/>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Gather relevant information about upcoming ServiceNow releases</a:t>
            </a:r>
          </a:p>
          <a:p>
            <a:pPr>
              <a:buFont typeface="Wingdings" panose="05000000000000000000" pitchFamily="2" charset="2"/>
              <a:buChar char="q"/>
            </a:pPr>
            <a:r>
              <a:rPr lang="en-US" sz="1200" dirty="0"/>
              <a:t>Build awareness about new features and develop an understanding of how to incorporate these features into your environment.</a:t>
            </a:r>
          </a:p>
          <a:p>
            <a:pPr>
              <a:buFont typeface="Wingdings" panose="05000000000000000000" pitchFamily="2" charset="2"/>
              <a:buChar char="q"/>
            </a:pPr>
            <a:r>
              <a:rPr lang="en-US" sz="1200" dirty="0"/>
              <a:t>Review updated </a:t>
            </a:r>
            <a:r>
              <a:rPr lang="en-US" sz="1200" u="sng" dirty="0">
                <a:hlinkClick r:id="rId3"/>
              </a:rPr>
              <a:t>product </a:t>
            </a:r>
            <a:r>
              <a:rPr lang="en-US" sz="1200" u="sng" dirty="0">
                <a:hlinkClick r:id="rId4"/>
              </a:rPr>
              <a:t>documentation</a:t>
            </a:r>
            <a:r>
              <a:rPr lang="en-US" sz="1200" dirty="0"/>
              <a:t> which includes the </a:t>
            </a:r>
            <a:r>
              <a:rPr lang="en-US" sz="1200" u="sng" dirty="0">
                <a:hlinkClick r:id="rId5"/>
              </a:rPr>
              <a:t>new release notes</a:t>
            </a:r>
            <a:r>
              <a:rPr lang="en-US" sz="1200" dirty="0"/>
              <a:t> by version.</a:t>
            </a:r>
          </a:p>
          <a:p>
            <a:pPr>
              <a:buFont typeface="Wingdings" panose="05000000000000000000" pitchFamily="2" charset="2"/>
              <a:buChar char="q"/>
            </a:pPr>
            <a:r>
              <a:rPr lang="en-US" sz="1200" dirty="0"/>
              <a:t>Attend the new release broadcast (ask your account manager for details).</a:t>
            </a:r>
          </a:p>
          <a:p>
            <a:pPr>
              <a:buFont typeface="Wingdings" panose="05000000000000000000" pitchFamily="2" charset="2"/>
              <a:buChar char="q"/>
            </a:pPr>
            <a:r>
              <a:rPr lang="en-US" sz="1200" dirty="0"/>
              <a:t>Attend ServiceNow </a:t>
            </a:r>
            <a:r>
              <a:rPr lang="en-US" sz="1200" u="sng" dirty="0">
                <a:hlinkClick r:id="rId6"/>
              </a:rPr>
              <a:t>Knowledge</a:t>
            </a:r>
            <a:r>
              <a:rPr lang="en-US" sz="1200" dirty="0"/>
              <a:t> or </a:t>
            </a:r>
            <a:r>
              <a:rPr lang="en-US" sz="1200" dirty="0">
                <a:hlinkClick r:id="rId7"/>
              </a:rPr>
              <a:t>Now at Work</a:t>
            </a:r>
            <a:r>
              <a:rPr lang="en-US" sz="1200" dirty="0"/>
              <a:t> user conferences which provide release learning opportunities and insights into the product roadmap.</a:t>
            </a:r>
          </a:p>
          <a:p>
            <a:pPr>
              <a:buFont typeface="Wingdings" panose="05000000000000000000" pitchFamily="2" charset="2"/>
              <a:buChar char="q"/>
            </a:pPr>
            <a:r>
              <a:rPr lang="en-US" sz="1200" dirty="0"/>
              <a:t>Join the </a:t>
            </a:r>
            <a:r>
              <a:rPr lang="en-US" sz="1200" u="sng" dirty="0">
                <a:hlinkClick r:id="rId8"/>
              </a:rPr>
              <a:t>ServiceNow Developer Program</a:t>
            </a:r>
            <a:r>
              <a:rPr lang="en-US" sz="1200" dirty="0"/>
              <a:t> which provides resources to learn, build, and deploy applications on the Now Platform and offers resources (e.g., technical library, online training, developer community, etc.) to ensure a successful application-building experience.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nchor="t">
            <a:spAutoFit/>
          </a:bodyPr>
          <a:lstStyle/>
          <a:p>
            <a:r>
              <a:rPr lang="en-US" sz="1200" dirty="0"/>
              <a:t>Treat upgrading a ServiceNow environment as a major project that requires detailed planning, execution, and validation. Your </a:t>
            </a:r>
            <a:r>
              <a:rPr lang="en-US" sz="1200" dirty="0">
                <a:hlinkClick r:id="rId9"/>
              </a:rPr>
              <a:t>upgrade plan</a:t>
            </a:r>
            <a:r>
              <a:rPr lang="en-US" sz="1200" dirty="0"/>
              <a:t> should include the steps listed here. Access our </a:t>
            </a:r>
            <a:r>
              <a:rPr lang="en-US" sz="1200" u="sng" dirty="0">
                <a:hlinkClick r:id="rId10"/>
              </a:rPr>
              <a:t>upgrade planning checklist</a:t>
            </a:r>
            <a:r>
              <a:rPr lang="en-US" sz="1200" dirty="0"/>
              <a:t> for a comprehensive list of activities.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4c: Develop an upgrade plan</a:t>
            </a:r>
          </a:p>
        </p:txBody>
      </p:sp>
      <p:grpSp>
        <p:nvGrpSpPr>
          <p:cNvPr id="12" name="Group 11">
            <a:extLst>
              <a:ext uri="{FF2B5EF4-FFF2-40B4-BE49-F238E27FC236}">
                <a16:creationId xmlns:a16="http://schemas.microsoft.com/office/drawing/2014/main" id="{27A646B3-95DC-48E0-A72A-35B95370918B}"/>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2D2787D-A98D-4FD2-8869-C55F41057210}"/>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0A63881C-13E5-4B3F-BF57-CCC05470EDA1}"/>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DAC09A11-50C5-4974-9309-D251B0FF724A}"/>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37580A76-0C17-4707-BD98-E47A32A844D9}"/>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1392091F-8F5C-44C6-8269-7292D5B508D9}"/>
                  </a:ext>
                </a:extLst>
              </p:cNvPr>
              <p:cNvSpPr/>
              <p:nvPr/>
            </p:nvSpPr>
            <p:spPr>
              <a:xfrm>
                <a:off x="701509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Manage your ServiceNow architecture</a:t>
                </a:r>
              </a:p>
            </p:txBody>
          </p:sp>
          <p:sp>
            <p:nvSpPr>
              <p:cNvPr id="22" name="Chevron 37">
                <a:extLst>
                  <a:ext uri="{FF2B5EF4-FFF2-40B4-BE49-F238E27FC236}">
                    <a16:creationId xmlns:a16="http://schemas.microsoft.com/office/drawing/2014/main" id="{CD3B68DF-3E7D-40BF-A84D-15DFC1D57839}"/>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2773AEA-BA5D-4D49-B62C-BA6E81018A86}"/>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5" name="Content Placeholder 11">
            <a:extLst>
              <a:ext uri="{FF2B5EF4-FFF2-40B4-BE49-F238E27FC236}">
                <a16:creationId xmlns:a16="http://schemas.microsoft.com/office/drawing/2014/main" id="{7F562574-CE44-4673-B8E9-782436A74AF6}"/>
              </a:ext>
            </a:extLst>
          </p:cNvPr>
          <p:cNvSpPr txBox="1">
            <a:spLocks/>
          </p:cNvSpPr>
          <p:nvPr/>
        </p:nvSpPr>
        <p:spPr>
          <a:xfrm>
            <a:off x="6094412" y="1894944"/>
            <a:ext cx="5456649" cy="3687163"/>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Gather relevant information about your ServiceNow environment</a:t>
            </a:r>
          </a:p>
          <a:p>
            <a:pPr>
              <a:buFont typeface="Wingdings" panose="05000000000000000000" pitchFamily="2" charset="2"/>
              <a:buChar char="q"/>
            </a:pPr>
            <a:r>
              <a:rPr lang="en-US" sz="1200" dirty="0"/>
              <a:t>Confirm your instance hosting model, the instances in scope for upgrade, and the upgrade features you plan to enable or disable.</a:t>
            </a:r>
          </a:p>
          <a:p>
            <a:pPr>
              <a:buFont typeface="Wingdings" panose="05000000000000000000" pitchFamily="2" charset="2"/>
              <a:buChar char="q"/>
            </a:pPr>
            <a:r>
              <a:rPr lang="en-US" sz="1200" dirty="0"/>
              <a:t>Identify a core team of testers, power users, and key stakeholders to validate functionality before and after you upgrade.</a:t>
            </a:r>
          </a:p>
          <a:p>
            <a:pPr>
              <a:buFont typeface="Wingdings" panose="05000000000000000000" pitchFamily="2" charset="2"/>
              <a:buChar char="q"/>
            </a:pPr>
            <a:r>
              <a:rPr lang="en-US" sz="1200" dirty="0"/>
              <a:t>Create a comprehensive test plan, including test cases for all core instance functionality and integrations, your testing scope and approach, your method for tracking defects, and the  availability and restrictions of the systems required for integration testing.</a:t>
            </a:r>
          </a:p>
          <a:p>
            <a:pPr>
              <a:buFont typeface="Wingdings" panose="05000000000000000000" pitchFamily="2" charset="2"/>
              <a:buChar char="q"/>
            </a:pPr>
            <a:r>
              <a:rPr lang="en-US" sz="1200" dirty="0"/>
              <a:t>Develop a high-level implementation plan covering sequence and timing to upgrade production and non-production instances (including any change freeze windows which may affect timing), instances to be cloned, and the instance to be used for integration testing.</a:t>
            </a:r>
          </a:p>
          <a:p>
            <a:pPr>
              <a:buFont typeface="Wingdings" panose="05000000000000000000" pitchFamily="2" charset="2"/>
              <a:buChar char="q"/>
            </a:pPr>
            <a:r>
              <a:rPr lang="en-US" sz="1200" dirty="0"/>
              <a:t>Define and document a process to review and update supporting documentation, including training material and knowledge base articles.</a:t>
            </a:r>
          </a:p>
        </p:txBody>
      </p:sp>
    </p:spTree>
    <p:extLst>
      <p:ext uri="{BB962C8B-B14F-4D97-AF65-F5344CB8AC3E}">
        <p14:creationId xmlns:p14="http://schemas.microsoft.com/office/powerpoint/2010/main" val="1843892711"/>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823439"/>
            <a:ext cx="11022473" cy="2997744"/>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 cloning schedule</a:t>
            </a:r>
          </a:p>
          <a:p>
            <a:pPr>
              <a:buFont typeface="Wingdings" panose="05000000000000000000" pitchFamily="2" charset="2"/>
              <a:buChar char="q"/>
            </a:pPr>
            <a:r>
              <a:rPr lang="en-US" sz="1200" dirty="0"/>
              <a:t>Determining when you clone and how often can be challenging simply because there may be overlapping activities occurring in your other instances. Typically, clones occur after releases, however, if you are in a pre-go-live scenario you may not need to clone this often.</a:t>
            </a:r>
          </a:p>
          <a:p>
            <a:pPr marL="0" indent="0">
              <a:buNone/>
            </a:pPr>
            <a:r>
              <a:rPr lang="en-US" sz="1200" b="1" dirty="0"/>
              <a:t>Define and document cloning prerequisites</a:t>
            </a:r>
            <a:endParaRPr lang="en-US" sz="1200" dirty="0"/>
          </a:p>
          <a:p>
            <a:pPr>
              <a:buFont typeface="Wingdings" panose="05000000000000000000" pitchFamily="2" charset="2"/>
              <a:buChar char="q"/>
            </a:pPr>
            <a:r>
              <a:rPr lang="en-US" sz="1200" b="1" dirty="0"/>
              <a:t>Setup target – </a:t>
            </a:r>
            <a:r>
              <a:rPr lang="en-US" sz="1200" dirty="0"/>
              <a:t>Configure the target instance to accept clones. You will need to use an administrator account for the process.</a:t>
            </a:r>
          </a:p>
          <a:p>
            <a:pPr>
              <a:buFont typeface="Wingdings" panose="05000000000000000000" pitchFamily="2" charset="2"/>
              <a:buChar char="q"/>
            </a:pPr>
            <a:r>
              <a:rPr lang="en-US" sz="1200" b="1" dirty="0"/>
              <a:t>Data –</a:t>
            </a:r>
            <a:r>
              <a:rPr lang="en-US" sz="1200" dirty="0"/>
              <a:t> Determine what data, if any, needs to be preserved on the target instance. For more details, visit this page on </a:t>
            </a:r>
            <a:r>
              <a:rPr lang="en-US" sz="1200" u="sng" dirty="0">
                <a:hlinkClick r:id="rId3"/>
              </a:rPr>
              <a:t>data preservers</a:t>
            </a:r>
            <a:r>
              <a:rPr lang="en-US" sz="1200" dirty="0"/>
              <a:t>.</a:t>
            </a:r>
          </a:p>
          <a:p>
            <a:pPr>
              <a:buFont typeface="Wingdings" panose="05000000000000000000" pitchFamily="2" charset="2"/>
              <a:buChar char="q"/>
            </a:pPr>
            <a:r>
              <a:rPr lang="en-US" sz="1200" b="1" dirty="0"/>
              <a:t>Instance activities –</a:t>
            </a:r>
            <a:r>
              <a:rPr lang="en-US" sz="1200" dirty="0"/>
              <a:t> Ensure that any activities occurring in that instance are completed, data is backed up or exported, and update sets are complete if any development is ongoing. Consider creating a shared folder that users can save their exported items to.</a:t>
            </a:r>
          </a:p>
          <a:p>
            <a:pPr>
              <a:buFont typeface="Wingdings" panose="05000000000000000000" pitchFamily="2" charset="2"/>
              <a:buChar char="q"/>
            </a:pPr>
            <a:r>
              <a:rPr lang="en-US" sz="1200" b="1" dirty="0"/>
              <a:t>Integrations –</a:t>
            </a:r>
            <a:r>
              <a:rPr lang="en-US" sz="1200" dirty="0"/>
              <a:t> Ensure that any integrations on the target instance are turned off or paused during the clone.</a:t>
            </a:r>
          </a:p>
          <a:p>
            <a:pPr>
              <a:buFont typeface="Wingdings" panose="05000000000000000000" pitchFamily="2" charset="2"/>
              <a:buChar char="q"/>
            </a:pPr>
            <a:r>
              <a:rPr lang="en-US" sz="1200" b="1" dirty="0"/>
              <a:t>Notifications –</a:t>
            </a:r>
            <a:r>
              <a:rPr lang="en-US" sz="1200" dirty="0"/>
              <a:t> Notify all users of the instance and any stakeholders that a clone is taking place. After the clone has completed, send out another notification advising that users are able to continue their work in the instance.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569660"/>
          </a:xfrm>
          <a:prstGeom prst="rect">
            <a:avLst/>
          </a:prstGeom>
          <a:noFill/>
        </p:spPr>
        <p:txBody>
          <a:bodyPr wrap="square" rtlCol="0">
            <a:spAutoFit/>
          </a:bodyPr>
          <a:lstStyle/>
          <a:p>
            <a:r>
              <a:rPr lang="en-US" sz="1200" dirty="0"/>
              <a:t>The System Clone application allows you to copy data from your production instance to your non-production instance to replicate your production environment as closely as possible. By cloning, you can develop and test changes before implementing them into your production instance. For ServiceNow Express customers, System Clone becomes available once the ServiceNow Express High Availability Cloning plugin is active; by default, Enterprise customers have the System Clone application available to them.</a:t>
            </a:r>
          </a:p>
          <a:p>
            <a:endParaRPr lang="en-US" sz="1200" dirty="0"/>
          </a:p>
          <a:p>
            <a:r>
              <a:rPr lang="en-US" sz="1200" dirty="0"/>
              <a:t>After a release cycle is complete, consider cloning your instances using your production environment. This ensures that the instances remain in sync from a data and functionality perspective. We also strongly recommend that you never clone a production instance from a sub-production instance. If a circumstance arises where this is a consideration, contact ServiceNow support for assistance.</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4d: Develop a standard process for cloning to support upgrades and other changes</a:t>
            </a:r>
          </a:p>
        </p:txBody>
      </p:sp>
      <p:grpSp>
        <p:nvGrpSpPr>
          <p:cNvPr id="12" name="Group 11">
            <a:extLst>
              <a:ext uri="{FF2B5EF4-FFF2-40B4-BE49-F238E27FC236}">
                <a16:creationId xmlns:a16="http://schemas.microsoft.com/office/drawing/2014/main" id="{27A646B3-95DC-48E0-A72A-35B95370918B}"/>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2D2787D-A98D-4FD2-8869-C55F41057210}"/>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0A63881C-13E5-4B3F-BF57-CCC05470EDA1}"/>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DAC09A11-50C5-4974-9309-D251B0FF724A}"/>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37580A76-0C17-4707-BD98-E47A32A844D9}"/>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1392091F-8F5C-44C6-8269-7292D5B508D9}"/>
                  </a:ext>
                </a:extLst>
              </p:cNvPr>
              <p:cNvSpPr/>
              <p:nvPr/>
            </p:nvSpPr>
            <p:spPr>
              <a:xfrm>
                <a:off x="701509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Manage your ServiceNow architecture</a:t>
                </a:r>
              </a:p>
            </p:txBody>
          </p:sp>
          <p:sp>
            <p:nvSpPr>
              <p:cNvPr id="22" name="Chevron 37">
                <a:extLst>
                  <a:ext uri="{FF2B5EF4-FFF2-40B4-BE49-F238E27FC236}">
                    <a16:creationId xmlns:a16="http://schemas.microsoft.com/office/drawing/2014/main" id="{CD3B68DF-3E7D-40BF-A84D-15DFC1D57839}"/>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22773AEA-BA5D-4D49-B62C-BA6E81018A86}"/>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4269757968"/>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2" y="1732522"/>
            <a:ext cx="11225081" cy="3510192"/>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process and requirements for developing on the Now Platform in accordance with your defined architecture and technical requirements</a:t>
            </a:r>
          </a:p>
          <a:p>
            <a:pPr>
              <a:buFont typeface="Wingdings" panose="05000000000000000000" pitchFamily="2" charset="2"/>
              <a:buChar char="q"/>
            </a:pPr>
            <a:r>
              <a:rPr lang="en-US" sz="1200" dirty="0"/>
              <a:t>Define a detailed plan describing the process developers should take to develop, maintain, and enhance capabilities on ServiceNow.</a:t>
            </a:r>
          </a:p>
          <a:p>
            <a:pPr lvl="1">
              <a:buFont typeface="Wingdings" panose="05000000000000000000" pitchFamily="2" charset="2"/>
              <a:buChar char="q"/>
            </a:pPr>
            <a:r>
              <a:rPr lang="en-US" sz="1100" dirty="0"/>
              <a:t>Define an end-to-end software development lifecycle (SDLC) specific to ServiceNow (or adapt an SDLC currently in place in your organization to work for ServiceNow).</a:t>
            </a:r>
          </a:p>
          <a:p>
            <a:pPr marL="456565" lvl="1" indent="-224790">
              <a:buFont typeface="Wingdings" panose="05000000000000000000" pitchFamily="2" charset="2"/>
              <a:buChar char="q"/>
            </a:pPr>
            <a:r>
              <a:rPr lang="en-US" sz="1100" dirty="0"/>
              <a:t>Define how </a:t>
            </a:r>
            <a:r>
              <a:rPr lang="en-US" sz="1100" dirty="0">
                <a:hlinkClick r:id="rId3"/>
              </a:rPr>
              <a:t>demand</a:t>
            </a:r>
            <a:r>
              <a:rPr lang="en-US" sz="1100" dirty="0"/>
              <a:t> for new ServiceNow applications and functionality will be managed.</a:t>
            </a:r>
          </a:p>
          <a:p>
            <a:pPr lvl="1">
              <a:buFont typeface="Wingdings" panose="05000000000000000000" pitchFamily="2" charset="2"/>
              <a:buChar char="q"/>
            </a:pPr>
            <a:r>
              <a:rPr lang="en-US" sz="1100" dirty="0"/>
              <a:t>Define requirements that specifically address what needs to happen during updates and release management involving the Now Platform.</a:t>
            </a:r>
          </a:p>
          <a:p>
            <a:pPr lvl="1">
              <a:buFont typeface="Wingdings" panose="05000000000000000000" pitchFamily="2" charset="2"/>
              <a:buChar char="q"/>
            </a:pPr>
            <a:r>
              <a:rPr lang="en-US" sz="1100" dirty="0"/>
              <a:t>Define how to use </a:t>
            </a:r>
            <a:r>
              <a:rPr lang="en-US" sz="1100" dirty="0">
                <a:hlinkClick r:id="rId4"/>
              </a:rPr>
              <a:t>application scoping</a:t>
            </a:r>
            <a:r>
              <a:rPr lang="en-US" sz="1100" dirty="0"/>
              <a:t>, including when and where to use private scoped apps (referred to as scoped apps, where access to the apps’ data and code is restricted) vs. global scoped apps (with shared resources that any developer can access and modify).</a:t>
            </a:r>
          </a:p>
          <a:p>
            <a:pPr lvl="2">
              <a:buFont typeface="Courier New" panose="02070309020205020404" pitchFamily="49" charset="0"/>
              <a:buChar char="o"/>
            </a:pPr>
            <a:r>
              <a:rPr lang="en-US" sz="1100" dirty="0"/>
              <a:t>Establish private scoped apps as the default for new applications whenever possible. This makes it easier to manage a larger number of apps on the platform without hindering upgrades.</a:t>
            </a:r>
          </a:p>
          <a:p>
            <a:pPr lvl="1">
              <a:buFont typeface="Wingdings" panose="05000000000000000000" pitchFamily="2" charset="2"/>
              <a:buChar char="q"/>
            </a:pPr>
            <a:r>
              <a:rPr lang="en-US" sz="1100" dirty="0"/>
              <a:t>Define the requirements for the development teams working on ServiceNow, including: </a:t>
            </a:r>
          </a:p>
          <a:p>
            <a:pPr lvl="2">
              <a:buFont typeface="Courier New" panose="02070309020205020404" pitchFamily="49" charset="0"/>
              <a:buChar char="o"/>
            </a:pPr>
            <a:r>
              <a:rPr lang="en-US" sz="1100" dirty="0"/>
              <a:t>Requirements for developers to make sure that set architecture, instance, integration, and data flow requirements are upheld</a:t>
            </a:r>
          </a:p>
          <a:p>
            <a:pPr lvl="2">
              <a:buFont typeface="Courier New" panose="02070309020205020404" pitchFamily="49" charset="0"/>
              <a:buChar char="o"/>
            </a:pPr>
            <a:r>
              <a:rPr lang="en-US" sz="1100" dirty="0"/>
              <a:t>Requirements to make sure that new development does not negatively impact the ability to upgrade</a:t>
            </a:r>
          </a:p>
          <a:p>
            <a:pPr>
              <a:buFont typeface="Wingdings" panose="05000000000000000000" pitchFamily="2" charset="2"/>
              <a:buChar char="q"/>
            </a:pPr>
            <a:r>
              <a:rPr lang="en-US" sz="1200" dirty="0"/>
              <a:t>Define requirements for testing processes, user acceptance testing (UAT), and managing ongoing changes for ServiceNow.</a:t>
            </a:r>
          </a:p>
          <a:p>
            <a:pPr>
              <a:buFont typeface="Wingdings" panose="05000000000000000000" pitchFamily="2" charset="2"/>
              <a:buChar char="q"/>
            </a:pPr>
            <a:r>
              <a:rPr lang="en-US" sz="1200" dirty="0"/>
              <a:t>Work with your executive sponsor to ensure that appropriate staff and resources are available to oversee development operations adherence.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Your Now Platform can expand both through planned deployment of new capabilities as well as organically, through configuration and custom development. Provide clear guidance for development to consistently extend the capabilities implemented on ServiceNow.</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Define guidance for development</a:t>
            </a:r>
          </a:p>
        </p:txBody>
      </p:sp>
      <p:grpSp>
        <p:nvGrpSpPr>
          <p:cNvPr id="12" name="Group 11">
            <a:extLst>
              <a:ext uri="{FF2B5EF4-FFF2-40B4-BE49-F238E27FC236}">
                <a16:creationId xmlns:a16="http://schemas.microsoft.com/office/drawing/2014/main" id="{5E236B8F-1123-47B1-89BF-65B356611F10}"/>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567613E7-5C65-4BD2-8A28-11CDEA267B4A}"/>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AE43AB65-D2DB-4FD0-9414-B10144B9ACB5}"/>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1797F025-970C-45C3-BD51-4ED3BD9D4BBF}"/>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1C3BBB4D-3EE9-49C2-B315-A65D94D426E6}"/>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C1A4EF0D-2F35-488F-97E9-1BDCA37D2D0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0D5895DE-35D7-46A0-BF53-63AEBADCB8C7}"/>
                  </a:ext>
                </a:extLst>
              </p:cNvPr>
              <p:cNvSpPr/>
              <p:nvPr/>
            </p:nvSpPr>
            <p:spPr>
              <a:xfrm>
                <a:off x="9212330"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
          <p:nvSpPr>
            <p:cNvPr id="15" name="Chevron 29">
              <a:extLst>
                <a:ext uri="{FF2B5EF4-FFF2-40B4-BE49-F238E27FC236}">
                  <a16:creationId xmlns:a16="http://schemas.microsoft.com/office/drawing/2014/main" id="{233363BB-1CE1-4440-AA96-E4444BB730E9}"/>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1" name="Rectangle 20">
            <a:extLst>
              <a:ext uri="{FF2B5EF4-FFF2-40B4-BE49-F238E27FC236}">
                <a16:creationId xmlns:a16="http://schemas.microsoft.com/office/drawing/2014/main" id="{FE87DD0D-1459-40D9-964F-19B6B6F99160}"/>
              </a:ext>
            </a:extLst>
          </p:cNvPr>
          <p:cNvSpPr/>
          <p:nvPr/>
        </p:nvSpPr>
        <p:spPr>
          <a:xfrm>
            <a:off x="522511" y="5179253"/>
            <a:ext cx="11143801" cy="6001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Coordinate with your ServiceNow </a:t>
            </a:r>
            <a:r>
              <a:rPr lang="en-US" sz="1100" dirty="0">
                <a:solidFill>
                  <a:schemeClr val="tx1"/>
                </a:solidFill>
                <a:hlinkClick r:id="rId5"/>
              </a:rPr>
              <a:t>governance</a:t>
            </a:r>
            <a:r>
              <a:rPr lang="en-US" sz="1100" dirty="0">
                <a:solidFill>
                  <a:schemeClr val="tx1"/>
                </a:solidFill>
              </a:rPr>
              <a:t> group and/or executive sponsor as you define development operations. Technical and/or portfolio governance policies may already define some of the requirements you need to establish. If they do, take the opportunity to review set policies and suggested changes/additions to them as needed.</a:t>
            </a:r>
          </a:p>
        </p:txBody>
      </p:sp>
    </p:spTree>
    <p:extLst>
      <p:ext uri="{BB962C8B-B14F-4D97-AF65-F5344CB8AC3E}">
        <p14:creationId xmlns:p14="http://schemas.microsoft.com/office/powerpoint/2010/main" val="2176871486"/>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371933" y="1892849"/>
            <a:ext cx="11363673" cy="2348335"/>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how you will manage the portfolio of new applications, integrations, etc. that are developed on the Now Platform</a:t>
            </a:r>
          </a:p>
          <a:p>
            <a:pPr>
              <a:buFont typeface="Wingdings" panose="05000000000000000000" pitchFamily="2" charset="2"/>
              <a:buChar char="q"/>
            </a:pPr>
            <a:r>
              <a:rPr lang="en-US" sz="1200" dirty="0"/>
              <a:t>Assign the Now Platform owner and application developer to review all applications, integrations, etc. deployed on the Now Platform every six months (with a focus on new additions). During this review, they should:</a:t>
            </a:r>
          </a:p>
          <a:p>
            <a:pPr lvl="1">
              <a:buFont typeface="Wingdings" panose="05000000000000000000" pitchFamily="2" charset="2"/>
              <a:buChar char="q"/>
            </a:pPr>
            <a:r>
              <a:rPr lang="en-US" sz="1100" dirty="0"/>
              <a:t>Build and update an inventory/portfolio of what is running on the Now Platform (identifying new additions since the last review in the inventory).</a:t>
            </a:r>
          </a:p>
          <a:p>
            <a:pPr marL="456565" lvl="1" indent="-224790">
              <a:buFont typeface="Wingdings" panose="05000000000000000000" pitchFamily="2" charset="2"/>
              <a:buChar char="q"/>
            </a:pPr>
            <a:r>
              <a:rPr lang="en-US" sz="1100" dirty="0"/>
              <a:t>Audit the inventory to assess whether custom applications on the platform still provide value, still align with business needs (defined in your ServiceNow </a:t>
            </a:r>
            <a:r>
              <a:rPr lang="en-US" sz="1100" dirty="0">
                <a:hlinkClick r:id="rId3"/>
              </a:rPr>
              <a:t>vision</a:t>
            </a:r>
            <a:r>
              <a:rPr lang="en-US" sz="1100" dirty="0"/>
              <a:t> and </a:t>
            </a:r>
            <a:r>
              <a:rPr lang="en-US" sz="1100" dirty="0">
                <a:hlinkClick r:id="rId4"/>
              </a:rPr>
              <a:t>phased program plan</a:t>
            </a:r>
            <a:r>
              <a:rPr lang="en-US" sz="1100" dirty="0"/>
              <a:t>), and align to current development operations needs and requirements (e.g., still works with established architecture, will function through any planned changes in architecture, etc.).</a:t>
            </a:r>
          </a:p>
          <a:p>
            <a:pPr lvl="1">
              <a:buFont typeface="Wingdings" panose="05000000000000000000" pitchFamily="2" charset="2"/>
              <a:buChar char="q"/>
            </a:pPr>
            <a:r>
              <a:rPr lang="en-US" sz="1100" dirty="0"/>
              <a:t>Identify where apps are not private scoped apps to assess if they need to be.</a:t>
            </a:r>
          </a:p>
          <a:p>
            <a:pPr lvl="1">
              <a:buFont typeface="Wingdings" panose="05000000000000000000" pitchFamily="2" charset="2"/>
              <a:buChar char="q"/>
            </a:pPr>
            <a:r>
              <a:rPr lang="en-US" sz="1100" dirty="0"/>
              <a:t>Consider what can be removed from the platform (e.g., because it’s no longer used, not supportable by operations, or not adhering to current requirements).</a:t>
            </a:r>
          </a:p>
          <a:p>
            <a:pPr lvl="1">
              <a:buFont typeface="Wingdings" panose="05000000000000000000" pitchFamily="2" charset="2"/>
              <a:buChar char="q"/>
            </a:pPr>
            <a:r>
              <a:rPr lang="en-US" sz="1100" dirty="0"/>
              <a:t>Communicate findings to the developer groups that deployed the applications, etc. (especially if you are recommending that their application be removed or requires updates).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Define guidance for development (Continued, 1)</a:t>
            </a:r>
          </a:p>
        </p:txBody>
      </p:sp>
      <p:grpSp>
        <p:nvGrpSpPr>
          <p:cNvPr id="12" name="Group 11">
            <a:extLst>
              <a:ext uri="{FF2B5EF4-FFF2-40B4-BE49-F238E27FC236}">
                <a16:creationId xmlns:a16="http://schemas.microsoft.com/office/drawing/2014/main" id="{5E236B8F-1123-47B1-89BF-65B356611F10}"/>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567613E7-5C65-4BD2-8A28-11CDEA267B4A}"/>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AE43AB65-D2DB-4FD0-9414-B10144B9ACB5}"/>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1797F025-970C-45C3-BD51-4ED3BD9D4BBF}"/>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1C3BBB4D-3EE9-49C2-B315-A65D94D426E6}"/>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C1A4EF0D-2F35-488F-97E9-1BDCA37D2D0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0D5895DE-35D7-46A0-BF53-63AEBADCB8C7}"/>
                  </a:ext>
                </a:extLst>
              </p:cNvPr>
              <p:cNvSpPr/>
              <p:nvPr/>
            </p:nvSpPr>
            <p:spPr>
              <a:xfrm>
                <a:off x="9212330"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
          <p:nvSpPr>
            <p:cNvPr id="15" name="Chevron 29">
              <a:extLst>
                <a:ext uri="{FF2B5EF4-FFF2-40B4-BE49-F238E27FC236}">
                  <a16:creationId xmlns:a16="http://schemas.microsoft.com/office/drawing/2014/main" id="{233363BB-1CE1-4440-AA96-E4444BB730E9}"/>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665296904"/>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365491"/>
            <a:ext cx="5922247" cy="3373231"/>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clear accountabilities for ownership of development</a:t>
            </a:r>
          </a:p>
          <a:p>
            <a:pPr>
              <a:buFont typeface="Wingdings" panose="05000000000000000000" pitchFamily="2" charset="2"/>
              <a:buChar char="q"/>
            </a:pPr>
            <a:r>
              <a:rPr lang="en-US" sz="1200" dirty="0"/>
              <a:t>Define development ownership/accountabilities across ServiceNow support and internal development groups, including:</a:t>
            </a:r>
          </a:p>
          <a:p>
            <a:pPr lvl="1">
              <a:buFont typeface="Wingdings" panose="05000000000000000000" pitchFamily="2" charset="2"/>
              <a:buChar char="q"/>
            </a:pPr>
            <a:r>
              <a:rPr lang="en-US" sz="1100" dirty="0"/>
              <a:t>Assign the ServiceNow platform support team ownership and accountability (especially the ServiceNow platform architect) for defining and updating development operations, as well as educating relevant groups about these operational needs.</a:t>
            </a:r>
          </a:p>
          <a:p>
            <a:pPr lvl="1">
              <a:buFont typeface="Wingdings" panose="05000000000000000000" pitchFamily="2" charset="2"/>
              <a:buChar char="q"/>
            </a:pPr>
            <a:r>
              <a:rPr lang="en-US" sz="1100" dirty="0"/>
              <a:t>Assign the ServiceNow platform owner accountability for managing new releases and updates on the Now Platform, including making sure that all ServiceNow development requirements are followed prior to deployment and coordinating any organizational change management (OCM) needs.</a:t>
            </a:r>
          </a:p>
          <a:p>
            <a:pPr lvl="1">
              <a:buFont typeface="Wingdings" panose="05000000000000000000" pitchFamily="2" charset="2"/>
              <a:buChar char="q"/>
            </a:pPr>
            <a:r>
              <a:rPr lang="en-US" sz="1100" dirty="0"/>
              <a:t>Assign accountabilities for adhering to development processes for developers directly involved in developing and implementing new capabilities on the Now Platform (especially ServiceNow application developers on the platform support team and within IT).</a:t>
            </a:r>
          </a:p>
          <a:p>
            <a:pPr lvl="1">
              <a:buFont typeface="Wingdings" panose="05000000000000000000" pitchFamily="2" charset="2"/>
              <a:buChar char="q"/>
            </a:pPr>
            <a:r>
              <a:rPr lang="en-US" sz="1100" dirty="0"/>
              <a:t>Define any needed development accountabilities for external resources (including partners, contractors, consultants, other vendors, etc.).</a:t>
            </a:r>
          </a:p>
          <a:p>
            <a:pPr lvl="1">
              <a:buFont typeface="Wingdings" panose="05000000000000000000" pitchFamily="2" charset="2"/>
              <a:buChar char="q"/>
            </a:pPr>
            <a:endParaRPr lang="en-US" sz="8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Define guidance for development (Continued, 2)</a:t>
            </a:r>
          </a:p>
        </p:txBody>
      </p:sp>
      <p:grpSp>
        <p:nvGrpSpPr>
          <p:cNvPr id="12" name="Group 11">
            <a:extLst>
              <a:ext uri="{FF2B5EF4-FFF2-40B4-BE49-F238E27FC236}">
                <a16:creationId xmlns:a16="http://schemas.microsoft.com/office/drawing/2014/main" id="{5E236B8F-1123-47B1-89BF-65B356611F10}"/>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567613E7-5C65-4BD2-8A28-11CDEA267B4A}"/>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AE43AB65-D2DB-4FD0-9414-B10144B9ACB5}"/>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1797F025-970C-45C3-BD51-4ED3BD9D4BBF}"/>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1C3BBB4D-3EE9-49C2-B315-A65D94D426E6}"/>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C1A4EF0D-2F35-488F-97E9-1BDCA37D2D0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0D5895DE-35D7-46A0-BF53-63AEBADCB8C7}"/>
                  </a:ext>
                </a:extLst>
              </p:cNvPr>
              <p:cNvSpPr/>
              <p:nvPr/>
            </p:nvSpPr>
            <p:spPr>
              <a:xfrm>
                <a:off x="9212330"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
          <p:nvSpPr>
            <p:cNvPr id="15" name="Chevron 29">
              <a:extLst>
                <a:ext uri="{FF2B5EF4-FFF2-40B4-BE49-F238E27FC236}">
                  <a16:creationId xmlns:a16="http://schemas.microsoft.com/office/drawing/2014/main" id="{233363BB-1CE1-4440-AA96-E4444BB730E9}"/>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1" name="Rectangle 20">
            <a:extLst>
              <a:ext uri="{FF2B5EF4-FFF2-40B4-BE49-F238E27FC236}">
                <a16:creationId xmlns:a16="http://schemas.microsoft.com/office/drawing/2014/main" id="{FE87DD0D-1459-40D9-964F-19B6B6F99160}"/>
              </a:ext>
            </a:extLst>
          </p:cNvPr>
          <p:cNvSpPr/>
          <p:nvPr/>
        </p:nvSpPr>
        <p:spPr>
          <a:xfrm>
            <a:off x="6895455" y="2819735"/>
            <a:ext cx="4441239" cy="7694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Make sure the developers working on ServiceNow attend training for new releases and/or get early access to upcoming versions so they can better understand requirements for developing on the Now Platform.</a:t>
            </a:r>
          </a:p>
        </p:txBody>
      </p:sp>
    </p:spTree>
    <p:extLst>
      <p:ext uri="{BB962C8B-B14F-4D97-AF65-F5344CB8AC3E}">
        <p14:creationId xmlns:p14="http://schemas.microsoft.com/office/powerpoint/2010/main" val="1705319562"/>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814480"/>
            <a:ext cx="11225081" cy="1932837"/>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and clearly communicate the organizational goals and priorities for ServiceNow deployment so that delegated developers are not pursuing contradictory strategies</a:t>
            </a:r>
          </a:p>
          <a:p>
            <a:pPr marL="227965" indent="-227965">
              <a:buFont typeface="Wingdings" panose="05000000000000000000" pitchFamily="2" charset="2"/>
              <a:buChar char="q"/>
            </a:pPr>
            <a:r>
              <a:rPr lang="en-US" sz="1200" dirty="0"/>
              <a:t>Work with the ServiceNow platform support team to define development goals that align with your ServiceNow </a:t>
            </a:r>
            <a:r>
              <a:rPr lang="en-US" sz="1200" dirty="0">
                <a:hlinkClick r:id="rId3"/>
              </a:rPr>
              <a:t>vision</a:t>
            </a:r>
            <a:r>
              <a:rPr lang="en-US" sz="1200" dirty="0"/>
              <a:t> and </a:t>
            </a:r>
            <a:r>
              <a:rPr lang="en-US" sz="1200" dirty="0">
                <a:hlinkClick r:id="rId4"/>
              </a:rPr>
              <a:t>phased program plan</a:t>
            </a:r>
            <a:r>
              <a:rPr lang="en-US" sz="1200" dirty="0"/>
              <a:t>.</a:t>
            </a:r>
          </a:p>
          <a:p>
            <a:pPr lvl="1">
              <a:buFont typeface="Wingdings" panose="05000000000000000000" pitchFamily="2" charset="2"/>
              <a:buChar char="q"/>
            </a:pPr>
            <a:r>
              <a:rPr lang="en-US" sz="1100" dirty="0"/>
              <a:t>Define the technical functionality needed and requirements involved for planned projects so developers can understand what development is already in progress and/or planned for future development.</a:t>
            </a:r>
          </a:p>
          <a:p>
            <a:pPr>
              <a:buFont typeface="Wingdings" panose="05000000000000000000" pitchFamily="2" charset="2"/>
              <a:buChar char="q"/>
            </a:pPr>
            <a:r>
              <a:rPr lang="en-US" sz="1200" dirty="0"/>
              <a:t>Define what development requirements should be applied to delegated developers who are developing on the Now Platform.</a:t>
            </a:r>
          </a:p>
          <a:p>
            <a:pPr>
              <a:buFont typeface="Wingdings" panose="05000000000000000000" pitchFamily="2" charset="2"/>
              <a:buChar char="q"/>
            </a:pPr>
            <a:r>
              <a:rPr lang="en-US" sz="1200" dirty="0"/>
              <a:t>Define the specific responsibilities/accountabilities that delegated developers need to fulfill or follow to be able to reliably contribute to Now Platform development.</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384995"/>
          </a:xfrm>
          <a:prstGeom prst="rect">
            <a:avLst/>
          </a:prstGeom>
          <a:noFill/>
        </p:spPr>
        <p:txBody>
          <a:bodyPr wrap="square" rtlCol="0" anchor="t">
            <a:spAutoFit/>
          </a:bodyPr>
          <a:lstStyle/>
          <a:p>
            <a:r>
              <a:rPr lang="en-US" sz="1200" dirty="0"/>
              <a:t>ServiceNow application development may not be limited to developers in enterprise IT, especially as your ServiceNow footprint expands across the organization. Individuals across the enterprise have clear knowledge of the discrete problems within their areas that need solving. It’s a good idea to take advantage of this expertise when planning how to manage development on ServiceNow.</a:t>
            </a:r>
          </a:p>
          <a:p>
            <a:endParaRPr lang="en-US" sz="1200" dirty="0"/>
          </a:p>
          <a:p>
            <a:r>
              <a:rPr lang="en-US" sz="1200" dirty="0"/>
              <a:t>To do so, you need to plan for how to include delegated developers (users outside of IT and defined ServiceNow teams who can create new applications or functionalities within applications) to enhance ServiceNow, including how you ensure that they adhere to your architecture by following consistent development guidelines.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5b: Extend development operations</a:t>
            </a:r>
          </a:p>
        </p:txBody>
      </p:sp>
      <p:grpSp>
        <p:nvGrpSpPr>
          <p:cNvPr id="12" name="Group 11">
            <a:extLst>
              <a:ext uri="{FF2B5EF4-FFF2-40B4-BE49-F238E27FC236}">
                <a16:creationId xmlns:a16="http://schemas.microsoft.com/office/drawing/2014/main" id="{5E236B8F-1123-47B1-89BF-65B356611F10}"/>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567613E7-5C65-4BD2-8A28-11CDEA267B4A}"/>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AE43AB65-D2DB-4FD0-9414-B10144B9ACB5}"/>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1797F025-970C-45C3-BD51-4ED3BD9D4BBF}"/>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1C3BBB4D-3EE9-49C2-B315-A65D94D426E6}"/>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C1A4EF0D-2F35-488F-97E9-1BDCA37D2D0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0D5895DE-35D7-46A0-BF53-63AEBADCB8C7}"/>
                  </a:ext>
                </a:extLst>
              </p:cNvPr>
              <p:cNvSpPr/>
              <p:nvPr/>
            </p:nvSpPr>
            <p:spPr>
              <a:xfrm>
                <a:off x="9212330"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
          <p:nvSpPr>
            <p:cNvPr id="15" name="Chevron 29">
              <a:extLst>
                <a:ext uri="{FF2B5EF4-FFF2-40B4-BE49-F238E27FC236}">
                  <a16:creationId xmlns:a16="http://schemas.microsoft.com/office/drawing/2014/main" id="{233363BB-1CE1-4440-AA96-E4444BB730E9}"/>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1406451367"/>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2" y="1316114"/>
            <a:ext cx="5486400" cy="3574825"/>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and clearly communicate the organizational goals and priorities for ServiceNow deployment so that delegated developers are not pursuing contradictory strategies (Continued)</a:t>
            </a:r>
          </a:p>
          <a:p>
            <a:pPr>
              <a:buFont typeface="Wingdings" panose="05000000000000000000" pitchFamily="2" charset="2"/>
              <a:buChar char="q"/>
            </a:pPr>
            <a:r>
              <a:rPr lang="en-US" sz="1200" dirty="0"/>
              <a:t>Write a document (can be formatted as a policy, announcement email, or even a newsletter) to clearly communicate these goals/priorities and responsibilities to delegated developers. </a:t>
            </a:r>
          </a:p>
          <a:p>
            <a:pPr lvl="1">
              <a:buFont typeface="Wingdings" panose="05000000000000000000" pitchFamily="2" charset="2"/>
              <a:buChar char="q"/>
            </a:pPr>
            <a:r>
              <a:rPr lang="en-US" sz="1100" dirty="0"/>
              <a:t>Capture the defined development goals in a document that can be shared with delegated developers across the organization. </a:t>
            </a:r>
          </a:p>
          <a:p>
            <a:pPr lvl="1">
              <a:buFont typeface="Wingdings" panose="05000000000000000000" pitchFamily="2" charset="2"/>
              <a:buChar char="q"/>
            </a:pPr>
            <a:r>
              <a:rPr lang="en-US" sz="1100" dirty="0"/>
              <a:t>Include the delegated developer responsibilities/accountabilities defined above.</a:t>
            </a:r>
          </a:p>
          <a:p>
            <a:pPr lvl="1">
              <a:buFont typeface="Wingdings" panose="05000000000000000000" pitchFamily="2" charset="2"/>
              <a:buChar char="q"/>
            </a:pPr>
            <a:r>
              <a:rPr lang="en-US" sz="1100" dirty="0"/>
              <a:t>Include a brief description of the development guidelines that delegated developers must follow (e.g., the defined ServiceNow SDLC).</a:t>
            </a:r>
          </a:p>
          <a:p>
            <a:pPr lvl="1">
              <a:buFont typeface="Wingdings" panose="05000000000000000000" pitchFamily="2" charset="2"/>
              <a:buChar char="q"/>
            </a:pPr>
            <a:r>
              <a:rPr lang="en-US" sz="1100" dirty="0"/>
              <a:t>Invite delegated developers who read the document to connect with the ServiceNow platform support team to coordinate development.</a:t>
            </a:r>
          </a:p>
          <a:p>
            <a:pPr>
              <a:buFont typeface="Wingdings" panose="05000000000000000000" pitchFamily="2" charset="2"/>
              <a:buChar char="q"/>
            </a:pPr>
            <a:r>
              <a:rPr lang="en-US" sz="1200" dirty="0"/>
              <a:t>Work with the executive sponsor to spread the word—they can share the documented goals with leaders in other departments who can then share with the delegated developers in their departments. </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5b: Extend development operations (Continued)</a:t>
            </a:r>
          </a:p>
        </p:txBody>
      </p:sp>
      <p:grpSp>
        <p:nvGrpSpPr>
          <p:cNvPr id="12" name="Group 11">
            <a:extLst>
              <a:ext uri="{FF2B5EF4-FFF2-40B4-BE49-F238E27FC236}">
                <a16:creationId xmlns:a16="http://schemas.microsoft.com/office/drawing/2014/main" id="{5E236B8F-1123-47B1-89BF-65B356611F10}"/>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567613E7-5C65-4BD2-8A28-11CDEA267B4A}"/>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AE43AB65-D2DB-4FD0-9414-B10144B9ACB5}"/>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1797F025-970C-45C3-BD51-4ED3BD9D4BBF}"/>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1C3BBB4D-3EE9-49C2-B315-A65D94D426E6}"/>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C1A4EF0D-2F35-488F-97E9-1BDCA37D2D0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0D5895DE-35D7-46A0-BF53-63AEBADCB8C7}"/>
                  </a:ext>
                </a:extLst>
              </p:cNvPr>
              <p:cNvSpPr/>
              <p:nvPr/>
            </p:nvSpPr>
            <p:spPr>
              <a:xfrm>
                <a:off x="9212330"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
          <p:nvSpPr>
            <p:cNvPr id="15" name="Chevron 29">
              <a:extLst>
                <a:ext uri="{FF2B5EF4-FFF2-40B4-BE49-F238E27FC236}">
                  <a16:creationId xmlns:a16="http://schemas.microsoft.com/office/drawing/2014/main" id="{233363BB-1CE1-4440-AA96-E4444BB730E9}"/>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1" name="Rectangle 20">
            <a:extLst>
              <a:ext uri="{FF2B5EF4-FFF2-40B4-BE49-F238E27FC236}">
                <a16:creationId xmlns:a16="http://schemas.microsoft.com/office/drawing/2014/main" id="{4809F385-1D4B-4438-92CF-BB070C5522A4}"/>
              </a:ext>
            </a:extLst>
          </p:cNvPr>
          <p:cNvSpPr/>
          <p:nvPr/>
        </p:nvSpPr>
        <p:spPr>
          <a:xfrm>
            <a:off x="6895455" y="2650458"/>
            <a:ext cx="4441239" cy="110799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Consider providing a separate environment for delegated developers to test and safely implement code on ServiceNow. Since they are less likely to strictly follow your development operations and requirements, this can help make sure that their contributions can’t directly disrupt your core environment.</a:t>
            </a:r>
          </a:p>
        </p:txBody>
      </p:sp>
    </p:spTree>
    <p:extLst>
      <p:ext uri="{BB962C8B-B14F-4D97-AF65-F5344CB8AC3E}">
        <p14:creationId xmlns:p14="http://schemas.microsoft.com/office/powerpoint/2010/main" val="1059871801"/>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4269170760"/>
              </p:ext>
            </p:extLst>
          </p:nvPr>
        </p:nvGraphicFramePr>
        <p:xfrm>
          <a:off x="252422" y="1369926"/>
          <a:ext cx="11842476" cy="4633786"/>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p>
                    <a:p>
                      <a:pPr marL="285750" indent="-285750">
                        <a:buFont typeface="Arial" panose="020B0604020202020204" pitchFamily="34" charset="0"/>
                        <a:buChar char="•"/>
                      </a:pPr>
                      <a:r>
                        <a:rPr lang="en-US" sz="1200" dirty="0"/>
                        <a:t>% of security compliance metrics met for ServiceNow instances </a:t>
                      </a:r>
                    </a:p>
                    <a:p>
                      <a:pPr marL="285750" indent="-285750">
                        <a:buFont typeface="Arial" panose="020B0604020202020204" pitchFamily="34" charset="0"/>
                        <a:buChar char="•"/>
                      </a:pPr>
                      <a:r>
                        <a:rPr lang="en-US" sz="1200" dirty="0"/>
                        <a:t>% of CMDB performance measures (e.g., throughput of change per week, month, year) delivered according to business expectations </a:t>
                      </a:r>
                    </a:p>
                    <a:p>
                      <a:pPr marL="285750" indent="-285750">
                        <a:buFont typeface="Arial" panose="020B0604020202020204" pitchFamily="34" charset="0"/>
                        <a:buChar char="•"/>
                      </a:pPr>
                      <a:r>
                        <a:rPr lang="en-US" sz="1200" dirty="0"/>
                        <a:t>% of instances that have recommended sub-prod/prod architecture</a:t>
                      </a:r>
                    </a:p>
                    <a:p>
                      <a:pPr marL="285750" indent="-285750">
                        <a:buFont typeface="Arial" panose="020B0604020202020204" pitchFamily="34" charset="0"/>
                        <a:buChar char="•"/>
                      </a:pPr>
                      <a:r>
                        <a:rPr lang="en-US" sz="1200" dirty="0"/>
                        <a:t># of times instance maintenance is performed per month </a:t>
                      </a:r>
                    </a:p>
                    <a:p>
                      <a:pPr marL="285750" indent="-285750">
                        <a:buFont typeface="Arial" panose="020B0604020202020204" pitchFamily="34" charset="0"/>
                        <a:buChar char="•"/>
                      </a:pPr>
                      <a:r>
                        <a:rPr lang="en-US" sz="1200" dirty="0"/>
                        <a:t>Number of releases behind current upgrade</a:t>
                      </a:r>
                    </a:p>
                    <a:p>
                      <a:pPr marL="285750" indent="-285750">
                        <a:buFont typeface="Arial" panose="020B0604020202020204" pitchFamily="34" charset="0"/>
                        <a:buChar char="•"/>
                      </a:pPr>
                      <a:r>
                        <a:rPr lang="en-US" sz="1200" dirty="0"/>
                        <a:t>Mean time to resolve performance issues</a:t>
                      </a:r>
                    </a:p>
                    <a:p>
                      <a:pPr marL="285750" indent="-285750">
                        <a:buFont typeface="Arial" panose="020B0604020202020204" pitchFamily="34" charset="0"/>
                        <a:buChar char="•"/>
                      </a:pPr>
                      <a:endParaRPr lang="en-US" sz="1600" dirty="0"/>
                    </a:p>
                  </a:txBody>
                  <a:tcPr/>
                </a:tc>
                <a:tc>
                  <a:txBody>
                    <a:bodyPr/>
                    <a:lstStyle/>
                    <a:p>
                      <a:r>
                        <a:rPr lang="en-US" sz="1600" dirty="0"/>
                        <a:t>Nice-to-have KPIs</a:t>
                      </a:r>
                    </a:p>
                    <a:p>
                      <a:pPr marL="285750" indent="-285750">
                        <a:buFont typeface="Arial" panose="020B0604020202020204" pitchFamily="34" charset="0"/>
                        <a:buChar char="•"/>
                      </a:pPr>
                      <a:r>
                        <a:rPr lang="en-US" sz="1200" dirty="0"/>
                        <a:t># certified staff for key ServiceNow roles</a:t>
                      </a:r>
                    </a:p>
                    <a:p>
                      <a:pPr marL="285750" indent="-285750">
                        <a:buFont typeface="Arial" panose="020B0604020202020204" pitchFamily="34" charset="0"/>
                        <a:buChar char="•"/>
                      </a:pPr>
                      <a:r>
                        <a:rPr lang="en-US" sz="1200" dirty="0"/>
                        <a:t># of enterprise IT partners identified</a:t>
                      </a:r>
                    </a:p>
                    <a:p>
                      <a:pPr marL="285750" indent="-285750">
                        <a:buFont typeface="Arial" panose="020B0604020202020204" pitchFamily="34" charset="0"/>
                        <a:buChar char="•"/>
                      </a:pPr>
                      <a:r>
                        <a:rPr lang="en-US" sz="1200" dirty="0"/>
                        <a:t># of business objective considerations on architecture requirements validated with the architecture and governance teams</a:t>
                      </a:r>
                    </a:p>
                    <a:p>
                      <a:pPr marL="285750" indent="-285750">
                        <a:buFont typeface="Arial" panose="020B0604020202020204" pitchFamily="34" charset="0"/>
                        <a:buChar char="•"/>
                      </a:pPr>
                      <a:r>
                        <a:rPr lang="en-US" sz="1200" dirty="0"/>
                        <a:t>% custom apps that are scoped apps</a:t>
                      </a:r>
                    </a:p>
                    <a:p>
                      <a:pPr marL="285750" indent="-285750">
                        <a:buFont typeface="Arial" panose="020B0604020202020204" pitchFamily="34" charset="0"/>
                        <a:buChar char="•"/>
                      </a:pPr>
                      <a:r>
                        <a:rPr lang="en-US" sz="1200" dirty="0"/>
                        <a:t># developers working on ServiceNow apps</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8925" indent="-288925" rtl="0" fontAlgn="base">
                        <a:buFont typeface="Arial" charset="0"/>
                        <a:buChar char="•"/>
                        <a:tabLst/>
                      </a:pPr>
                      <a:r>
                        <a:rPr lang="en-US" sz="1200" b="0" i="0" kern="1200" dirty="0">
                          <a:solidFill>
                            <a:schemeClr val="tx1"/>
                          </a:solidFill>
                          <a:effectLst/>
                          <a:latin typeface="+mn-lt"/>
                          <a:ea typeface="+mn-ea"/>
                          <a:cs typeface="+mn-cs"/>
                        </a:rPr>
                        <a:t>Now Platform owner </a:t>
                      </a:r>
                    </a:p>
                    <a:p>
                      <a:pPr marL="288925" indent="-288925" rtl="0" fontAlgn="base">
                        <a:buFont typeface="Arial" charset="0"/>
                        <a:buChar char="•"/>
                        <a:tabLst/>
                      </a:pPr>
                      <a:r>
                        <a:rPr lang="en-US" sz="1200" b="0" i="0" kern="1200" dirty="0">
                          <a:solidFill>
                            <a:schemeClr val="tx1"/>
                          </a:solidFill>
                          <a:effectLst/>
                          <a:latin typeface="+mn-lt"/>
                          <a:ea typeface="+mn-ea"/>
                          <a:cs typeface="+mn-cs"/>
                        </a:rPr>
                        <a:t>ServiceNow system administrator</a:t>
                      </a:r>
                    </a:p>
                    <a:p>
                      <a:pPr marL="288925" indent="-288925" rtl="0" fontAlgn="base">
                        <a:buFont typeface="Arial" charset="0"/>
                        <a:buChar char="•"/>
                        <a:tabLst/>
                      </a:pPr>
                      <a:r>
                        <a:rPr lang="en-US" sz="1200" b="0" i="0" kern="1200" dirty="0">
                          <a:solidFill>
                            <a:schemeClr val="tx1"/>
                          </a:solidFill>
                          <a:effectLst/>
                          <a:latin typeface="+mn-lt"/>
                          <a:ea typeface="+mn-ea"/>
                          <a:cs typeface="+mn-cs"/>
                        </a:rPr>
                        <a:t>Platform support team</a:t>
                      </a:r>
                    </a:p>
                    <a:p>
                      <a:pPr marL="288925" indent="-288925" rtl="0" fontAlgn="base">
                        <a:buFont typeface="Arial" charset="0"/>
                        <a:buChar char="•"/>
                        <a:tabLst/>
                      </a:pPr>
                      <a:r>
                        <a:rPr lang="en-US" sz="1200" b="0" i="0" kern="1200" dirty="0">
                          <a:solidFill>
                            <a:schemeClr val="tx1"/>
                          </a:solidFill>
                          <a:effectLst/>
                          <a:latin typeface="+mn-lt"/>
                          <a:ea typeface="+mn-ea"/>
                          <a:cs typeface="+mn-cs"/>
                        </a:rPr>
                        <a:t>Executive Sponsor</a:t>
                      </a:r>
                    </a:p>
                    <a:p>
                      <a:pPr marL="285750" indent="-285750">
                        <a:buFont typeface="Arial" panose="020B0604020202020204" pitchFamily="34" charset="0"/>
                        <a:buChar char="•"/>
                      </a:pPr>
                      <a:endParaRPr lang="en-US" sz="1200" dirty="0">
                        <a:highlight>
                          <a:srgbClr val="FFFF00"/>
                        </a:highlight>
                      </a:endParaRPr>
                    </a:p>
                  </a:txBody>
                  <a:tcPr/>
                </a:tc>
                <a:tc>
                  <a:txBody>
                    <a:bodyPr/>
                    <a:lstStyle/>
                    <a:p>
                      <a:r>
                        <a:rPr lang="en-US" sz="1600" dirty="0"/>
                        <a:t>Consulted/informed</a:t>
                      </a:r>
                      <a:endParaRPr lang="en-US" sz="1200" dirty="0">
                        <a:solidFill>
                          <a:schemeClr val="tx1"/>
                        </a:solidFill>
                        <a:highlight>
                          <a:srgbClr val="FFFF00"/>
                        </a:highlight>
                      </a:endParaRPr>
                    </a:p>
                    <a:p>
                      <a:pPr marL="285750" indent="-285750">
                        <a:buFont typeface="Arial" panose="020B0604020202020204" pitchFamily="34" charset="0"/>
                        <a:buChar char="•"/>
                      </a:pPr>
                      <a:r>
                        <a:rPr lang="en-US" sz="1200" dirty="0">
                          <a:solidFill>
                            <a:schemeClr val="tx1"/>
                          </a:solidFill>
                        </a:rPr>
                        <a:t>Enterprise</a:t>
                      </a:r>
                      <a:r>
                        <a:rPr lang="en-US" sz="1200" baseline="0" dirty="0">
                          <a:solidFill>
                            <a:schemeClr val="tx1"/>
                          </a:solidFill>
                        </a:rPr>
                        <a:t> architecture</a:t>
                      </a:r>
                    </a:p>
                    <a:p>
                      <a:pPr marL="285750" indent="-285750">
                        <a:buFont typeface="Arial" panose="020B0604020202020204" pitchFamily="34" charset="0"/>
                        <a:buChar char="•"/>
                      </a:pPr>
                      <a:r>
                        <a:rPr lang="en-US" sz="1200" baseline="0" dirty="0">
                          <a:solidFill>
                            <a:schemeClr val="tx1"/>
                          </a:solidFill>
                        </a:rPr>
                        <a:t>VP of IT infrastructure/operations</a:t>
                      </a:r>
                    </a:p>
                    <a:p>
                      <a:pPr marL="285750" indent="-285750">
                        <a:buFont typeface="Arial" panose="020B0604020202020204" pitchFamily="34" charset="0"/>
                        <a:buChar char="•"/>
                      </a:pPr>
                      <a:r>
                        <a:rPr lang="en-US" sz="1200" baseline="0" dirty="0">
                          <a:solidFill>
                            <a:schemeClr val="tx1"/>
                          </a:solidFill>
                        </a:rPr>
                        <a:t>Technical integration team</a:t>
                      </a:r>
                    </a:p>
                    <a:p>
                      <a:pPr marL="285750" indent="-285750">
                        <a:buFont typeface="Arial" panose="020B0604020202020204" pitchFamily="34" charset="0"/>
                        <a:buChar char="•"/>
                      </a:pPr>
                      <a:r>
                        <a:rPr lang="en-US" sz="1200" baseline="0" dirty="0">
                          <a:solidFill>
                            <a:schemeClr val="tx1"/>
                          </a:solidFill>
                        </a:rPr>
                        <a:t>Configuration management process owner</a:t>
                      </a:r>
                    </a:p>
                    <a:p>
                      <a:pPr marL="285750" indent="-285750">
                        <a:buFont typeface="Arial" panose="020B0604020202020204" pitchFamily="34" charset="0"/>
                        <a:buChar char="•"/>
                      </a:pPr>
                      <a:r>
                        <a:rPr lang="en-US" sz="1200" baseline="0" dirty="0">
                          <a:solidFill>
                            <a:schemeClr val="tx1"/>
                          </a:solidFill>
                        </a:rPr>
                        <a:t>CISO</a:t>
                      </a:r>
                    </a:p>
                    <a:p>
                      <a:pPr marL="285750" indent="-285750">
                        <a:buFont typeface="Arial" panose="020B0604020202020204" pitchFamily="34" charset="0"/>
                        <a:buChar char="•"/>
                      </a:pPr>
                      <a:r>
                        <a:rPr lang="en-US" sz="1200" baseline="0" dirty="0">
                          <a:solidFill>
                            <a:schemeClr val="tx1"/>
                          </a:solidFill>
                        </a:rPr>
                        <a:t>CIO</a:t>
                      </a:r>
                    </a:p>
                    <a:p>
                      <a:pPr marL="285750" indent="-285750">
                        <a:buFont typeface="Arial" panose="020B0604020202020204" pitchFamily="34" charset="0"/>
                        <a:buChar char="•"/>
                      </a:pPr>
                      <a:r>
                        <a:rPr lang="en-US" sz="1200" baseline="0" dirty="0">
                          <a:solidFill>
                            <a:schemeClr val="tx1"/>
                          </a:solidFill>
                        </a:rPr>
                        <a:t>Development teams for ServiceNow (outside the platform support team)</a:t>
                      </a:r>
                      <a:endParaRPr lang="en-US" sz="1200" dirty="0">
                        <a:solidFill>
                          <a:schemeClr val="tx1"/>
                        </a:solidFill>
                      </a:endParaRPr>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1231" y="341807"/>
            <a:ext cx="10147986" cy="668692"/>
          </a:xfrm>
        </p:spPr>
        <p:txBody>
          <a:bodyPr/>
          <a:lstStyle/>
          <a:p>
            <a:r>
              <a:rPr lang="en-US" dirty="0"/>
              <a:t>Plan your architecture, instances, integrations, and data flows</a:t>
            </a:r>
          </a:p>
        </p:txBody>
      </p:sp>
    </p:spTree>
    <p:extLst>
      <p:ext uri="{BB962C8B-B14F-4D97-AF65-F5344CB8AC3E}">
        <p14:creationId xmlns:p14="http://schemas.microsoft.com/office/powerpoint/2010/main" val="298211279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384995"/>
          </a:xfrm>
          <a:prstGeom prst="rect">
            <a:avLst/>
          </a:prstGeom>
          <a:noFill/>
        </p:spPr>
        <p:txBody>
          <a:bodyPr wrap="square" rtlCol="0" anchor="t">
            <a:spAutoFit/>
          </a:bodyPr>
          <a:lstStyle/>
          <a:p>
            <a:r>
              <a:rPr lang="en-US" sz="1200" dirty="0"/>
              <a:t>The development of your architecture, instance strategy, and data strategy for the Now Platform</a:t>
            </a:r>
            <a:r>
              <a:rPr lang="en-US" sz="1200" baseline="30000" dirty="0"/>
              <a:t>®</a:t>
            </a:r>
            <a:r>
              <a:rPr lang="en-US" sz="1200" dirty="0"/>
              <a:t> should be not be looked at solely through a technical lens, but should be driven by your business context and objectives for transformation. Decisions you make with respect to key architecture question— like whether to pursue a multi- or single-instance approach—should be driven first by relevant business considerations, both in terms of your current situation and future considerations that may affect your Now Platform expansion.</a:t>
            </a:r>
          </a:p>
          <a:p>
            <a:endParaRPr lang="en-US" sz="1200" dirty="0"/>
          </a:p>
          <a:p>
            <a:r>
              <a:rPr lang="en-US" sz="1200" dirty="0"/>
              <a:t>For the purpose of this document, “architecture” includes your Now Platform instance configuration and management, data architecture and configuration management, and integration strategy, design, and management.</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4280441393"/>
              </p:ext>
            </p:extLst>
          </p:nvPr>
        </p:nvGraphicFramePr>
        <p:xfrm>
          <a:off x="423390" y="2752778"/>
          <a:ext cx="11225081" cy="1859280"/>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41889">
                <a:tc>
                  <a:txBody>
                    <a:bodyPr/>
                    <a:lstStyle/>
                    <a:p>
                      <a:r>
                        <a:rPr lang="en-US" sz="1400" dirty="0"/>
                        <a:t>Insight: Plan your architecture, instances, integrations, and data flows</a:t>
                      </a:r>
                    </a:p>
                  </a:txBody>
                  <a:tcPr/>
                </a:tc>
                <a:extLst>
                  <a:ext uri="{0D108BD9-81ED-4DB2-BD59-A6C34878D82A}">
                    <a16:rowId xmlns:a16="http://schemas.microsoft.com/office/drawing/2014/main" val="74787461"/>
                  </a:ext>
                </a:extLst>
              </a:tr>
              <a:tr h="949074">
                <a:tc>
                  <a:txBody>
                    <a:bodyPr/>
                    <a:lstStyle/>
                    <a:p>
                      <a:pPr>
                        <a:buNone/>
                      </a:pPr>
                      <a:r>
                        <a:rPr lang="en-US" sz="1200" baseline="0" dirty="0"/>
                        <a:t>Your technical planning should start with a clear view into your transformation objectives for the Now Platform and how these should shape key architecture decisions. Three questions are essential to your technical planning and management:</a:t>
                      </a:r>
                    </a:p>
                    <a:p>
                      <a:pPr>
                        <a:buNone/>
                      </a:pPr>
                      <a:endParaRPr lang="en-US" sz="1200" baseline="0" dirty="0"/>
                    </a:p>
                    <a:p>
                      <a:pPr marL="228600" indent="-228600">
                        <a:buFont typeface="+mj-lt"/>
                        <a:buAutoNum type="arabicPeriod"/>
                      </a:pPr>
                      <a:r>
                        <a:rPr lang="en-US" sz="1200" baseline="0" dirty="0"/>
                        <a:t>What architectural/technical requirements need to be reflected in your planning so you can deliver on your business objectives for the Now Platform and/or the needs of your organizational context? </a:t>
                      </a:r>
                    </a:p>
                    <a:p>
                      <a:pPr marL="228600" indent="-228600">
                        <a:buFont typeface="+mj-lt"/>
                        <a:buAutoNum type="arabicPeriod"/>
                      </a:pPr>
                      <a:r>
                        <a:rPr lang="en-US" sz="1200" baseline="0" dirty="0"/>
                        <a:t>What data requirements can be derived from your business objectives and/or organizational context? How should these be reflected in the design of your CMDB and integration strategy?</a:t>
                      </a:r>
                    </a:p>
                    <a:p>
                      <a:pPr marL="228600" indent="-228600">
                        <a:buFont typeface="+mj-lt"/>
                        <a:buAutoNum type="arabicPeriod"/>
                      </a:pPr>
                      <a:r>
                        <a:rPr lang="en-US" sz="1200" baseline="0" dirty="0"/>
                        <a:t>How do you plan for expanding your Now Platform capabilities without disrupting effective management of your architecture?</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1231" y="341807"/>
            <a:ext cx="10147986" cy="668692"/>
          </a:xfrm>
        </p:spPr>
        <p:txBody>
          <a:bodyPr/>
          <a:lstStyle/>
          <a:p>
            <a:r>
              <a:rPr lang="en-US" dirty="0"/>
              <a:t>Plan your architecture, instances, integrations, and data flows</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4033149988"/>
              </p:ext>
            </p:extLst>
          </p:nvPr>
        </p:nvGraphicFramePr>
        <p:xfrm>
          <a:off x="423390" y="5114416"/>
          <a:ext cx="11257820" cy="579120"/>
        </p:xfrm>
        <a:graphic>
          <a:graphicData uri="http://schemas.openxmlformats.org/drawingml/2006/table">
            <a:tbl>
              <a:tblPr firstRow="1" bandRow="1" bandCol="1">
                <a:tableStyleId>{69012ECD-51FC-41F1-AA8D-1B2483CD663E}</a:tableStyleId>
              </a:tblPr>
              <a:tblGrid>
                <a:gridCol w="4395498">
                  <a:extLst>
                    <a:ext uri="{9D8B030D-6E8A-4147-A177-3AD203B41FA5}">
                      <a16:colId xmlns:a16="http://schemas.microsoft.com/office/drawing/2014/main" val="2402900772"/>
                    </a:ext>
                  </a:extLst>
                </a:gridCol>
                <a:gridCol w="4389120">
                  <a:extLst>
                    <a:ext uri="{9D8B030D-6E8A-4147-A177-3AD203B41FA5}">
                      <a16:colId xmlns:a16="http://schemas.microsoft.com/office/drawing/2014/main" val="1475629815"/>
                    </a:ext>
                  </a:extLst>
                </a:gridCol>
                <a:gridCol w="2473202">
                  <a:extLst>
                    <a:ext uri="{9D8B030D-6E8A-4147-A177-3AD203B41FA5}">
                      <a16:colId xmlns:a16="http://schemas.microsoft.com/office/drawing/2014/main" val="2843899685"/>
                    </a:ext>
                  </a:extLst>
                </a:gridCol>
              </a:tblGrid>
              <a:tr h="269079">
                <a:tc gridSpan="3">
                  <a:txBody>
                    <a:bodyPr/>
                    <a:lstStyle/>
                    <a:p>
                      <a:pPr>
                        <a:buNone/>
                      </a:pPr>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28718">
                <a:tc>
                  <a:txBody>
                    <a:bodyPr/>
                    <a:lstStyle/>
                    <a:p>
                      <a:pPr algn="ctr"/>
                      <a:r>
                        <a:rPr lang="en-US" sz="1200" dirty="0"/>
                        <a:t>Start</a:t>
                      </a:r>
                      <a:endParaRPr lang="en-US" sz="1100" dirty="0"/>
                    </a:p>
                  </a:txBody>
                  <a:tcPr>
                    <a:lnR w="12700" cap="flat" cmpd="sng" algn="ctr">
                      <a:solidFill>
                        <a:schemeClr val="accent1">
                          <a:lumMod val="60000"/>
                          <a:lumOff val="40000"/>
                        </a:schemeClr>
                      </a:solidFill>
                      <a:prstDash val="solid"/>
                      <a:round/>
                      <a:headEnd type="none" w="med" len="med"/>
                      <a:tailEnd type="none" w="med" len="med"/>
                    </a:lnR>
                  </a:tcPr>
                </a:tc>
                <a:tc>
                  <a:txBody>
                    <a:bodyPr/>
                    <a:lstStyle/>
                    <a:p>
                      <a:pPr algn="ctr"/>
                      <a:r>
                        <a:rPr lang="en-US" sz="1100" dirty="0"/>
                        <a:t>Improve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algn="ctr"/>
                      <a:r>
                        <a:rPr lang="en-US" sz="1200" dirty="0"/>
                        <a:t>Optimize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extLst>
                  <a:ext uri="{0D108BD9-81ED-4DB2-BD59-A6C34878D82A}">
                    <a16:rowId xmlns:a16="http://schemas.microsoft.com/office/drawing/2014/main" val="2151995362"/>
                  </a:ext>
                </a:extLst>
              </a:tr>
            </a:tbl>
          </a:graphicData>
        </a:graphic>
      </p:graphicFrame>
      <p:grpSp>
        <p:nvGrpSpPr>
          <p:cNvPr id="4" name="Group 3">
            <a:extLst>
              <a:ext uri="{FF2B5EF4-FFF2-40B4-BE49-F238E27FC236}">
                <a16:creationId xmlns:a16="http://schemas.microsoft.com/office/drawing/2014/main" id="{5B8FC510-1B4D-4A18-9A77-BB1C04ED18C8}"/>
              </a:ext>
            </a:extLst>
          </p:cNvPr>
          <p:cNvGrpSpPr/>
          <p:nvPr/>
        </p:nvGrpSpPr>
        <p:grpSpPr>
          <a:xfrm>
            <a:off x="423391" y="5687126"/>
            <a:ext cx="11257819" cy="462116"/>
            <a:chOff x="423391" y="5687126"/>
            <a:chExt cx="11257819" cy="462116"/>
          </a:xfrm>
        </p:grpSpPr>
        <p:sp>
          <p:nvSpPr>
            <p:cNvPr id="15" name="Chevron 34">
              <a:extLst>
                <a:ext uri="{FF2B5EF4-FFF2-40B4-BE49-F238E27FC236}">
                  <a16:creationId xmlns:a16="http://schemas.microsoft.com/office/drawing/2014/main" id="{32813D22-B17C-49C0-A371-0E542F42F4CA}"/>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Develop a clear understanding of architectural needs </a:t>
              </a:r>
            </a:p>
          </p:txBody>
        </p:sp>
        <p:sp>
          <p:nvSpPr>
            <p:cNvPr id="16" name="Chevron 35">
              <a:extLst>
                <a:ext uri="{FF2B5EF4-FFF2-40B4-BE49-F238E27FC236}">
                  <a16:creationId xmlns:a16="http://schemas.microsoft.com/office/drawing/2014/main" id="{6AB9519D-F73D-4560-A7DF-3ADB3875E633}"/>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17" name="Chevron 36">
              <a:extLst>
                <a:ext uri="{FF2B5EF4-FFF2-40B4-BE49-F238E27FC236}">
                  <a16:creationId xmlns:a16="http://schemas.microsoft.com/office/drawing/2014/main" id="{1E0B52D7-7181-4222-B70B-BAAA86BFD9FB}"/>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your integration architecture</a:t>
              </a:r>
            </a:p>
          </p:txBody>
        </p:sp>
        <p:sp>
          <p:nvSpPr>
            <p:cNvPr id="18" name="Chevron 37">
              <a:extLst>
                <a:ext uri="{FF2B5EF4-FFF2-40B4-BE49-F238E27FC236}">
                  <a16:creationId xmlns:a16="http://schemas.microsoft.com/office/drawing/2014/main" id="{9ABE158D-8273-44E3-B7B9-4111BF79F07B}"/>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Manage your ServiceNow architecture</a:t>
              </a:r>
            </a:p>
          </p:txBody>
        </p:sp>
        <p:sp>
          <p:nvSpPr>
            <p:cNvPr id="13" name="Chevron 37">
              <a:extLst>
                <a:ext uri="{FF2B5EF4-FFF2-40B4-BE49-F238E27FC236}">
                  <a16:creationId xmlns:a16="http://schemas.microsoft.com/office/drawing/2014/main" id="{12F4A497-CB9B-442C-BCC2-F29EB9A6FF82}"/>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Plan for expansion and development on the Now Platform</a:t>
              </a:r>
            </a:p>
          </p:txBody>
        </p:sp>
      </p:grpSp>
    </p:spTree>
    <p:extLst>
      <p:ext uri="{BB962C8B-B14F-4D97-AF65-F5344CB8AC3E}">
        <p14:creationId xmlns:p14="http://schemas.microsoft.com/office/powerpoint/2010/main" val="298880155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96081"/>
            <a:ext cx="4775853" cy="2568395"/>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Understand the Now Platform infrastructure</a:t>
            </a:r>
          </a:p>
          <a:p>
            <a:pPr marL="228600" marR="0" lvl="0" indent="-228600">
              <a:spcAft>
                <a:spcPts val="0"/>
              </a:spcAft>
              <a:buFont typeface="Wingdings" panose="05000000000000000000" pitchFamily="2" charset="2"/>
              <a:buChar char=""/>
            </a:pPr>
            <a:r>
              <a:rPr lang="en-US" sz="1200" dirty="0">
                <a:latin typeface="Century Gothic" panose="020B0502020202020204" pitchFamily="34" charset="0"/>
                <a:ea typeface="Times New Roman" panose="02020603050405020304" pitchFamily="18" charset="0"/>
                <a:cs typeface="Times New Roman" panose="02020603050405020304" pitchFamily="18" charset="0"/>
              </a:rPr>
              <a:t>Learn about Now Platform’s cloud infrastructure. Ensure your teams: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742950" marR="0" lvl="1" indent="-285750">
              <a:spcBef>
                <a:spcPts val="300"/>
              </a:spcBef>
              <a:spcAft>
                <a:spcPts val="0"/>
              </a:spcAft>
              <a:buFont typeface="Wingdings" panose="05000000000000000000" pitchFamily="2" charset="2"/>
              <a:buChar char=""/>
            </a:pPr>
            <a:r>
              <a:rPr lang="en-US" sz="1100" dirty="0">
                <a:latin typeface="Century Gothic" panose="020B0502020202020204" pitchFamily="34" charset="0"/>
                <a:ea typeface="Times New Roman" panose="02020603050405020304" pitchFamily="18" charset="0"/>
                <a:cs typeface="Times New Roman" panose="02020603050405020304" pitchFamily="18" charset="0"/>
              </a:rPr>
              <a:t>Review the </a:t>
            </a:r>
            <a:r>
              <a:rPr lang="en-US" sz="1100" dirty="0">
                <a:latin typeface="Century Gothic" panose="020B0502020202020204" pitchFamily="34" charset="0"/>
                <a:cs typeface="Times New Roman" panose="02020603050405020304" pitchFamily="18" charset="0"/>
              </a:rPr>
              <a:t>overview of the </a:t>
            </a:r>
            <a:r>
              <a:rPr lang="en-US" sz="1100" dirty="0">
                <a:latin typeface="Century Gothic" panose="020B0502020202020204" pitchFamily="34" charset="0"/>
                <a:cs typeface="Times New Roman" panose="02020603050405020304" pitchFamily="18" charset="0"/>
                <a:hlinkClick r:id="rId3"/>
              </a:rPr>
              <a:t>ServiceNow</a:t>
            </a:r>
            <a:r>
              <a:rPr lang="en-US" sz="1100" baseline="30000" dirty="0">
                <a:latin typeface="Century Gothic" panose="020B0502020202020204" pitchFamily="34" charset="0"/>
                <a:cs typeface="Times New Roman" panose="02020603050405020304" pitchFamily="18" charset="0"/>
                <a:hlinkClick r:id="rId3"/>
              </a:rPr>
              <a:t>®</a:t>
            </a:r>
            <a:r>
              <a:rPr lang="en-US" sz="1100" dirty="0">
                <a:latin typeface="Century Gothic" panose="020B0502020202020204" pitchFamily="34" charset="0"/>
                <a:cs typeface="Times New Roman" panose="02020603050405020304" pitchFamily="18" charset="0"/>
                <a:hlinkClick r:id="rId3"/>
              </a:rPr>
              <a:t> Advanced High Availability (AHA) architecture</a:t>
            </a:r>
            <a:endParaRPr lang="en-US" sz="1100" dirty="0">
              <a:latin typeface="Century Gothic" panose="020B0502020202020204" pitchFamily="34" charset="0"/>
              <a:cs typeface="Times New Roman" panose="02020603050405020304" pitchFamily="18" charset="0"/>
            </a:endParaRPr>
          </a:p>
          <a:p>
            <a:pPr marL="742950" marR="0" lvl="1" indent="-285750">
              <a:spcBef>
                <a:spcPts val="300"/>
              </a:spcBef>
              <a:spcAft>
                <a:spcPts val="0"/>
              </a:spcAft>
              <a:buFont typeface="Wingdings" panose="05000000000000000000" pitchFamily="2" charset="2"/>
              <a:buChar char=""/>
            </a:pPr>
            <a:r>
              <a:rPr lang="en-US" sz="1100" dirty="0">
                <a:latin typeface="Century Gothic" panose="020B0502020202020204" pitchFamily="34" charset="0"/>
                <a:ea typeface="Times New Roman" panose="02020603050405020304" pitchFamily="18" charset="0"/>
                <a:cs typeface="Times New Roman" panose="02020603050405020304" pitchFamily="18" charset="0"/>
              </a:rPr>
              <a:t>Build a deep understanding of the ServiceNow multi-instance architecture, including its capabilities to scale horizontally and balance load</a:t>
            </a:r>
            <a:endParaRPr lang="en-US" sz="1100" dirty="0">
              <a:latin typeface="Arial" panose="020B0604020202020204" pitchFamily="34" charset="0"/>
              <a:ea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1200" dirty="0">
                <a:latin typeface="Century Gothic" panose="020B0502020202020204" pitchFamily="34" charset="0"/>
                <a:ea typeface="Times New Roman" panose="02020603050405020304" pitchFamily="18" charset="0"/>
                <a:cs typeface="Times New Roman" panose="02020603050405020304" pitchFamily="18" charset="0"/>
              </a:rPr>
              <a:t>Learn how data is stored and managed in your ServiceNow instance. Refer to product documentation (of your instance release version) for an overview of how applications </a:t>
            </a:r>
            <a:r>
              <a:rPr lang="en-US" sz="1200" dirty="0">
                <a:latin typeface="Century Gothic" panose="020B0502020202020204" pitchFamily="34" charset="0"/>
                <a:cs typeface="Times New Roman" panose="02020603050405020304" pitchFamily="18" charset="0"/>
                <a:hlinkClick r:id="rId4"/>
              </a:rPr>
              <a:t>use tables and records</a:t>
            </a:r>
            <a:r>
              <a:rPr lang="en-US" sz="1200" dirty="0">
                <a:latin typeface="Century Gothic" panose="020B0502020202020204" pitchFamily="34" charset="0"/>
                <a:cs typeface="Times New Roman" panose="02020603050405020304" pitchFamily="18" charset="0"/>
              </a:rPr>
              <a:t> to </a:t>
            </a:r>
            <a:r>
              <a:rPr lang="en-US" sz="1200" dirty="0">
                <a:latin typeface="Century Gothic" panose="020B0502020202020204" pitchFamily="34" charset="0"/>
                <a:ea typeface="Times New Roman" panose="02020603050405020304" pitchFamily="18" charset="0"/>
                <a:cs typeface="Times New Roman" panose="02020603050405020304" pitchFamily="18" charset="0"/>
              </a:rPr>
              <a:t>manage data and processes on the Now Platform.</a:t>
            </a:r>
            <a:endParaRPr lang="en-US" sz="11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116382"/>
            <a:ext cx="11306363" cy="830997"/>
          </a:xfrm>
          <a:prstGeom prst="rect">
            <a:avLst/>
          </a:prstGeom>
          <a:noFill/>
        </p:spPr>
        <p:txBody>
          <a:bodyPr wrap="square" rtlCol="0" anchor="t">
            <a:spAutoFit/>
          </a:bodyPr>
          <a:lstStyle/>
          <a:p>
            <a:r>
              <a:rPr lang="en-US" sz="1200" dirty="0"/>
              <a:t>The Now Platform is designed as an enterprise-grade cloud platform, providing the scalability, security, and availability needed for mission-critical applications. It helps create a single system of record that maximizes the value of your enterprise data and fast-tracks custom application development. Before defining requirements, ensure that your core and extended technical teams understand the architecture and functionality of the Now Platform.</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Understand the out-of-the-box Now Platform architecture</a:t>
            </a:r>
          </a:p>
        </p:txBody>
      </p:sp>
      <p:grpSp>
        <p:nvGrpSpPr>
          <p:cNvPr id="3" name="Group 2">
            <a:extLst>
              <a:ext uri="{FF2B5EF4-FFF2-40B4-BE49-F238E27FC236}">
                <a16:creationId xmlns:a16="http://schemas.microsoft.com/office/drawing/2014/main" id="{3D882A0E-4788-4EC3-AAC7-485B1A12587C}"/>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D2033C9A-09FC-4818-B3E8-9C3E25512A70}"/>
                </a:ext>
              </a:extLst>
            </p:cNvPr>
            <p:cNvGrpSpPr/>
            <p:nvPr/>
          </p:nvGrpSpPr>
          <p:grpSpPr>
            <a:xfrm>
              <a:off x="682813" y="5842439"/>
              <a:ext cx="11257819" cy="462116"/>
              <a:chOff x="423391" y="5687126"/>
              <a:chExt cx="11257819" cy="462116"/>
            </a:xfrm>
          </p:grpSpPr>
          <p:sp>
            <p:nvSpPr>
              <p:cNvPr id="16" name="Chevron 34">
                <a:extLst>
                  <a:ext uri="{FF2B5EF4-FFF2-40B4-BE49-F238E27FC236}">
                    <a16:creationId xmlns:a16="http://schemas.microsoft.com/office/drawing/2014/main" id="{7A328BA4-F999-4172-B3E1-BF4281521E4B}"/>
                  </a:ext>
                </a:extLst>
              </p:cNvPr>
              <p:cNvSpPr/>
              <p:nvPr/>
            </p:nvSpPr>
            <p:spPr>
              <a:xfrm>
                <a:off x="42339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Develop a clear understanding of architectural needs </a:t>
                </a:r>
              </a:p>
            </p:txBody>
          </p:sp>
          <p:sp>
            <p:nvSpPr>
              <p:cNvPr id="17" name="Chevron 35">
                <a:extLst>
                  <a:ext uri="{FF2B5EF4-FFF2-40B4-BE49-F238E27FC236}">
                    <a16:creationId xmlns:a16="http://schemas.microsoft.com/office/drawing/2014/main" id="{4098402E-8945-4BF0-BE03-CE15B50E1D9B}"/>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18" name="Chevron 36">
                <a:extLst>
                  <a:ext uri="{FF2B5EF4-FFF2-40B4-BE49-F238E27FC236}">
                    <a16:creationId xmlns:a16="http://schemas.microsoft.com/office/drawing/2014/main" id="{882C66FF-F79E-4918-B063-15778F02391A}"/>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19" name="Chevron 37">
                <a:extLst>
                  <a:ext uri="{FF2B5EF4-FFF2-40B4-BE49-F238E27FC236}">
                    <a16:creationId xmlns:a16="http://schemas.microsoft.com/office/drawing/2014/main" id="{94C125FB-9A08-472D-87D6-66AE49C6FCC1}"/>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0" name="Chevron 37">
                <a:extLst>
                  <a:ext uri="{FF2B5EF4-FFF2-40B4-BE49-F238E27FC236}">
                    <a16:creationId xmlns:a16="http://schemas.microsoft.com/office/drawing/2014/main" id="{1167D778-24ED-4BBA-9CB7-F61C76A1DEF8}"/>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21" name="Chevron 29">
              <a:extLst>
                <a:ext uri="{FF2B5EF4-FFF2-40B4-BE49-F238E27FC236}">
                  <a16:creationId xmlns:a16="http://schemas.microsoft.com/office/drawing/2014/main" id="{0EF6F13B-7FB7-449D-87E1-A80EC519A968}"/>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5" name="Content Placeholder 11">
            <a:extLst>
              <a:ext uri="{FF2B5EF4-FFF2-40B4-BE49-F238E27FC236}">
                <a16:creationId xmlns:a16="http://schemas.microsoft.com/office/drawing/2014/main" id="{E034852E-0F1C-465B-9154-5E8813832066}"/>
              </a:ext>
            </a:extLst>
          </p:cNvPr>
          <p:cNvSpPr txBox="1">
            <a:spLocks/>
          </p:cNvSpPr>
          <p:nvPr/>
        </p:nvSpPr>
        <p:spPr>
          <a:xfrm>
            <a:off x="5312664" y="1896081"/>
            <a:ext cx="6670276" cy="4030334"/>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Understand the Now Platform’s core features and functionality</a:t>
            </a:r>
          </a:p>
          <a:p>
            <a:pPr>
              <a:buFont typeface="Wingdings" panose="05000000000000000000" pitchFamily="2" charset="2"/>
              <a:buChar char="q"/>
            </a:pPr>
            <a:r>
              <a:rPr lang="en-US" sz="1200" dirty="0"/>
              <a:t>Ensure your teams develop an understanding of the following features and functionality of the Now Platform:</a:t>
            </a:r>
          </a:p>
          <a:p>
            <a:pPr lvl="1">
              <a:spcBef>
                <a:spcPts val="300"/>
              </a:spcBef>
              <a:buFont typeface="Wingdings" panose="05000000000000000000" pitchFamily="2" charset="2"/>
              <a:buChar char="q"/>
            </a:pPr>
            <a:r>
              <a:rPr lang="en-US" sz="1100" u="sng" dirty="0">
                <a:hlinkClick r:id="rId5"/>
              </a:rPr>
              <a:t>Capabilities</a:t>
            </a:r>
            <a:r>
              <a:rPr lang="en-US" sz="1100" dirty="0"/>
              <a:t> – For example, Agent Intelligence, Configuration Management Database (CMDB), Compliance, etc.</a:t>
            </a:r>
          </a:p>
          <a:p>
            <a:pPr lvl="1">
              <a:spcBef>
                <a:spcPts val="300"/>
              </a:spcBef>
              <a:buFont typeface="Wingdings" panose="05000000000000000000" pitchFamily="2" charset="2"/>
              <a:buChar char="q"/>
            </a:pPr>
            <a:r>
              <a:rPr lang="en-US" sz="1100" u="sng" dirty="0">
                <a:hlinkClick r:id="rId6"/>
              </a:rPr>
              <a:t>Products</a:t>
            </a:r>
            <a:r>
              <a:rPr lang="en-US" sz="1100" dirty="0"/>
              <a:t> – For example, IT Service Management, IT Operations Management, Security, Customer Service, HR Service Delivery, etc.</a:t>
            </a:r>
          </a:p>
          <a:p>
            <a:pPr lvl="1">
              <a:spcBef>
                <a:spcPts val="300"/>
              </a:spcBef>
              <a:buFont typeface="Wingdings" panose="05000000000000000000" pitchFamily="2" charset="2"/>
              <a:buChar char="q"/>
            </a:pPr>
            <a:r>
              <a:rPr lang="en-US" sz="1100" dirty="0"/>
              <a:t>Certified applications – Explore the </a:t>
            </a:r>
            <a:r>
              <a:rPr lang="en-US" sz="1100" u="sng" dirty="0">
                <a:hlinkClick r:id="rId7"/>
              </a:rPr>
              <a:t>ServiceNow Store</a:t>
            </a:r>
            <a:endParaRPr lang="en-US" sz="1100" dirty="0"/>
          </a:p>
          <a:p>
            <a:pPr lvl="1">
              <a:spcBef>
                <a:spcPts val="300"/>
              </a:spcBef>
              <a:buFont typeface="Wingdings" panose="05000000000000000000" pitchFamily="2" charset="2"/>
              <a:buChar char="q"/>
            </a:pPr>
            <a:r>
              <a:rPr lang="en-US" sz="1100" u="sng" dirty="0">
                <a:hlinkClick r:id="rId8"/>
              </a:rPr>
              <a:t>Integrations available out-of-the-box</a:t>
            </a:r>
            <a:r>
              <a:rPr lang="en-US" sz="1100" dirty="0"/>
              <a:t> (OOTB) – For example, preconfigured integrations with SuccessFactors and Box</a:t>
            </a:r>
          </a:p>
          <a:p>
            <a:pPr>
              <a:buFont typeface="Wingdings" panose="05000000000000000000" pitchFamily="2" charset="2"/>
              <a:buChar char="q"/>
            </a:pPr>
            <a:r>
              <a:rPr lang="en-US" sz="1200" dirty="0"/>
              <a:t>Ensure your teams are familiar with the </a:t>
            </a:r>
            <a:r>
              <a:rPr lang="en-US" sz="1200" u="sng" dirty="0">
                <a:hlinkClick r:id="rId9"/>
              </a:rPr>
              <a:t>Now Platform user interface</a:t>
            </a:r>
            <a:r>
              <a:rPr lang="en-US" sz="1200" dirty="0"/>
              <a:t> including:</a:t>
            </a:r>
          </a:p>
          <a:p>
            <a:pPr lvl="1">
              <a:spcBef>
                <a:spcPts val="300"/>
              </a:spcBef>
              <a:buFont typeface="Wingdings" panose="05000000000000000000" pitchFamily="2" charset="2"/>
              <a:buChar char="q"/>
            </a:pPr>
            <a:r>
              <a:rPr lang="en-US" sz="1100" u="sng" dirty="0">
                <a:hlinkClick r:id="rId10"/>
              </a:rPr>
              <a:t>Forms</a:t>
            </a:r>
            <a:r>
              <a:rPr lang="en-US" sz="1100" dirty="0"/>
              <a:t> – Display information from one record in a data table.</a:t>
            </a:r>
          </a:p>
          <a:p>
            <a:pPr lvl="1">
              <a:spcBef>
                <a:spcPts val="300"/>
              </a:spcBef>
              <a:buFont typeface="Wingdings" panose="05000000000000000000" pitchFamily="2" charset="2"/>
              <a:buChar char="q"/>
            </a:pPr>
            <a:r>
              <a:rPr lang="en-US" sz="1100" u="sng" dirty="0">
                <a:hlinkClick r:id="rId11"/>
              </a:rPr>
              <a:t>Lists</a:t>
            </a:r>
            <a:r>
              <a:rPr lang="en-US" sz="1100" dirty="0"/>
              <a:t> –  Display a set of records from a table.</a:t>
            </a:r>
          </a:p>
          <a:p>
            <a:pPr lvl="1">
              <a:spcBef>
                <a:spcPts val="300"/>
              </a:spcBef>
              <a:buFont typeface="Wingdings" panose="05000000000000000000" pitchFamily="2" charset="2"/>
              <a:buChar char="q"/>
            </a:pPr>
            <a:r>
              <a:rPr lang="en-US" sz="1100" dirty="0"/>
              <a:t>Available options to configure </a:t>
            </a:r>
            <a:r>
              <a:rPr lang="en-US" sz="1100" u="sng" dirty="0">
                <a:hlinkClick r:id="rId12"/>
              </a:rPr>
              <a:t>lists</a:t>
            </a:r>
            <a:r>
              <a:rPr lang="en-US" sz="1100" dirty="0"/>
              <a:t> and </a:t>
            </a:r>
            <a:r>
              <a:rPr lang="en-US" sz="1100" u="sng" dirty="0">
                <a:hlinkClick r:id="rId13"/>
              </a:rPr>
              <a:t>forms</a:t>
            </a:r>
            <a:endParaRPr lang="en-US" sz="1100" dirty="0"/>
          </a:p>
          <a:p>
            <a:pPr>
              <a:buFont typeface="Wingdings" panose="05000000000000000000" pitchFamily="2" charset="2"/>
              <a:buChar char="q"/>
            </a:pPr>
            <a:r>
              <a:rPr lang="en-US" sz="1200" dirty="0"/>
              <a:t>Ensure your teams know how business processes are triggered and completed on the Now Platform, including:</a:t>
            </a:r>
          </a:p>
          <a:p>
            <a:pPr lvl="1">
              <a:spcBef>
                <a:spcPts val="300"/>
              </a:spcBef>
              <a:buFont typeface="Wingdings" panose="05000000000000000000" pitchFamily="2" charset="2"/>
              <a:buChar char="q"/>
            </a:pPr>
            <a:r>
              <a:rPr lang="en-US" sz="1100" u="sng" dirty="0">
                <a:hlinkClick r:id="rId14"/>
              </a:rPr>
              <a:t>Business </a:t>
            </a:r>
            <a:r>
              <a:rPr lang="en-US" sz="1100" dirty="0">
                <a:hlinkClick r:id="rId14"/>
              </a:rPr>
              <a:t>rules</a:t>
            </a:r>
            <a:r>
              <a:rPr lang="en-US" sz="1100" dirty="0"/>
              <a:t> – Server-side scripts that runs when a record is displayed, inserted, updated, or deleted, or when a table is queried</a:t>
            </a:r>
          </a:p>
          <a:p>
            <a:pPr lvl="1">
              <a:spcBef>
                <a:spcPts val="300"/>
              </a:spcBef>
              <a:buFont typeface="Wingdings" panose="05000000000000000000" pitchFamily="2" charset="2"/>
              <a:buChar char="q"/>
            </a:pPr>
            <a:r>
              <a:rPr lang="en-US" sz="1100" dirty="0">
                <a:hlinkClick r:id="rId15"/>
              </a:rPr>
              <a:t>Workflow</a:t>
            </a:r>
            <a:r>
              <a:rPr lang="en-US" sz="1100" dirty="0"/>
              <a:t> – Provides a drag-and-drop interface for automating multi-step processes across the platform</a:t>
            </a:r>
          </a:p>
        </p:txBody>
      </p:sp>
      <p:sp>
        <p:nvSpPr>
          <p:cNvPr id="22" name="Rectangle 21">
            <a:extLst>
              <a:ext uri="{FF2B5EF4-FFF2-40B4-BE49-F238E27FC236}">
                <a16:creationId xmlns:a16="http://schemas.microsoft.com/office/drawing/2014/main" id="{E02EBACA-8B32-4443-B5D1-B7B0AF864BE1}"/>
              </a:ext>
            </a:extLst>
          </p:cNvPr>
          <p:cNvSpPr/>
          <p:nvPr/>
        </p:nvSpPr>
        <p:spPr>
          <a:xfrm>
            <a:off x="473235" y="4820836"/>
            <a:ext cx="4743850" cy="9387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t>
            </a:r>
            <a:r>
              <a:rPr lang="en-US" sz="1100"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The best way your team can build up its expertise on the Now Platform’s core features and functionality is to start by taking the </a:t>
            </a:r>
            <a:r>
              <a:rPr lang="en-US" sz="1100" u="sng"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hlinkClick r:id="rId16">
                  <a:extLst>
                    <a:ext uri="{A12FA001-AC4F-418D-AE19-62706E023703}">
                      <ahyp:hlinkClr xmlns:ahyp="http://schemas.microsoft.com/office/drawing/2018/hyperlinkcolor" val="tx"/>
                    </a:ext>
                  </a:extLst>
                </a:hlinkClick>
              </a:rPr>
              <a:t>ServiceNow Foundations eLearning</a:t>
            </a:r>
            <a:r>
              <a:rPr lang="en-US" sz="1100"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 course and then review </a:t>
            </a:r>
            <a:r>
              <a:rPr lang="en-US" sz="1100" u="sng"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hlinkClick r:id="rId17">
                  <a:extLst>
                    <a:ext uri="{A12FA001-AC4F-418D-AE19-62706E023703}">
                      <ahyp:hlinkClr xmlns:ahyp="http://schemas.microsoft.com/office/drawing/2018/hyperlinkcolor" val="tx"/>
                    </a:ext>
                  </a:extLst>
                </a:hlinkClick>
              </a:rPr>
              <a:t>ServiceNow Training and Certification courses</a:t>
            </a:r>
            <a:r>
              <a:rPr lang="en-US" sz="1100"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 for training and certification opportunities</a:t>
            </a:r>
            <a:r>
              <a:rPr lang="en-US" sz="800" u="sng" dirty="0">
                <a:solidFill>
                  <a:schemeClr val="tx1"/>
                </a:solidFill>
                <a:latin typeface="Century Gothic" panose="020B0502020202020204" pitchFamily="34" charset="0"/>
                <a:ea typeface="Century Gothic" panose="020B0502020202020204" pitchFamily="34" charset="0"/>
                <a:cs typeface="Times New Roman" panose="02020603050405020304" pitchFamily="18" charset="0"/>
              </a:rPr>
              <a:t>.</a:t>
            </a:r>
            <a:endParaRPr lang="en-US" sz="10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6508777"/>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799289"/>
            <a:ext cx="5486400" cy="3468642"/>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enterprise IT teams you’ll need partner with to support the Now Platform</a:t>
            </a:r>
          </a:p>
          <a:p>
            <a:pPr marL="227965" indent="-227965">
              <a:spcBef>
                <a:spcPts val="600"/>
              </a:spcBef>
              <a:buFont typeface="Wingdings" panose="05000000000000000000" pitchFamily="2" charset="2"/>
              <a:buChar char="q"/>
            </a:pPr>
            <a:r>
              <a:rPr lang="en-US" sz="1200" b="1" dirty="0"/>
              <a:t>Enterprise architecture (EA) – </a:t>
            </a:r>
            <a:r>
              <a:rPr lang="en-US" sz="1200" dirty="0"/>
              <a:t>EA performs the analysis of business structure and processes. EA may have been involved in evaluating the Now Platform and will help determine how it fits into your business and systems architecture.</a:t>
            </a:r>
          </a:p>
          <a:p>
            <a:pPr marL="227965" indent="-227965">
              <a:spcBef>
                <a:spcPts val="600"/>
              </a:spcBef>
              <a:buFont typeface="Wingdings" panose="05000000000000000000" pitchFamily="2" charset="2"/>
              <a:buChar char="q"/>
            </a:pPr>
            <a:r>
              <a:rPr lang="en-US" sz="1200" b="1" dirty="0"/>
              <a:t>Data architecture and technical integration – </a:t>
            </a:r>
            <a:r>
              <a:rPr lang="en-US" sz="1200" dirty="0"/>
              <a:t>These teams</a:t>
            </a:r>
            <a:r>
              <a:rPr lang="en-US" sz="1200" b="1" dirty="0"/>
              <a:t> </a:t>
            </a:r>
            <a:r>
              <a:rPr lang="en-US" sz="1200" dirty="0"/>
              <a:t>define how different data entities and IT systems will store, consume, integrate, and manage data. They'll be an important resource as you integrate the Now Platform with other enterprise systems.</a:t>
            </a:r>
          </a:p>
          <a:p>
            <a:pPr marL="227965" indent="-227965">
              <a:spcBef>
                <a:spcPts val="600"/>
              </a:spcBef>
              <a:buFont typeface="Wingdings" panose="05000000000000000000" pitchFamily="2" charset="2"/>
              <a:buChar char="q"/>
            </a:pPr>
            <a:r>
              <a:rPr lang="en-US" sz="1200" b="1" dirty="0"/>
              <a:t>Security – </a:t>
            </a:r>
            <a:r>
              <a:rPr lang="en-US" sz="1200" dirty="0"/>
              <a:t>Security is</a:t>
            </a:r>
            <a:r>
              <a:rPr lang="en-US" sz="1200" b="1" dirty="0"/>
              <a:t> </a:t>
            </a:r>
            <a:r>
              <a:rPr lang="en-US" sz="1200" dirty="0"/>
              <a:t>responsible for defining security requirements and protocols for your environment.</a:t>
            </a:r>
          </a:p>
          <a:p>
            <a:pPr marL="227965" indent="-227965">
              <a:spcBef>
                <a:spcPts val="600"/>
              </a:spcBef>
              <a:buFont typeface="Wingdings" panose="05000000000000000000" pitchFamily="2" charset="2"/>
              <a:buChar char="q"/>
            </a:pPr>
            <a:r>
              <a:rPr lang="en-US" sz="1200" b="1" dirty="0"/>
              <a:t>Network administration –</a:t>
            </a:r>
            <a:r>
              <a:rPr lang="en-US" sz="1200" dirty="0"/>
              <a:t> This resource will help enable Now Platform access to users (e.g., opening a network port for access, single sign-on, etc.) and help to ensure appropriate network support.</a:t>
            </a:r>
          </a:p>
          <a:p>
            <a:pPr marL="227965" indent="-227965">
              <a:spcBef>
                <a:spcPts val="600"/>
              </a:spcBef>
              <a:buFont typeface="Wingdings" panose="05000000000000000000" pitchFamily="2" charset="2"/>
              <a:buChar char="q"/>
            </a:pPr>
            <a:r>
              <a:rPr lang="en-US" sz="1200" b="1" dirty="0"/>
              <a:t>IT support – </a:t>
            </a:r>
            <a:r>
              <a:rPr lang="en-US" sz="1200" dirty="0"/>
              <a:t>This resource supports the platform on a daily basis. IT support also coordinates and supports patches, upgrades, defects, and enhancements.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52958"/>
            <a:ext cx="11225082" cy="646331"/>
          </a:xfrm>
          <a:prstGeom prst="rect">
            <a:avLst/>
          </a:prstGeom>
          <a:noFill/>
        </p:spPr>
        <p:txBody>
          <a:bodyPr wrap="square" rtlCol="0" anchor="t">
            <a:spAutoFit/>
          </a:bodyPr>
          <a:lstStyle/>
          <a:p>
            <a:r>
              <a:rPr lang="en-US" sz="1200" dirty="0"/>
              <a:t>Your internal </a:t>
            </a:r>
            <a:r>
              <a:rPr lang="en-US" sz="1200" dirty="0">
                <a:hlinkClick r:id="rId3"/>
              </a:rPr>
              <a:t>ServiceNow platform support team </a:t>
            </a:r>
            <a:r>
              <a:rPr lang="en-US" sz="1200" dirty="0"/>
              <a:t>will be the primary team responsible for implementing, maintaining, and extending ServiceNow as a strategic business platform. However, you’ll need to identify and work with enterprise IT teams that manage the systems and infrastructure environment your Now Platform will operate in.</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Identify the extended technical team you need to work with</a:t>
            </a:r>
          </a:p>
        </p:txBody>
      </p:sp>
      <p:sp>
        <p:nvSpPr>
          <p:cNvPr id="15" name="Content Placeholder 11">
            <a:extLst>
              <a:ext uri="{FF2B5EF4-FFF2-40B4-BE49-F238E27FC236}">
                <a16:creationId xmlns:a16="http://schemas.microsoft.com/office/drawing/2014/main" id="{B11C3EAD-E8AB-496B-882C-0D72BEBC5C05}"/>
              </a:ext>
            </a:extLst>
          </p:cNvPr>
          <p:cNvSpPr txBox="1">
            <a:spLocks/>
          </p:cNvSpPr>
          <p:nvPr/>
        </p:nvSpPr>
        <p:spPr>
          <a:xfrm>
            <a:off x="5995750" y="1799289"/>
            <a:ext cx="5709458" cy="2240613"/>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Provide an overview of Now Platform architecture and functionality to your enterprise IT partners, to surface questions and requirements that may affect your architectural decisions.</a:t>
            </a:r>
            <a:endParaRPr lang="en-US" sz="1200" dirty="0"/>
          </a:p>
          <a:p>
            <a:pPr>
              <a:spcBef>
                <a:spcPts val="600"/>
              </a:spcBef>
              <a:buFont typeface="Wingdings" panose="05000000000000000000" pitchFamily="2" charset="2"/>
              <a:buChar char="q"/>
            </a:pPr>
            <a:r>
              <a:rPr lang="en-US" sz="1200" dirty="0"/>
              <a:t>This may be conducted as a planning workshop, and should include implementation partners [Note: This may be (or have been) conducted as part of your onboarding process with ServiceNow]</a:t>
            </a:r>
          </a:p>
          <a:p>
            <a:pPr>
              <a:spcBef>
                <a:spcPts val="600"/>
              </a:spcBef>
              <a:buFont typeface="Wingdings" panose="05000000000000000000" pitchFamily="2" charset="2"/>
              <a:buChar char="q"/>
            </a:pPr>
            <a:r>
              <a:rPr lang="en-US" sz="1200" dirty="0"/>
              <a:t>In addition to surfacing potential questions and requirements, you can use this workshop to identify points-of-contact within the teams listed above, who can collectively act as your “extended” ServiceNow team. This should provide the basis for a RACI or OARP chart that defines “ownership” for key decisions and responsibilities between the core ServiceNow team and enterprise IT functions. </a:t>
            </a:r>
          </a:p>
        </p:txBody>
      </p:sp>
      <p:grpSp>
        <p:nvGrpSpPr>
          <p:cNvPr id="24" name="Group 23">
            <a:extLst>
              <a:ext uri="{FF2B5EF4-FFF2-40B4-BE49-F238E27FC236}">
                <a16:creationId xmlns:a16="http://schemas.microsoft.com/office/drawing/2014/main" id="{7090827F-DEFD-4943-8EAB-977A5C289F5A}"/>
              </a:ext>
            </a:extLst>
          </p:cNvPr>
          <p:cNvGrpSpPr/>
          <p:nvPr/>
        </p:nvGrpSpPr>
        <p:grpSpPr>
          <a:xfrm>
            <a:off x="69740" y="5857414"/>
            <a:ext cx="11858336" cy="471419"/>
            <a:chOff x="82296" y="5842439"/>
            <a:chExt cx="11858336" cy="471419"/>
          </a:xfrm>
        </p:grpSpPr>
        <p:grpSp>
          <p:nvGrpSpPr>
            <p:cNvPr id="25" name="Group 24">
              <a:extLst>
                <a:ext uri="{FF2B5EF4-FFF2-40B4-BE49-F238E27FC236}">
                  <a16:creationId xmlns:a16="http://schemas.microsoft.com/office/drawing/2014/main" id="{F857D419-30E4-4E50-A698-3E2F3314FD5F}"/>
                </a:ext>
              </a:extLst>
            </p:cNvPr>
            <p:cNvGrpSpPr/>
            <p:nvPr/>
          </p:nvGrpSpPr>
          <p:grpSpPr>
            <a:xfrm>
              <a:off x="682813" y="5842439"/>
              <a:ext cx="11257819" cy="462116"/>
              <a:chOff x="423391" y="5687126"/>
              <a:chExt cx="11257819" cy="462116"/>
            </a:xfrm>
          </p:grpSpPr>
          <p:sp>
            <p:nvSpPr>
              <p:cNvPr id="33" name="Chevron 34">
                <a:extLst>
                  <a:ext uri="{FF2B5EF4-FFF2-40B4-BE49-F238E27FC236}">
                    <a16:creationId xmlns:a16="http://schemas.microsoft.com/office/drawing/2014/main" id="{DAA7AC5A-2B8B-469F-8DE8-1E42BE08B964}"/>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Develop a clear understanding of architectural needs </a:t>
                </a:r>
              </a:p>
            </p:txBody>
          </p:sp>
          <p:sp>
            <p:nvSpPr>
              <p:cNvPr id="35" name="Chevron 35">
                <a:extLst>
                  <a:ext uri="{FF2B5EF4-FFF2-40B4-BE49-F238E27FC236}">
                    <a16:creationId xmlns:a16="http://schemas.microsoft.com/office/drawing/2014/main" id="{7171E869-AA58-4184-9782-81890359C113}"/>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36" name="Chevron 36">
                <a:extLst>
                  <a:ext uri="{FF2B5EF4-FFF2-40B4-BE49-F238E27FC236}">
                    <a16:creationId xmlns:a16="http://schemas.microsoft.com/office/drawing/2014/main" id="{3DBD9E17-32AF-44B6-9091-A2C1D1096FD0}"/>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37" name="Chevron 37">
                <a:extLst>
                  <a:ext uri="{FF2B5EF4-FFF2-40B4-BE49-F238E27FC236}">
                    <a16:creationId xmlns:a16="http://schemas.microsoft.com/office/drawing/2014/main" id="{D5B55AB6-9ADC-4DFE-AB27-782DF60A3758}"/>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38" name="Chevron 37">
                <a:extLst>
                  <a:ext uri="{FF2B5EF4-FFF2-40B4-BE49-F238E27FC236}">
                    <a16:creationId xmlns:a16="http://schemas.microsoft.com/office/drawing/2014/main" id="{5B8423F3-A12C-44F7-994F-7A6A160035FA}"/>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32" name="Chevron 29">
              <a:extLst>
                <a:ext uri="{FF2B5EF4-FFF2-40B4-BE49-F238E27FC236}">
                  <a16:creationId xmlns:a16="http://schemas.microsoft.com/office/drawing/2014/main" id="{6539C8A1-C446-410E-8D6D-FF436E78A6C7}"/>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39" name="Rectangle 38">
            <a:extLst>
              <a:ext uri="{FF2B5EF4-FFF2-40B4-BE49-F238E27FC236}">
                <a16:creationId xmlns:a16="http://schemas.microsoft.com/office/drawing/2014/main" id="{CF8A43AD-A92B-42E6-B7ED-6C983222990D}"/>
              </a:ext>
            </a:extLst>
          </p:cNvPr>
          <p:cNvSpPr/>
          <p:nvPr/>
        </p:nvSpPr>
        <p:spPr>
          <a:xfrm>
            <a:off x="5995750" y="4001889"/>
            <a:ext cx="5709458" cy="9387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Technical planning needs to be coordinated with the development of governance (e.g., for the establishment of documented technical standards). Work with the ServiceNow governance lead and/or Executive Sponsor to coordinate governance policy development with your ServiceNow architecture design process.</a:t>
            </a:r>
          </a:p>
        </p:txBody>
      </p:sp>
      <p:sp>
        <p:nvSpPr>
          <p:cNvPr id="40" name="Rectangle 39">
            <a:extLst>
              <a:ext uri="{FF2B5EF4-FFF2-40B4-BE49-F238E27FC236}">
                <a16:creationId xmlns:a16="http://schemas.microsoft.com/office/drawing/2014/main" id="{1E38C092-EBE0-4C11-95DE-9E8690F44226}"/>
              </a:ext>
            </a:extLst>
          </p:cNvPr>
          <p:cNvSpPr/>
          <p:nvPr/>
        </p:nvSpPr>
        <p:spPr>
          <a:xfrm>
            <a:off x="462745" y="5213957"/>
            <a:ext cx="11242463" cy="6001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Your extended ServiceNow team may also include non-technical teams within your organization such as vendor management, legal, and procurement to assist with business-related processes (e.g., purchasing instances, terms and conditions related to software licensing, etc.) involving the Now Platform.</a:t>
            </a:r>
          </a:p>
        </p:txBody>
      </p:sp>
    </p:spTree>
    <p:extLst>
      <p:ext uri="{BB962C8B-B14F-4D97-AF65-F5344CB8AC3E}">
        <p14:creationId xmlns:p14="http://schemas.microsoft.com/office/powerpoint/2010/main" val="329226400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67721"/>
            <a:ext cx="11225082" cy="2536079"/>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Assess the potential impact your business objectives/strategy will have on Now Platform architecture requirements</a:t>
            </a:r>
            <a:endParaRPr lang="en-US" dirty="0"/>
          </a:p>
          <a:p>
            <a:pPr marL="0" indent="0">
              <a:buNone/>
            </a:pPr>
            <a:r>
              <a:rPr lang="en-US" sz="1200" dirty="0"/>
              <a:t>Complete the following:</a:t>
            </a:r>
            <a:endParaRPr lang="en-US" dirty="0"/>
          </a:p>
          <a:p>
            <a:pPr>
              <a:buFont typeface="Wingdings" panose="05000000000000000000" pitchFamily="2" charset="2"/>
              <a:buChar char="q"/>
            </a:pPr>
            <a:r>
              <a:rPr lang="en-US" sz="1200" dirty="0"/>
              <a:t>Document business objectives and strategy considerations (both for ServiceNow and outside the scope of your ServiceNow implementation) that may impact your architecture for the coming year (Note: You can do this as part of the planning workshop recommended in 1b). Ensure you review this with your executive sponsor to validate your assumptions.</a:t>
            </a:r>
          </a:p>
          <a:p>
            <a:pPr>
              <a:buFont typeface="Wingdings" panose="05000000000000000000" pitchFamily="2" charset="2"/>
              <a:buChar char="q"/>
            </a:pPr>
            <a:r>
              <a:rPr lang="en-US" sz="1200" dirty="0"/>
              <a:t>For each objective/consideration, define potential implications or decisions that you may need to raise with enterprise architecture and other stakeholders. For example, a corporate M&amp;A strategy should prompt you to ask stakeholders whether your architecture will need to accommodate rapid integration of new user populations, or whether the intent is to onboard new populations more gradually.</a:t>
            </a:r>
          </a:p>
          <a:p>
            <a:pPr>
              <a:buFont typeface="Wingdings" panose="05000000000000000000" pitchFamily="2" charset="2"/>
              <a:buChar char="q"/>
            </a:pPr>
            <a:r>
              <a:rPr lang="en-US" sz="1200" dirty="0"/>
              <a:t>Validate these implications and decisions with your enterprise architecture team and strategic governance function for ServiceNow. Ensure that any decisions that need to be made have a defined timeline to enable advanced development of the requirements in your architecture planning.</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Your business objectives and strategy—both for ServiceNow, as well as outside ServiceNow — may shape your architecture direction and planning process. For example, a business strategy focused on M&amp;A for growth may mean that your architecture will need to accommodate the integration of substantial new user bases (and/or data) during the year, which may impact the choices you make about architecture and instance strategy.</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1c: Assess the impact of business objectives/strategy on architecture requirements</a:t>
            </a:r>
          </a:p>
        </p:txBody>
      </p:sp>
      <p:grpSp>
        <p:nvGrpSpPr>
          <p:cNvPr id="14" name="Group 13">
            <a:extLst>
              <a:ext uri="{FF2B5EF4-FFF2-40B4-BE49-F238E27FC236}">
                <a16:creationId xmlns:a16="http://schemas.microsoft.com/office/drawing/2014/main" id="{BEFFE882-CD0C-474A-BA33-679761F4B28D}"/>
              </a:ext>
            </a:extLst>
          </p:cNvPr>
          <p:cNvGrpSpPr/>
          <p:nvPr/>
        </p:nvGrpSpPr>
        <p:grpSpPr>
          <a:xfrm>
            <a:off x="124604" y="5857414"/>
            <a:ext cx="11858336" cy="471419"/>
            <a:chOff x="82296" y="5842439"/>
            <a:chExt cx="11858336" cy="471419"/>
          </a:xfrm>
        </p:grpSpPr>
        <p:grpSp>
          <p:nvGrpSpPr>
            <p:cNvPr id="15" name="Group 14">
              <a:extLst>
                <a:ext uri="{FF2B5EF4-FFF2-40B4-BE49-F238E27FC236}">
                  <a16:creationId xmlns:a16="http://schemas.microsoft.com/office/drawing/2014/main" id="{7C4F7726-4308-454F-B24D-A2AE3BDFE1A1}"/>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97FC32D3-DEA5-4382-8355-FF54A6249C2B}"/>
                  </a:ext>
                </a:extLst>
              </p:cNvPr>
              <p:cNvSpPr/>
              <p:nvPr/>
            </p:nvSpPr>
            <p:spPr>
              <a:xfrm>
                <a:off x="423391"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849AB1F6-65CE-4169-A7CE-9F0E477FD51B}"/>
                  </a:ext>
                </a:extLst>
              </p:cNvPr>
              <p:cNvSpPr/>
              <p:nvPr/>
            </p:nvSpPr>
            <p:spPr>
              <a:xfrm>
                <a:off x="262062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your instance and data architecture</a:t>
                </a:r>
              </a:p>
            </p:txBody>
          </p:sp>
          <p:sp>
            <p:nvSpPr>
              <p:cNvPr id="20" name="Chevron 36">
                <a:extLst>
                  <a:ext uri="{FF2B5EF4-FFF2-40B4-BE49-F238E27FC236}">
                    <a16:creationId xmlns:a16="http://schemas.microsoft.com/office/drawing/2014/main" id="{16F1BDC8-60C2-4B57-AB24-3FB3C9F37538}"/>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C94A3213-3F04-49DB-A313-5095341C31A7}"/>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1179E621-AEE0-42B3-93C1-97108A310211}"/>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06746490-62A8-4D7F-BC91-BB4DDEF9BA9B}"/>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270633602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016161"/>
            <a:ext cx="10485850" cy="1855893"/>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requirements that will guide your cloud architecture</a:t>
            </a:r>
          </a:p>
          <a:p>
            <a:pPr>
              <a:buFont typeface="Wingdings" panose="05000000000000000000" pitchFamily="2" charset="2"/>
              <a:buChar char="q"/>
            </a:pPr>
            <a:r>
              <a:rPr lang="en-US" sz="1200" dirty="0"/>
              <a:t>Work with enterprise IT (see step 1) to address the following questions:</a:t>
            </a:r>
          </a:p>
          <a:p>
            <a:pPr lvl="1">
              <a:buFont typeface="Wingdings" panose="05000000000000000000" pitchFamily="2" charset="2"/>
              <a:buChar char="q"/>
            </a:pPr>
            <a:r>
              <a:rPr lang="en-US" sz="1100" dirty="0"/>
              <a:t>Will data sovereignty considerations influence your use of ServiceNow’s cloud infrastructure?</a:t>
            </a:r>
          </a:p>
          <a:p>
            <a:pPr lvl="1">
              <a:buFont typeface="Wingdings" panose="05000000000000000000" pitchFamily="2" charset="2"/>
              <a:buChar char="q"/>
            </a:pPr>
            <a:r>
              <a:rPr lang="en-US" sz="1100" dirty="0"/>
              <a:t>What additional regulations and data security constraints will influence your use of ServiceNow’s cloud infrastructure? </a:t>
            </a:r>
          </a:p>
          <a:p>
            <a:pPr marL="227965" indent="-227965">
              <a:buFont typeface="Wingdings" pitchFamily="2" charset="2"/>
              <a:buChar char="q"/>
            </a:pPr>
            <a:r>
              <a:rPr lang="en-US" sz="1200" dirty="0"/>
              <a:t>Identify specific requirements and constraints for cloud hosting with your ServiceNow implementation partner, based on the questions above. Identify whether you will require any on-premises server infrastructure to run your ServiceNow instance(s). Note: We highly recommend using cloud infrastructure as your preferred option, as maintaining on-premises infrastructure can be costly and does not include advanced features that ServiceNow has implemented to manage cloud infrastructure.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ServiceNow customers have access to their own instance with one or more separate application nodes and a database. As part of planning for your ServiceNow architecture, define where you want to host your ServiceNow instance(s), how many you will require based on your organizational need to separate data and processes, and how you will protect your instances.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2a: Design your instance configuration and management strategy</a:t>
            </a:r>
          </a:p>
        </p:txBody>
      </p:sp>
      <p:grpSp>
        <p:nvGrpSpPr>
          <p:cNvPr id="12" name="Group 11">
            <a:extLst>
              <a:ext uri="{FF2B5EF4-FFF2-40B4-BE49-F238E27FC236}">
                <a16:creationId xmlns:a16="http://schemas.microsoft.com/office/drawing/2014/main" id="{ED5208B1-7F8D-48A9-B9AC-AD70FF1CA04C}"/>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5ED9987-958B-4C9A-9E70-32F89388A96A}"/>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75F15410-A38E-4D11-AA4D-8F53A3349CA2}"/>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F6F8E2CB-DC74-4E04-BA9E-C2A862F4EE52}"/>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1C2696-81BD-45B8-8352-57A98ED5C40B}"/>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0FC95C66-50E5-4050-A66F-8A7ED6C5228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01271DEF-069F-443E-AEDF-CE842C5F3902}"/>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85894BAF-4486-4E43-9147-7A727BC5410E}"/>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3" name="Rectangle 22">
            <a:extLst>
              <a:ext uri="{FF2B5EF4-FFF2-40B4-BE49-F238E27FC236}">
                <a16:creationId xmlns:a16="http://schemas.microsoft.com/office/drawing/2014/main" id="{79C15A33-9D78-4D5D-BA27-0CDC57649194}"/>
              </a:ext>
            </a:extLst>
          </p:cNvPr>
          <p:cNvSpPr/>
          <p:nvPr/>
        </p:nvSpPr>
        <p:spPr>
          <a:xfrm>
            <a:off x="441231" y="4779260"/>
            <a:ext cx="11242463" cy="43088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You can choose to have a multi-instance strategy for your dev and test environment as well. Work with your technology development teams to understand their development and testing processes to design a sub-production instance architecture.</a:t>
            </a:r>
          </a:p>
        </p:txBody>
      </p:sp>
    </p:spTree>
    <p:extLst>
      <p:ext uri="{BB962C8B-B14F-4D97-AF65-F5344CB8AC3E}">
        <p14:creationId xmlns:p14="http://schemas.microsoft.com/office/powerpoint/2010/main" val="107415416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2a: Design your instance configuration and management strategy (Continued, 1)</a:t>
            </a:r>
          </a:p>
        </p:txBody>
      </p:sp>
      <p:grpSp>
        <p:nvGrpSpPr>
          <p:cNvPr id="12" name="Group 11">
            <a:extLst>
              <a:ext uri="{FF2B5EF4-FFF2-40B4-BE49-F238E27FC236}">
                <a16:creationId xmlns:a16="http://schemas.microsoft.com/office/drawing/2014/main" id="{ED5208B1-7F8D-48A9-B9AC-AD70FF1CA04C}"/>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5ED9987-958B-4C9A-9E70-32F89388A96A}"/>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75F15410-A38E-4D11-AA4D-8F53A3349CA2}"/>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F6F8E2CB-DC74-4E04-BA9E-C2A862F4EE52}"/>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1C2696-81BD-45B8-8352-57A98ED5C40B}"/>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0FC95C66-50E5-4050-A66F-8A7ED6C5228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01271DEF-069F-443E-AEDF-CE842C5F3902}"/>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85894BAF-4486-4E43-9147-7A727BC5410E}"/>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184057"/>
            <a:ext cx="11189938" cy="4616648"/>
          </a:xfrm>
          <a:prstGeom prst="rect">
            <a:avLst/>
          </a:prstGeom>
          <a:no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requirements for process and data separation</a:t>
            </a:r>
          </a:p>
          <a:p>
            <a:pPr>
              <a:buFont typeface="Wingdings" panose="05000000000000000000" pitchFamily="2" charset="2"/>
              <a:buChar char="q"/>
            </a:pPr>
            <a:r>
              <a:rPr lang="en-US" sz="1200" dirty="0"/>
              <a:t>Your architecture and instance strategy will be strongly influenced by requirements for process and data separation (whether driven by legal requirements or business need). Identify requirements to separate data, administrative tasks, processes, or reporting across different entities, customers, or sub-organizations within your organization</a:t>
            </a:r>
            <a:r>
              <a:rPr lang="en-US" sz="1200" b="1" dirty="0"/>
              <a:t>. </a:t>
            </a:r>
            <a:r>
              <a:rPr lang="en-US" sz="1200" dirty="0"/>
              <a:t>Work with your executive sponsor, enterprise IT, legal/compliance functions, and key business stakeholders to answer to the following questions: </a:t>
            </a:r>
          </a:p>
          <a:p>
            <a:pPr lvl="1">
              <a:buFont typeface="Wingdings" panose="05000000000000000000" pitchFamily="2" charset="2"/>
              <a:buChar char="q"/>
            </a:pPr>
            <a:r>
              <a:rPr lang="en-US" sz="1100" dirty="0"/>
              <a:t>Do you need to enforce data separation between different entities within your organization due to regulation, data protection policies, or other business requirements?</a:t>
            </a:r>
          </a:p>
          <a:p>
            <a:pPr lvl="1">
              <a:buFont typeface="Wingdings" panose="05000000000000000000" pitchFamily="2" charset="2"/>
              <a:buChar char="q"/>
            </a:pPr>
            <a:r>
              <a:rPr lang="en-US" sz="1100" dirty="0"/>
              <a:t>Do you need to preserve business process (and user interface) differentiation across business entities (i.e., allow for different business processes, rather than promote global business process consolidation)? </a:t>
            </a:r>
          </a:p>
          <a:p>
            <a:pPr lvl="1">
              <a:buFont typeface="Wingdings" panose="05000000000000000000" pitchFamily="2" charset="2"/>
              <a:buChar char="q"/>
            </a:pPr>
            <a:r>
              <a:rPr lang="en-US" sz="1100" dirty="0"/>
              <a:t>Do you need to define policies to govern instance configuration and management (e.g., policies that govern how upgrades are done, how to right-size environments, replicate instances correctly, develop a security access control model, and ensure proper maintenance)? If so, do the same policies apply to all instances? Or are separate policies needed for separate instances?</a:t>
            </a:r>
          </a:p>
          <a:p>
            <a:pPr lvl="1">
              <a:buFont typeface="Wingdings" panose="05000000000000000000" pitchFamily="2" charset="2"/>
              <a:buChar char="q"/>
            </a:pPr>
            <a:r>
              <a:rPr lang="en-US" sz="1100" dirty="0"/>
              <a:t>Do you anticipate variation in speed of process change/evolution across different functions or entities in your organization?</a:t>
            </a:r>
          </a:p>
          <a:p>
            <a:pPr>
              <a:buFont typeface="Wingdings" panose="05000000000000000000" pitchFamily="2" charset="2"/>
              <a:buChar char="q"/>
            </a:pPr>
            <a:r>
              <a:rPr lang="en-US" sz="1200" dirty="0"/>
              <a:t>Based on the answers to the above questions, work with your ServiceNow implementation partner to determine whether requirements should drive: </a:t>
            </a:r>
          </a:p>
          <a:p>
            <a:pPr lvl="1">
              <a:buFont typeface="Wingdings" panose="05000000000000000000" pitchFamily="2" charset="2"/>
              <a:buChar char="q"/>
            </a:pPr>
            <a:r>
              <a:rPr lang="en-US" sz="1100" u="sng" dirty="0">
                <a:hlinkClick r:id="rId3"/>
              </a:rPr>
              <a:t>Domain </a:t>
            </a:r>
            <a:r>
              <a:rPr lang="en-US" sz="1100" dirty="0">
                <a:hlinkClick r:id="rId3"/>
              </a:rPr>
              <a:t>separation</a:t>
            </a:r>
            <a:r>
              <a:rPr lang="en-US" sz="1100" dirty="0"/>
              <a:t> – This allows you to separate data, processes, and administrative tasks into logical groupings called domains. You can then control several aspects of this separation, including which users can see and access data.</a:t>
            </a:r>
          </a:p>
          <a:p>
            <a:pPr lvl="1">
              <a:buFont typeface="Wingdings" panose="05000000000000000000" pitchFamily="2" charset="2"/>
              <a:buChar char="q"/>
            </a:pPr>
            <a:r>
              <a:rPr lang="en-US" sz="1100" dirty="0"/>
              <a:t>A multi- vs. single-instance architecture – A separate instance provides complete and total separation of all system properties. Consider separate instances only if you don’t require global reporting or global processes along with total separation of all system properties.</a:t>
            </a:r>
          </a:p>
          <a:p>
            <a:pPr lvl="1">
              <a:buFont typeface="Wingdings" panose="05000000000000000000" pitchFamily="2" charset="2"/>
              <a:buChar char="q"/>
            </a:pPr>
            <a:r>
              <a:rPr lang="en-US" sz="1100" dirty="0"/>
              <a:t>Application scoping – Application scopes keep data separate, allowing for additional access controls and security. In addition, it offers delegated development.</a:t>
            </a:r>
          </a:p>
          <a:p>
            <a:pPr lvl="1">
              <a:buFont typeface="Wingdings" panose="05000000000000000000" pitchFamily="2" charset="2"/>
              <a:buChar char="q"/>
            </a:pPr>
            <a:r>
              <a:rPr lang="en-US" sz="1100" dirty="0"/>
              <a:t>Use of </a:t>
            </a:r>
            <a:r>
              <a:rPr lang="en-US" sz="1100" u="sng" dirty="0">
                <a:hlinkClick r:id="rId4"/>
              </a:rPr>
              <a:t>access control list rules (ACL)</a:t>
            </a:r>
            <a:r>
              <a:rPr lang="en-US" sz="1100" dirty="0"/>
              <a:t>, </a:t>
            </a:r>
            <a:r>
              <a:rPr lang="en-US" sz="1100" u="sng" dirty="0">
                <a:hlinkClick r:id="rId5"/>
              </a:rPr>
              <a:t>business rules</a:t>
            </a:r>
            <a:r>
              <a:rPr lang="en-US" sz="1100" dirty="0"/>
              <a:t>, or configuration options such as custom views and form layouts—these allow you to account for variations in processes and preferences without having to separate data and overall governance or administrative tasks. </a:t>
            </a:r>
          </a:p>
        </p:txBody>
      </p:sp>
    </p:spTree>
    <p:extLst>
      <p:ext uri="{BB962C8B-B14F-4D97-AF65-F5344CB8AC3E}">
        <p14:creationId xmlns:p14="http://schemas.microsoft.com/office/powerpoint/2010/main" val="22483094"/>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2a: Design your instance configuration and management strategy (Continued, 2)</a:t>
            </a:r>
          </a:p>
        </p:txBody>
      </p:sp>
      <p:grpSp>
        <p:nvGrpSpPr>
          <p:cNvPr id="12" name="Group 11">
            <a:extLst>
              <a:ext uri="{FF2B5EF4-FFF2-40B4-BE49-F238E27FC236}">
                <a16:creationId xmlns:a16="http://schemas.microsoft.com/office/drawing/2014/main" id="{ED5208B1-7F8D-48A9-B9AC-AD70FF1CA04C}"/>
              </a:ext>
            </a:extLst>
          </p:cNvPr>
          <p:cNvGrpSpPr/>
          <p:nvPr/>
        </p:nvGrpSpPr>
        <p:grpSpPr>
          <a:xfrm>
            <a:off x="124604" y="5857414"/>
            <a:ext cx="11858336" cy="471419"/>
            <a:chOff x="82296" y="5842439"/>
            <a:chExt cx="11858336" cy="471419"/>
          </a:xfrm>
        </p:grpSpPr>
        <p:grpSp>
          <p:nvGrpSpPr>
            <p:cNvPr id="14" name="Group 13">
              <a:extLst>
                <a:ext uri="{FF2B5EF4-FFF2-40B4-BE49-F238E27FC236}">
                  <a16:creationId xmlns:a16="http://schemas.microsoft.com/office/drawing/2014/main" id="{95ED9987-958B-4C9A-9E70-32F89388A96A}"/>
                </a:ext>
              </a:extLst>
            </p:cNvPr>
            <p:cNvGrpSpPr/>
            <p:nvPr/>
          </p:nvGrpSpPr>
          <p:grpSpPr>
            <a:xfrm>
              <a:off x="682813" y="5842439"/>
              <a:ext cx="11257819" cy="462116"/>
              <a:chOff x="423391" y="5687126"/>
              <a:chExt cx="11257819" cy="462116"/>
            </a:xfrm>
          </p:grpSpPr>
          <p:sp>
            <p:nvSpPr>
              <p:cNvPr id="18" name="Chevron 34">
                <a:extLst>
                  <a:ext uri="{FF2B5EF4-FFF2-40B4-BE49-F238E27FC236}">
                    <a16:creationId xmlns:a16="http://schemas.microsoft.com/office/drawing/2014/main" id="{75F15410-A38E-4D11-AA4D-8F53A3349CA2}"/>
                  </a:ext>
                </a:extLst>
              </p:cNvPr>
              <p:cNvSpPr/>
              <p:nvPr/>
            </p:nvSpPr>
            <p:spPr>
              <a:xfrm>
                <a:off x="42339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Develop a clear understanding of architectural needs </a:t>
                </a:r>
              </a:p>
            </p:txBody>
          </p:sp>
          <p:sp>
            <p:nvSpPr>
              <p:cNvPr id="19" name="Chevron 35">
                <a:extLst>
                  <a:ext uri="{FF2B5EF4-FFF2-40B4-BE49-F238E27FC236}">
                    <a16:creationId xmlns:a16="http://schemas.microsoft.com/office/drawing/2014/main" id="{F6F8E2CB-DC74-4E04-BA9E-C2A862F4EE52}"/>
                  </a:ext>
                </a:extLst>
              </p:cNvPr>
              <p:cNvSpPr/>
              <p:nvPr/>
            </p:nvSpPr>
            <p:spPr>
              <a:xfrm>
                <a:off x="2620626" y="5687126"/>
                <a:ext cx="24688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your instance and data architecture</a:t>
                </a:r>
              </a:p>
            </p:txBody>
          </p:sp>
          <p:sp>
            <p:nvSpPr>
              <p:cNvPr id="20" name="Chevron 36">
                <a:extLst>
                  <a:ext uri="{FF2B5EF4-FFF2-40B4-BE49-F238E27FC236}">
                    <a16:creationId xmlns:a16="http://schemas.microsoft.com/office/drawing/2014/main" id="{CC1C2696-81BD-45B8-8352-57A98ED5C40B}"/>
                  </a:ext>
                </a:extLst>
              </p:cNvPr>
              <p:cNvSpPr/>
              <p:nvPr/>
            </p:nvSpPr>
            <p:spPr>
              <a:xfrm>
                <a:off x="4817861"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your integration architecture</a:t>
                </a:r>
              </a:p>
            </p:txBody>
          </p:sp>
          <p:sp>
            <p:nvSpPr>
              <p:cNvPr id="21" name="Chevron 37">
                <a:extLst>
                  <a:ext uri="{FF2B5EF4-FFF2-40B4-BE49-F238E27FC236}">
                    <a16:creationId xmlns:a16="http://schemas.microsoft.com/office/drawing/2014/main" id="{0FC95C66-50E5-4050-A66F-8A7ED6C52283}"/>
                  </a:ext>
                </a:extLst>
              </p:cNvPr>
              <p:cNvSpPr/>
              <p:nvPr/>
            </p:nvSpPr>
            <p:spPr>
              <a:xfrm>
                <a:off x="7015096"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Manage your ServiceNow architecture</a:t>
                </a:r>
              </a:p>
            </p:txBody>
          </p:sp>
          <p:sp>
            <p:nvSpPr>
              <p:cNvPr id="22" name="Chevron 37">
                <a:extLst>
                  <a:ext uri="{FF2B5EF4-FFF2-40B4-BE49-F238E27FC236}">
                    <a16:creationId xmlns:a16="http://schemas.microsoft.com/office/drawing/2014/main" id="{01271DEF-069F-443E-AEDF-CE842C5F3902}"/>
                  </a:ext>
                </a:extLst>
              </p:cNvPr>
              <p:cNvSpPr/>
              <p:nvPr/>
            </p:nvSpPr>
            <p:spPr>
              <a:xfrm>
                <a:off x="9212330" y="5687126"/>
                <a:ext cx="24688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Plan for expansion and development on the Now Platform</a:t>
                </a:r>
              </a:p>
            </p:txBody>
          </p:sp>
        </p:grpSp>
        <p:sp>
          <p:nvSpPr>
            <p:cNvPr id="16" name="Chevron 29">
              <a:extLst>
                <a:ext uri="{FF2B5EF4-FFF2-40B4-BE49-F238E27FC236}">
                  <a16:creationId xmlns:a16="http://schemas.microsoft.com/office/drawing/2014/main" id="{85894BAF-4486-4E43-9147-7A727BC5410E}"/>
                </a:ext>
              </a:extLst>
            </p:cNvPr>
            <p:cNvSpPr/>
            <p:nvPr/>
          </p:nvSpPr>
          <p:spPr>
            <a:xfrm>
              <a:off x="82296" y="5851742"/>
              <a:ext cx="1240916"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165769"/>
            <a:ext cx="11189938" cy="4756687"/>
          </a:xfrm>
          <a:prstGeom prst="rect">
            <a:avLst/>
          </a:prstGeom>
          <a:noFill/>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Capture your instance security requirements</a:t>
            </a:r>
          </a:p>
          <a:p>
            <a:pPr>
              <a:buFont typeface="Wingdings" panose="05000000000000000000" pitchFamily="2" charset="2"/>
              <a:buChar char="q"/>
            </a:pPr>
            <a:r>
              <a:rPr lang="en-US" sz="1200" dirty="0"/>
              <a:t>Work with your global data and network security team, along with your ServiceNow implementation partner, to incorporate the following security considerations* in your instance design. These considerations should be accounted for in each instance. For example, a developer may have admin access in a development instance but should not have it in a production instance: </a:t>
            </a:r>
          </a:p>
          <a:p>
            <a:pPr lvl="1">
              <a:buFont typeface="Wingdings" panose="05000000000000000000" pitchFamily="2" charset="2"/>
              <a:buChar char="q"/>
            </a:pPr>
            <a:r>
              <a:rPr lang="en-US" sz="1100" b="1" dirty="0"/>
              <a:t>Input validation – </a:t>
            </a:r>
            <a:r>
              <a:rPr lang="en-US" sz="1100" dirty="0"/>
              <a:t>Minimize malformed data from entering the system in the form of input data, whether obtained from the user, infrastructure, external entities, or database systems.</a:t>
            </a:r>
          </a:p>
          <a:p>
            <a:pPr lvl="1">
              <a:buFont typeface="Wingdings" panose="05000000000000000000" pitchFamily="2" charset="2"/>
              <a:buChar char="q"/>
            </a:pPr>
            <a:r>
              <a:rPr lang="en-US" sz="1100" b="1" dirty="0"/>
              <a:t>Access control – </a:t>
            </a:r>
            <a:r>
              <a:rPr lang="en-US" sz="1100" dirty="0"/>
              <a:t>Define what functionality and data the user (or principal) may access, ensuring the proper allocation of access rights after authentication is successful.</a:t>
            </a:r>
          </a:p>
          <a:p>
            <a:pPr lvl="1">
              <a:buFont typeface="Wingdings" panose="05000000000000000000" pitchFamily="2" charset="2"/>
              <a:buChar char="q"/>
            </a:pPr>
            <a:r>
              <a:rPr lang="en-US" sz="1100" b="1" dirty="0"/>
              <a:t>Authorization – </a:t>
            </a:r>
            <a:r>
              <a:rPr lang="en-US" sz="1100" dirty="0"/>
              <a:t>Allow resource access only to those permitted to use them.</a:t>
            </a:r>
          </a:p>
          <a:p>
            <a:pPr lvl="1">
              <a:buFont typeface="Wingdings" panose="05000000000000000000" pitchFamily="2" charset="2"/>
              <a:buChar char="q"/>
            </a:pPr>
            <a:r>
              <a:rPr lang="en-US" sz="1100" b="1" dirty="0">
                <a:hlinkClick r:id="rId3"/>
              </a:rPr>
              <a:t>Authentication</a:t>
            </a:r>
            <a:r>
              <a:rPr lang="en-US" sz="1100" b="1" dirty="0"/>
              <a:t> –</a:t>
            </a:r>
            <a:r>
              <a:rPr lang="en-US" sz="1100" dirty="0"/>
              <a:t> Put in controls to verify that an individual, entity, or website is who it claims to be.</a:t>
            </a:r>
          </a:p>
          <a:p>
            <a:pPr lvl="1">
              <a:buFont typeface="Wingdings" panose="05000000000000000000" pitchFamily="2" charset="2"/>
              <a:buChar char="q"/>
            </a:pPr>
            <a:r>
              <a:rPr lang="en-US" sz="1100" b="1" dirty="0"/>
              <a:t>Attachments –</a:t>
            </a:r>
            <a:r>
              <a:rPr lang="en-US" sz="1100" dirty="0"/>
              <a:t> Many ServiceNow applications’ business processes allow for the upload of data/information. Include business logic to scan for files during the upload process and reject those perceived as malicious. (Note: ServiceNow regularly checks the validity and security of text, but accepting files can introduce even more risk.)</a:t>
            </a:r>
          </a:p>
          <a:p>
            <a:pPr lvl="1">
              <a:buFont typeface="Wingdings" panose="05000000000000000000" pitchFamily="2" charset="2"/>
              <a:buChar char="q"/>
            </a:pPr>
            <a:r>
              <a:rPr lang="en-US" sz="1100" b="1" dirty="0"/>
              <a:t>Session management –</a:t>
            </a:r>
            <a:r>
              <a:rPr lang="en-US" sz="1100" dirty="0"/>
              <a:t> Put controls in place to govern the state of interactions between a user and a web-based application.</a:t>
            </a:r>
          </a:p>
          <a:p>
            <a:pPr lvl="1">
              <a:buFont typeface="Wingdings" panose="05000000000000000000" pitchFamily="2" charset="2"/>
              <a:buChar char="q"/>
            </a:pPr>
            <a:r>
              <a:rPr lang="en-US" sz="1100" b="1" dirty="0"/>
              <a:t>Email security – </a:t>
            </a:r>
            <a:r>
              <a:rPr lang="en-US" sz="1100" dirty="0"/>
              <a:t>Control which inbound messages are accepted and from whom, encrypt the transmission of outbound messages, and scan the contents of any attachments for malicious content.</a:t>
            </a:r>
          </a:p>
          <a:p>
            <a:pPr lvl="1">
              <a:buFont typeface="Wingdings" panose="05000000000000000000" pitchFamily="2" charset="2"/>
              <a:buChar char="q"/>
            </a:pPr>
            <a:r>
              <a:rPr lang="en-US" sz="1100" b="1" dirty="0"/>
              <a:t>Encryption – </a:t>
            </a:r>
            <a:r>
              <a:rPr lang="en-US" sz="1100" dirty="0"/>
              <a:t>Configure your </a:t>
            </a:r>
            <a:r>
              <a:rPr lang="en-US" sz="1100" u="sng" dirty="0">
                <a:hlinkClick r:id="rId4"/>
              </a:rPr>
              <a:t>Edge Encryption</a:t>
            </a:r>
            <a:r>
              <a:rPr lang="en-US" sz="1100" dirty="0"/>
              <a:t> for applications hosted in your environment to meet control requirements for compliance and risk mitigation.</a:t>
            </a:r>
          </a:p>
          <a:p>
            <a:pPr lvl="1">
              <a:buFont typeface="Wingdings" panose="05000000000000000000" pitchFamily="2" charset="2"/>
              <a:buChar char="q"/>
            </a:pPr>
            <a:r>
              <a:rPr lang="en-US" sz="1100" b="1" u="sng" dirty="0">
                <a:hlinkClick r:id="rId5"/>
              </a:rPr>
              <a:t>System logs</a:t>
            </a:r>
            <a:r>
              <a:rPr lang="en-US" sz="1100" b="1" dirty="0"/>
              <a:t> – </a:t>
            </a:r>
            <a:r>
              <a:rPr lang="en-US" sz="1100" dirty="0"/>
              <a:t>Create a logging and auditing plan so you can identify and act on suspicious activity in a timely manner.</a:t>
            </a:r>
          </a:p>
          <a:p>
            <a:pPr lvl="1">
              <a:buFont typeface="Wingdings" panose="05000000000000000000" pitchFamily="2" charset="2"/>
              <a:buChar char="q"/>
            </a:pPr>
            <a:r>
              <a:rPr lang="en-US" sz="1100" b="1" u="sng" dirty="0">
                <a:hlinkClick r:id="rId6"/>
              </a:rPr>
              <a:t>ServiceNow Management, Instrumentation and Discovery (MID) Server</a:t>
            </a:r>
            <a:r>
              <a:rPr lang="en-US" sz="1100" b="1" dirty="0"/>
              <a:t> security – </a:t>
            </a:r>
            <a:r>
              <a:rPr lang="en-US" sz="1100" dirty="0"/>
              <a:t>MID server is a lightweight Java application that runs as a Windows service or UNIX daemon on standard hardware, including virtual machines. Determine which of the servers located within your organization are used for this purpose and what security considerations you require to govern it.</a:t>
            </a:r>
            <a:endParaRPr lang="en-US" sz="800" dirty="0"/>
          </a:p>
          <a:p>
            <a:pPr>
              <a:buFont typeface="Wingdings" panose="05000000000000000000" pitchFamily="2" charset="2"/>
              <a:buChar char="q"/>
            </a:pPr>
            <a:r>
              <a:rPr lang="en-US" sz="1200" dirty="0"/>
              <a:t>Maintain an </a:t>
            </a:r>
            <a:r>
              <a:rPr lang="en-US" sz="1200" u="sng" dirty="0">
                <a:hlinkClick r:id="rId7"/>
              </a:rPr>
              <a:t>Instance Security Dashboard</a:t>
            </a:r>
            <a:r>
              <a:rPr lang="en-US" sz="1200" dirty="0"/>
              <a:t> to track compliance effectiveness of your instance security controls, monitor security event monitoring metrics, and configure and maintain instance security settings. </a:t>
            </a:r>
            <a:endParaRPr lang="en-US" sz="1100" dirty="0"/>
          </a:p>
        </p:txBody>
      </p:sp>
      <p:sp>
        <p:nvSpPr>
          <p:cNvPr id="2" name="TextBox 1">
            <a:extLst>
              <a:ext uri="{FF2B5EF4-FFF2-40B4-BE49-F238E27FC236}">
                <a16:creationId xmlns:a16="http://schemas.microsoft.com/office/drawing/2014/main" id="{965611C2-6F22-4E43-90AB-ACEB5E04B51F}"/>
              </a:ext>
            </a:extLst>
          </p:cNvPr>
          <p:cNvSpPr txBox="1"/>
          <p:nvPr/>
        </p:nvSpPr>
        <p:spPr>
          <a:xfrm>
            <a:off x="5719239" y="5588088"/>
            <a:ext cx="6398473"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t>* Refer to the </a:t>
            </a:r>
            <a:r>
              <a:rPr lang="en-US" sz="800" dirty="0">
                <a:hlinkClick r:id="rId8"/>
              </a:rPr>
              <a:t>Instance Hardening Guide</a:t>
            </a:r>
            <a:r>
              <a:rPr lang="en-US" sz="800" dirty="0"/>
              <a:t> for more information and guidance on making your instance more secure and resistant to malicious intrusion.</a:t>
            </a:r>
          </a:p>
        </p:txBody>
      </p:sp>
    </p:spTree>
    <p:extLst>
      <p:ext uri="{BB962C8B-B14F-4D97-AF65-F5344CB8AC3E}">
        <p14:creationId xmlns:p14="http://schemas.microsoft.com/office/powerpoint/2010/main" val="1814552372"/>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1c10534-3f78-4a9b-b82a-989c172f5ffc">
      <UserInfo>
        <DisplayName>Ed Klebanov</DisplayName>
        <AccountId>12</AccountId>
        <AccountType/>
      </UserInfo>
      <UserInfo>
        <DisplayName>Kristie Browns</DisplayName>
        <AccountId>26</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2" ma:contentTypeDescription="Create a new document." ma:contentTypeScope="" ma:versionID="c14429af336a7b6d823858b3f908e9fd">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124BD1-397D-4EC2-B4FF-7AA310CC4EE3}">
  <ds:schemaRefs>
    <ds:schemaRef ds:uri="http://schemas.microsoft.com/office/2006/metadata/properties"/>
    <ds:schemaRef ds:uri="http://schemas.microsoft.com/office/infopath/2007/PartnerControls"/>
    <ds:schemaRef ds:uri="b1c10534-3f78-4a9b-b82a-989c172f5ffc"/>
  </ds:schemaRefs>
</ds:datastoreItem>
</file>

<file path=customXml/itemProps2.xml><?xml version="1.0" encoding="utf-8"?>
<ds:datastoreItem xmlns:ds="http://schemas.openxmlformats.org/officeDocument/2006/customXml" ds:itemID="{D5BEE849-5534-4829-828D-B91DED3A6D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910494-4905-4437-8D4F-23F11CB85B1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21879</TotalTime>
  <Words>8140</Words>
  <Application>Microsoft Office PowerPoint</Application>
  <PresentationFormat>Custom</PresentationFormat>
  <Paragraphs>545</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Plan your architecture, instances, integrations, and data flows</vt:lpstr>
      <vt:lpstr>Success Pillars – Structure</vt:lpstr>
      <vt:lpstr>Plan your architecture, instances, integrations, and data flows</vt:lpstr>
      <vt:lpstr>Step 1a: Understand the out-of-the-box Now Platform architecture</vt:lpstr>
      <vt:lpstr>Step 1b: Identify the extended technical team you need to work with</vt:lpstr>
      <vt:lpstr>Step 1c: Assess the impact of business objectives/strategy on architecture requirements</vt:lpstr>
      <vt:lpstr>Step 2a: Design your instance configuration and management strategy</vt:lpstr>
      <vt:lpstr>Step 2a: Design your instance configuration and management strategy (Continued, 1)</vt:lpstr>
      <vt:lpstr>Step 2a: Design your instance configuration and management strategy (Continued, 2)</vt:lpstr>
      <vt:lpstr>Step 2b: Define your configuration management strategy</vt:lpstr>
      <vt:lpstr>Step 2b: Define your configuration management strategy (Continued, 1)</vt:lpstr>
      <vt:lpstr>Step 2b: Define your configuration management strategy (Continued, 2)</vt:lpstr>
      <vt:lpstr>Step 2b: Define your configuration management strategy (Continued, 3)</vt:lpstr>
      <vt:lpstr>Step 3a: Determine the requirements for effective integrations</vt:lpstr>
      <vt:lpstr>Step 3a: Determine the requirements for effective integrations (Continued)</vt:lpstr>
      <vt:lpstr>Step 3b: Design effective integrations</vt:lpstr>
      <vt:lpstr>Step 3b: Design effective integrations (Continued)</vt:lpstr>
      <vt:lpstr>Step 3c: Maintain CMDB integrity</vt:lpstr>
      <vt:lpstr>Step 4a: Develop a robust migration plan as you move toward production</vt:lpstr>
      <vt:lpstr>Step 4b: Develop an instance maintenance plan</vt:lpstr>
      <vt:lpstr>Step 4c: Develop an upgrade plan</vt:lpstr>
      <vt:lpstr>Step 4d: Develop a standard process for cloning to support upgrades and other changes</vt:lpstr>
      <vt:lpstr>Step 5a: Define guidance for development</vt:lpstr>
      <vt:lpstr>Step 5a: Define guidance for development (Continued, 1)</vt:lpstr>
      <vt:lpstr>Step 5a: Define guidance for development (Continued, 2)</vt:lpstr>
      <vt:lpstr>Step 5b: Extend development operations</vt:lpstr>
      <vt:lpstr>Step 5b: Extend development operations (Continued)</vt:lpstr>
      <vt:lpstr>Plan your architecture, instances, integrations, and data flows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ServiceNow Events 16:9 Powerpoint template</dc:title>
  <dc:creator>John Reed</dc:creator>
  <cp:lastModifiedBy>CJ Nichols</cp:lastModifiedBy>
  <cp:revision>978</cp:revision>
  <cp:lastPrinted>2018-04-26T14:46:34Z</cp:lastPrinted>
  <dcterms:created xsi:type="dcterms:W3CDTF">2017-11-01T20:30:48Z</dcterms:created>
  <dcterms:modified xsi:type="dcterms:W3CDTF">2019-08-22T19:24:31Z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ies>
</file>