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838" r:id="rId5"/>
    <p:sldId id="1195" r:id="rId6"/>
    <p:sldId id="1196" r:id="rId7"/>
    <p:sldId id="1186" r:id="rId8"/>
    <p:sldId id="1181" r:id="rId9"/>
    <p:sldId id="1180" r:id="rId10"/>
    <p:sldId id="1187" r:id="rId11"/>
    <p:sldId id="1182" r:id="rId12"/>
    <p:sldId id="1183" r:id="rId13"/>
    <p:sldId id="1184" r:id="rId14"/>
    <p:sldId id="1185" r:id="rId15"/>
    <p:sldId id="11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Knickmeyer" initials="JK" lastIdx="126" clrIdx="0"/>
  <p:cmAuthor id="2" name="Pooja Gupta" initials="PG" lastIdx="15" clrIdx="1"/>
  <p:cmAuthor id="3" name="Ivan Martez" initials="IM" lastIdx="3"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741158-8B41-3E40-A519-9749928EDCB4}" v="3" dt="2019-07-26T16:50:23.8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30" autoAdjust="0"/>
    <p:restoredTop sz="94681"/>
  </p:normalViewPr>
  <p:slideViewPr>
    <p:cSldViewPr snapToGrid="0">
      <p:cViewPr>
        <p:scale>
          <a:sx n="99" d="100"/>
          <a:sy n="99" d="100"/>
        </p:scale>
        <p:origin x="464"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J Nichols" userId="S::cj.nichols@servicenow.com::ba5d6ba1-11c8-47e3-a438-d10cb74a4480" providerId="AD" clId="Web-{FD8CF855-A14C-3BB3-1242-FF3A8B89FDE2}"/>
    <pc:docChg chg="modSld">
      <pc:chgData name="CJ Nichols" userId="S::cj.nichols@servicenow.com::ba5d6ba1-11c8-47e3-a438-d10cb74a4480" providerId="AD" clId="Web-{FD8CF855-A14C-3BB3-1242-FF3A8B89FDE2}" dt="2019-08-05T15:13:48.562" v="3" actId="20577"/>
      <pc:docMkLst>
        <pc:docMk/>
      </pc:docMkLst>
      <pc:sldChg chg="modSp">
        <pc:chgData name="CJ Nichols" userId="S::cj.nichols@servicenow.com::ba5d6ba1-11c8-47e3-a438-d10cb74a4480" providerId="AD" clId="Web-{FD8CF855-A14C-3BB3-1242-FF3A8B89FDE2}" dt="2019-08-05T15:13:48.562" v="2" actId="20577"/>
        <pc:sldMkLst>
          <pc:docMk/>
          <pc:sldMk cId="3532717044" sldId="1187"/>
        </pc:sldMkLst>
        <pc:spChg chg="mod">
          <ac:chgData name="CJ Nichols" userId="S::cj.nichols@servicenow.com::ba5d6ba1-11c8-47e3-a438-d10cb74a4480" providerId="AD" clId="Web-{FD8CF855-A14C-3BB3-1242-FF3A8B89FDE2}" dt="2019-08-05T15:13:48.562" v="2" actId="20577"/>
          <ac:spMkLst>
            <pc:docMk/>
            <pc:sldMk cId="3532717044" sldId="1187"/>
            <ac:spMk id="18" creationId="{854AE953-A9B4-4F9A-B814-B53A9CB54D4D}"/>
          </ac:spMkLst>
        </pc:spChg>
      </pc:sldChg>
    </pc:docChg>
  </pc:docChgLst>
  <pc:docChgLst>
    <pc:chgData name="CJ Nichols" userId="ba5d6ba1-11c8-47e3-a438-d10cb74a4480" providerId="ADAL" clId="{43741158-8B41-3E40-A519-9749928EDCB4}"/>
    <pc:docChg chg="custSel modSld">
      <pc:chgData name="CJ Nichols" userId="ba5d6ba1-11c8-47e3-a438-d10cb74a4480" providerId="ADAL" clId="{43741158-8B41-3E40-A519-9749928EDCB4}" dt="2019-08-05T15:28:56.843" v="15" actId="1592"/>
      <pc:docMkLst>
        <pc:docMk/>
      </pc:docMkLst>
      <pc:sldChg chg="modSp delCm">
        <pc:chgData name="CJ Nichols" userId="ba5d6ba1-11c8-47e3-a438-d10cb74a4480" providerId="ADAL" clId="{43741158-8B41-3E40-A519-9749928EDCB4}" dt="2019-07-25T17:34:44.589" v="13" actId="1592"/>
        <pc:sldMkLst>
          <pc:docMk/>
          <pc:sldMk cId="906017560" sldId="1175"/>
        </pc:sldMkLst>
        <pc:graphicFrameChg chg="modGraphic">
          <ac:chgData name="CJ Nichols" userId="ba5d6ba1-11c8-47e3-a438-d10cb74a4480" providerId="ADAL" clId="{43741158-8B41-3E40-A519-9749928EDCB4}" dt="2019-07-25T17:34:41.334" v="12" actId="13926"/>
          <ac:graphicFrameMkLst>
            <pc:docMk/>
            <pc:sldMk cId="906017560" sldId="1175"/>
            <ac:graphicFrameMk id="6" creationId="{C04F09E3-B8E6-4CB1-A8C2-3B463F5C4B33}"/>
          </ac:graphicFrameMkLst>
        </pc:graphicFrameChg>
      </pc:sldChg>
      <pc:sldChg chg="modSp delCm">
        <pc:chgData name="CJ Nichols" userId="ba5d6ba1-11c8-47e3-a438-d10cb74a4480" providerId="ADAL" clId="{43741158-8B41-3E40-A519-9749928EDCB4}" dt="2019-07-25T17:30:53.519" v="4" actId="13926"/>
        <pc:sldMkLst>
          <pc:docMk/>
          <pc:sldMk cId="2310906130" sldId="1181"/>
        </pc:sldMkLst>
        <pc:spChg chg="mod">
          <ac:chgData name="CJ Nichols" userId="ba5d6ba1-11c8-47e3-a438-d10cb74a4480" providerId="ADAL" clId="{43741158-8B41-3E40-A519-9749928EDCB4}" dt="2019-07-25T17:30:53.519" v="4" actId="13926"/>
          <ac:spMkLst>
            <pc:docMk/>
            <pc:sldMk cId="2310906130" sldId="1181"/>
            <ac:spMk id="20" creationId="{93B4A9BD-AFEC-4B5B-B17B-0783BE2AFEC4}"/>
          </ac:spMkLst>
        </pc:spChg>
      </pc:sldChg>
      <pc:sldChg chg="modSp delCm">
        <pc:chgData name="CJ Nichols" userId="ba5d6ba1-11c8-47e3-a438-d10cb74a4480" providerId="ADAL" clId="{43741158-8B41-3E40-A519-9749928EDCB4}" dt="2019-07-25T17:31:47.920" v="8" actId="13926"/>
        <pc:sldMkLst>
          <pc:docMk/>
          <pc:sldMk cId="4237307451" sldId="1182"/>
        </pc:sldMkLst>
        <pc:spChg chg="mod">
          <ac:chgData name="CJ Nichols" userId="ba5d6ba1-11c8-47e3-a438-d10cb74a4480" providerId="ADAL" clId="{43741158-8B41-3E40-A519-9749928EDCB4}" dt="2019-07-25T17:31:47.920" v="8" actId="13926"/>
          <ac:spMkLst>
            <pc:docMk/>
            <pc:sldMk cId="4237307451" sldId="1182"/>
            <ac:spMk id="20" creationId="{93B4A9BD-AFEC-4B5B-B17B-0783BE2AFEC4}"/>
          </ac:spMkLst>
        </pc:spChg>
      </pc:sldChg>
      <pc:sldChg chg="modSp delCm">
        <pc:chgData name="CJ Nichols" userId="ba5d6ba1-11c8-47e3-a438-d10cb74a4480" providerId="ADAL" clId="{43741158-8B41-3E40-A519-9749928EDCB4}" dt="2019-08-05T15:28:10.615" v="14" actId="1592"/>
        <pc:sldMkLst>
          <pc:docMk/>
          <pc:sldMk cId="2278647026" sldId="1183"/>
        </pc:sldMkLst>
        <pc:spChg chg="mod">
          <ac:chgData name="CJ Nichols" userId="ba5d6ba1-11c8-47e3-a438-d10cb74a4480" providerId="ADAL" clId="{43741158-8B41-3E40-A519-9749928EDCB4}" dt="2019-07-25T17:33:53.392" v="10" actId="13926"/>
          <ac:spMkLst>
            <pc:docMk/>
            <pc:sldMk cId="2278647026" sldId="1183"/>
            <ac:spMk id="20" creationId="{93B4A9BD-AFEC-4B5B-B17B-0783BE2AFEC4}"/>
          </ac:spMkLst>
        </pc:spChg>
      </pc:sldChg>
      <pc:sldChg chg="modSp delCm">
        <pc:chgData name="CJ Nichols" userId="ba5d6ba1-11c8-47e3-a438-d10cb74a4480" providerId="ADAL" clId="{43741158-8B41-3E40-A519-9749928EDCB4}" dt="2019-08-05T15:28:56.843" v="15" actId="1592"/>
        <pc:sldMkLst>
          <pc:docMk/>
          <pc:sldMk cId="666579824" sldId="1185"/>
        </pc:sldMkLst>
        <pc:spChg chg="mod">
          <ac:chgData name="CJ Nichols" userId="ba5d6ba1-11c8-47e3-a438-d10cb74a4480" providerId="ADAL" clId="{43741158-8B41-3E40-A519-9749928EDCB4}" dt="2019-07-25T17:34:20.917" v="11" actId="13926"/>
          <ac:spMkLst>
            <pc:docMk/>
            <pc:sldMk cId="666579824" sldId="1185"/>
            <ac:spMk id="20" creationId="{93B4A9BD-AFEC-4B5B-B17B-0783BE2AFEC4}"/>
          </ac:spMkLst>
        </pc:spChg>
      </pc:sldChg>
      <pc:sldChg chg="modSp delCm">
        <pc:chgData name="CJ Nichols" userId="ba5d6ba1-11c8-47e3-a438-d10cb74a4480" providerId="ADAL" clId="{43741158-8B41-3E40-A519-9749928EDCB4}" dt="2019-07-25T17:30:24.414" v="2" actId="13926"/>
        <pc:sldMkLst>
          <pc:docMk/>
          <pc:sldMk cId="4043919729" sldId="1186"/>
        </pc:sldMkLst>
        <pc:spChg chg="mod">
          <ac:chgData name="CJ Nichols" userId="ba5d6ba1-11c8-47e3-a438-d10cb74a4480" providerId="ADAL" clId="{43741158-8B41-3E40-A519-9749928EDCB4}" dt="2019-07-25T17:30:24.414" v="2" actId="13926"/>
          <ac:spMkLst>
            <pc:docMk/>
            <pc:sldMk cId="4043919729" sldId="1186"/>
            <ac:spMk id="20" creationId="{93B4A9BD-AFEC-4B5B-B17B-0783BE2AFEC4}"/>
          </ac:spMkLst>
        </pc:spChg>
      </pc:sldChg>
      <pc:sldChg chg="modSp delCm">
        <pc:chgData name="CJ Nichols" userId="ba5d6ba1-11c8-47e3-a438-d10cb74a4480" providerId="ADAL" clId="{43741158-8B41-3E40-A519-9749928EDCB4}" dt="2019-07-25T17:31:19.210" v="6" actId="13926"/>
        <pc:sldMkLst>
          <pc:docMk/>
          <pc:sldMk cId="3532717044" sldId="1187"/>
        </pc:sldMkLst>
        <pc:spChg chg="mod">
          <ac:chgData name="CJ Nichols" userId="ba5d6ba1-11c8-47e3-a438-d10cb74a4480" providerId="ADAL" clId="{43741158-8B41-3E40-A519-9749928EDCB4}" dt="2019-07-25T17:31:19.210" v="6" actId="13926"/>
          <ac:spMkLst>
            <pc:docMk/>
            <pc:sldMk cId="3532717044" sldId="1187"/>
            <ac:spMk id="20" creationId="{93B4A9BD-AFEC-4B5B-B17B-0783BE2AFEC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5FC8FF-073D-4D1E-92BF-FEC57EEB999D}" type="datetimeFigureOut">
              <a:rPr lang="en-US" smtClean="0"/>
              <a:t>8/5/19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E45CA6-AAFB-4095-A212-4F67EF7F833C}" type="slidenum">
              <a:rPr lang="en-US" smtClean="0"/>
              <a:t>‹#›</a:t>
            </a:fld>
            <a:endParaRPr lang="en-US" dirty="0"/>
          </a:p>
        </p:txBody>
      </p:sp>
    </p:spTree>
    <p:extLst>
      <p:ext uri="{BB962C8B-B14F-4D97-AF65-F5344CB8AC3E}">
        <p14:creationId xmlns:p14="http://schemas.microsoft.com/office/powerpoint/2010/main" val="3411330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04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srgbClr val="293E40"/>
                </a:solidFill>
                <a:effectLst/>
                <a:uLnTx/>
                <a:uFillTx/>
                <a:latin typeface="Century Gothic" panose="020F0302020204030204"/>
                <a:ea typeface="+mn-ea"/>
                <a:cs typeface="+mn-cs"/>
              </a:rPr>
              <a:pPr marL="0" marR="0" lvl="0" indent="0" algn="r" defTabSz="45704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293E40"/>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882733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1294890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515089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2135889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495930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3737320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4284253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535947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3077580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335" y="3411258"/>
            <a:ext cx="9394890"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355" y="774668"/>
            <a:ext cx="9395869"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406" y="5506862"/>
            <a:ext cx="6166326"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655" y="5135720"/>
            <a:ext cx="6166326"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891" y="1054100"/>
            <a:ext cx="149874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5185" y="0"/>
            <a:ext cx="588163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41658533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612" y="1901952"/>
            <a:ext cx="1117589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21248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82896552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9025" y="960120"/>
            <a:ext cx="11210161"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49667275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extLst>
      <p:ext uri="{BB962C8B-B14F-4D97-AF65-F5344CB8AC3E}">
        <p14:creationId xmlns:p14="http://schemas.microsoft.com/office/powerpoint/2010/main" val="106711794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227" y="1252087"/>
            <a:ext cx="11229378"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extLst>
      <p:ext uri="{BB962C8B-B14F-4D97-AF65-F5344CB8AC3E}">
        <p14:creationId xmlns:p14="http://schemas.microsoft.com/office/powerpoint/2010/main" val="61556132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612" y="1901952"/>
            <a:ext cx="5423804"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8921" y="1901952"/>
            <a:ext cx="5422586"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35218295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611" y="1901952"/>
            <a:ext cx="542380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8921" y="1901952"/>
            <a:ext cx="5422586"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37735763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8921" y="1901952"/>
            <a:ext cx="5422586"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45861351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727" y="1901952"/>
            <a:ext cx="3292697"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400078" y="1901952"/>
            <a:ext cx="3292697"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8810" y="1901952"/>
            <a:ext cx="3292697"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9603255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611" y="1901952"/>
            <a:ext cx="3499716"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8750" y="1901952"/>
            <a:ext cx="3562757"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50660" y="1901952"/>
            <a:ext cx="3549528"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10800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347" y="341807"/>
            <a:ext cx="5377873" cy="668692"/>
          </a:xfrm>
        </p:spPr>
        <p:txBody>
          <a:bodyPr/>
          <a:lstStyle/>
          <a:p>
            <a:r>
              <a:rPr lang="en-US" dirty="0"/>
              <a:t>Click to edit Master title style</a:t>
            </a:r>
          </a:p>
        </p:txBody>
      </p:sp>
      <p:sp>
        <p:nvSpPr>
          <p:cNvPr id="6" name="Content Placeholder 5"/>
          <p:cNvSpPr>
            <a:spLocks noGrp="1"/>
          </p:cNvSpPr>
          <p:nvPr>
            <p:ph sz="quarter" idx="10"/>
          </p:nvPr>
        </p:nvSpPr>
        <p:spPr>
          <a:xfrm>
            <a:off x="437894" y="1901952"/>
            <a:ext cx="5314171"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5380193"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6001" y="1"/>
            <a:ext cx="6095999"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492" y="6347924"/>
            <a:ext cx="560137"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349372635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492" y="6347924"/>
            <a:ext cx="560137"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911877368"/>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346" y="341807"/>
            <a:ext cx="11175501" cy="668692"/>
          </a:xfrm>
        </p:spPr>
        <p:txBody>
          <a:bodyPr/>
          <a:lstStyle/>
          <a:p>
            <a:r>
              <a:rPr lang="en-US" dirty="0"/>
              <a:t>Click to edit Master title style</a:t>
            </a:r>
          </a:p>
        </p:txBody>
      </p:sp>
      <p:sp>
        <p:nvSpPr>
          <p:cNvPr id="6" name="Content Placeholder 5"/>
          <p:cNvSpPr>
            <a:spLocks noGrp="1"/>
          </p:cNvSpPr>
          <p:nvPr>
            <p:ph sz="quarter" idx="10"/>
          </p:nvPr>
        </p:nvSpPr>
        <p:spPr>
          <a:xfrm>
            <a:off x="6309783" y="1901953"/>
            <a:ext cx="5350633"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7549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2050" y="1901826"/>
            <a:ext cx="5396365"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359175035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9026" y="338328"/>
            <a:ext cx="11186025"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540" y="1548907"/>
            <a:ext cx="539816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3562" y="1548907"/>
            <a:ext cx="539816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2073" y="5414963"/>
            <a:ext cx="5390966"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70756" y="5414963"/>
            <a:ext cx="5390966"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extLst>
      <p:ext uri="{BB962C8B-B14F-4D97-AF65-F5344CB8AC3E}">
        <p14:creationId xmlns:p14="http://schemas.microsoft.com/office/powerpoint/2010/main" val="20523171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9026" y="338328"/>
            <a:ext cx="11186025"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304" y="1548907"/>
            <a:ext cx="3521357"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2974" y="1548907"/>
            <a:ext cx="3516666"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2339" y="1548907"/>
            <a:ext cx="3516666"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302" y="5414963"/>
            <a:ext cx="3516666"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2974" y="5414963"/>
            <a:ext cx="3516666"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4404" y="5414963"/>
            <a:ext cx="3516666"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extLst>
      <p:ext uri="{BB962C8B-B14F-4D97-AF65-F5344CB8AC3E}">
        <p14:creationId xmlns:p14="http://schemas.microsoft.com/office/powerpoint/2010/main" val="44593558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037" y="1704848"/>
            <a:ext cx="11123469"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659" y="5951592"/>
            <a:ext cx="11109451"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8038" y="1198321"/>
            <a:ext cx="11123469"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323770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372" y="1150070"/>
            <a:ext cx="5438237"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9393" y="1150070"/>
            <a:ext cx="5442097"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319" y="5951594"/>
            <a:ext cx="11109451"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29871683"/>
      </p:ext>
    </p:extLst>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9094" y="1141890"/>
            <a:ext cx="5559552"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8075" y="1141890"/>
            <a:ext cx="5559552"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319" y="5950986"/>
            <a:ext cx="11109451"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9094" y="3358590"/>
            <a:ext cx="5559552"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8075" y="3358590"/>
            <a:ext cx="5559552"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16477164"/>
      </p:ext>
    </p:extLst>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319" y="5951218"/>
            <a:ext cx="11112854"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652" y="1230697"/>
            <a:ext cx="11112854"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784577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40" y="-14753"/>
            <a:ext cx="12218563"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719" y="344489"/>
            <a:ext cx="11530996"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8" name="Content Placeholder 26"/>
          <p:cNvSpPr>
            <a:spLocks noGrp="1"/>
          </p:cNvSpPr>
          <p:nvPr>
            <p:ph sz="quarter" idx="16" hasCustomPrompt="1"/>
          </p:nvPr>
        </p:nvSpPr>
        <p:spPr bwMode="gray">
          <a:xfrm>
            <a:off x="911646" y="4365205"/>
            <a:ext cx="925557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645" y="2383688"/>
            <a:ext cx="10527773"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8049" y="972732"/>
            <a:ext cx="539667"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80789" y="5345261"/>
            <a:ext cx="539667" cy="557895"/>
          </a:xfrm>
          <a:prstGeom prst="rect">
            <a:avLst/>
          </a:prstGeom>
        </p:spPr>
      </p:pic>
    </p:spTree>
    <p:extLst>
      <p:ext uri="{BB962C8B-B14F-4D97-AF65-F5344CB8AC3E}">
        <p14:creationId xmlns:p14="http://schemas.microsoft.com/office/powerpoint/2010/main" val="393281375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40" y="-14753"/>
            <a:ext cx="12218563"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719" y="344489"/>
            <a:ext cx="11530996"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8" name="Content Placeholder 26"/>
          <p:cNvSpPr>
            <a:spLocks noGrp="1"/>
          </p:cNvSpPr>
          <p:nvPr>
            <p:ph sz="quarter" idx="16" hasCustomPrompt="1"/>
          </p:nvPr>
        </p:nvSpPr>
        <p:spPr bwMode="gray">
          <a:xfrm>
            <a:off x="911646" y="4365205"/>
            <a:ext cx="925557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646" y="2383688"/>
            <a:ext cx="10476244"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80307" y="5346702"/>
            <a:ext cx="53830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sz="1800"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628" y="974726"/>
            <a:ext cx="53671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8635599"/>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725" y="3599344"/>
            <a:ext cx="1044416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214" y="2731259"/>
            <a:ext cx="11187994"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891" y="1054100"/>
            <a:ext cx="149874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236424393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492" y="6347924"/>
            <a:ext cx="560137"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1594684557"/>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70416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725" y="3599344"/>
            <a:ext cx="1044416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214" y="2731259"/>
            <a:ext cx="11187994"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891" y="1054100"/>
            <a:ext cx="149874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51810052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725" y="3599344"/>
            <a:ext cx="1044416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214" y="2731259"/>
            <a:ext cx="11187994"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891" y="1054100"/>
            <a:ext cx="149874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784694260"/>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725" y="3599344"/>
            <a:ext cx="1044416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214" y="2731259"/>
            <a:ext cx="11187994"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3902773131"/>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1" y="0"/>
            <a:ext cx="12192000"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4335" y="3244335"/>
            <a:ext cx="9283338"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1" y="0"/>
            <a:ext cx="12192000"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4335" y="3244335"/>
            <a:ext cx="9283338"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1" y="0"/>
            <a:ext cx="12192000"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4335" y="3244335"/>
            <a:ext cx="9283338"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extLst>
      <p:ext uri="{BB962C8B-B14F-4D97-AF65-F5344CB8AC3E}">
        <p14:creationId xmlns:p14="http://schemas.microsoft.com/office/powerpoint/2010/main" val="570104344"/>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492" y="6347924"/>
            <a:ext cx="560137"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329763421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492" y="6347924"/>
            <a:ext cx="560137"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425130249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492" y="6347924"/>
            <a:ext cx="560137"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8753765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6924401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612" y="1902266"/>
            <a:ext cx="1117589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50360683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613" y="1902266"/>
            <a:ext cx="1117589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347" y="960180"/>
            <a:ext cx="11210160"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62520578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845" y="1902265"/>
            <a:ext cx="11215662"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3411" y="6365328"/>
            <a:ext cx="49784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5599" y="6364009"/>
            <a:ext cx="3704038"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2019 ServiceNow, Inc. All Rights Reserved.</a:t>
            </a:r>
          </a:p>
        </p:txBody>
      </p:sp>
      <p:sp>
        <p:nvSpPr>
          <p:cNvPr id="2" name="Title Placeholder 1"/>
          <p:cNvSpPr>
            <a:spLocks noGrp="1"/>
          </p:cNvSpPr>
          <p:nvPr>
            <p:ph type="title"/>
          </p:nvPr>
        </p:nvSpPr>
        <p:spPr bwMode="gray">
          <a:xfrm>
            <a:off x="441346" y="341807"/>
            <a:ext cx="11210161"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492" y="6347924"/>
            <a:ext cx="560137"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42828485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eveloper.servicenow.com/app.do#!/catlist/technical_best_practices?v=madrid"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csc-quick-answer-healthscan-instance-health.pdf"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hyperlink" Target="https://www.servicenow.com/success/deploy/now/innovate-at-scale.html" TargetMode="External"/><Relationship Id="rId5" Type="http://schemas.openxmlformats.org/officeDocument/2006/relationships/hyperlink" Target="https://www.servicenow.com/success/pillars/lead-transformation.html#2-3-build" TargetMode="External"/><Relationship Id="rId4" Type="http://schemas.openxmlformats.org/officeDocument/2006/relationships/hyperlink" Target="https://docs.servicenow.com/bundle/newyork-performance-analytics-and-reporting/page/use/performance-analytics/reference/r_PALandingPage.html"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servicenow.com/success/pillars/lead-transformation.html#2-1-engage" TargetMode="External"/><Relationship Id="rId2" Type="http://schemas.openxmlformats.org/officeDocument/2006/relationships/hyperlink" Target="https://www.servicenow.com/content/dam/servicenow-assets/public/en-us/doc-type/bp/success-quick-answer-roles-platform-team.pdf"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hyperlink" Target="https://www.servicenow.com/success/deploy/now/upgrade-servicenow-quicker.html" TargetMode="External"/><Relationship Id="rId3" Type="http://schemas.openxmlformats.org/officeDocument/2006/relationships/hyperlink" Target="https://docs.servicenow.com/bundle/newyork-release-notes/page/release-notes/upgrades/concept/upgrades-overview.html" TargetMode="External"/><Relationship Id="rId7" Type="http://schemas.openxmlformats.org/officeDocument/2006/relationships/hyperlink" Target="https://docs.servicenow.com/bundle/newyork-platform-administration/page/customer-support/concept/c_UpgradeHistory.html"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hyperlink" Target="https://docs.servicenow.com/bundle/newyork-release-notes/page/release-notes/upgrades/upgrades-planning-checklist.html" TargetMode="External"/><Relationship Id="rId5" Type="http://schemas.openxmlformats.org/officeDocument/2006/relationships/hyperlink" Target="https://youtu.be/3GuDczVI7j8" TargetMode="External"/><Relationship Id="rId4" Type="http://schemas.openxmlformats.org/officeDocument/2006/relationships/hyperlink" Target="https://docs.servicenow.com/bundle/newyork-release-notes/page/release-notes/performance-analytics-reporting/par-performance-analytics-rn.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bp-success-quick-answer-servicenow-executive-sponsor.pdf"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hyperlink" Target="https://www.servicenow.com/success/pillars/lead-transformation.html#2-3-build"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docs.servicenow.com/bundle/newyork-platform-administration/page/administer/platform-upgrades/reference/upgrademon-landing-page.html"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hyperlink" Target="https://docs.servicenow.com/bundle/newyork-platform-administration/page/customer-support/concept/skipped-changes-to-review-related-list.html" TargetMode="External"/><Relationship Id="rId5" Type="http://schemas.openxmlformats.org/officeDocument/2006/relationships/hyperlink" Target="https://www.servicenow.com/content/dam/servicenow-assets/public/en-us/doc-type/bp/csc-quick-answer-skipped-changes.pdf" TargetMode="External"/><Relationship Id="rId4" Type="http://schemas.openxmlformats.org/officeDocument/2006/relationships/hyperlink" Target="https://docs.servicenow.com/bundle/newyork-platform-administration/page/administer/platform-upgrades/task/upgrademon-process-skip-list.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csc-quick-answer-when-how-use-atf.pdf"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hyperlink" Target="https://www.servicenow.com/content/dam/servicenow-assets/public/en-us/doc-type/bp/csc-quick-answer-best-practices-atf-tests.pdf"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bp-success-quick-answer-how-do-you-build-an-ocm-communication-plan.pdf"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hyperlink" Target="https://www.servicenow.com/services/training-and-certification.html" TargetMode="External"/><Relationship Id="rId4" Type="http://schemas.openxmlformats.org/officeDocument/2006/relationships/hyperlink" Target="https://gateway.on24.com/wcc/gateway/eliteservicenow/180053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1589"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pPr defTabSz="457040"/>
                  <a:endParaRPr lang="en-US" sz="1799" dirty="0">
                    <a:solidFill>
                      <a:srgbClr val="283D40"/>
                    </a:solidFill>
                    <a:latin typeface="Century Gothic" panose="020F0302020204030204"/>
                  </a:endParaRPr>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Get your ServiceNow foundations right</a:t>
            </a:r>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a:xfrm>
            <a:off x="427355" y="774668"/>
            <a:ext cx="8585458" cy="2636932"/>
          </a:xfrm>
        </p:spPr>
        <p:txBody>
          <a:bodyPr/>
          <a:lstStyle/>
          <a:p>
            <a:r>
              <a:rPr lang="en-US" sz="4000" dirty="0"/>
              <a:t>Plan for upgrades at least once a year</a:t>
            </a:r>
          </a:p>
        </p:txBody>
      </p:sp>
    </p:spTree>
    <p:extLst>
      <p:ext uri="{BB962C8B-B14F-4D97-AF65-F5344CB8AC3E}">
        <p14:creationId xmlns:p14="http://schemas.microsoft.com/office/powerpoint/2010/main" val="322341792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9944428" cy="668692"/>
          </a:xfrm>
        </p:spPr>
        <p:txBody>
          <a:bodyPr/>
          <a:lstStyle/>
          <a:p>
            <a:r>
              <a:rPr lang="en-US" dirty="0"/>
              <a:t>Step 5a: Optimize based on lessons learned</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646331"/>
          </a:xfrm>
          <a:prstGeom prst="rect">
            <a:avLst/>
          </a:prstGeom>
          <a:noFill/>
        </p:spPr>
        <p:txBody>
          <a:bodyPr wrap="square" rtlCol="0" anchor="t">
            <a:spAutoFit/>
          </a:bodyPr>
          <a:lstStyle/>
          <a:p>
            <a:r>
              <a:rPr lang="en-US" sz="1200" dirty="0"/>
              <a:t>Every upgrade is an opportunity to reexamine your ServiceNow environment for opportunities to further optimize your processes and realize incremental value from your investment in the Now Platform. Make sure after every upgrade cycle you capture the lessons learned, specifically on the end-to-end upgrade process and changes to OOTB functionality that hinder (in terms of delaying or complicating) your future upgrades. </a:t>
            </a: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515056" y="2071776"/>
            <a:ext cx="5357424" cy="376930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Capture lessons learned and feedback</a:t>
            </a:r>
          </a:p>
          <a:p>
            <a:pPr>
              <a:spcBef>
                <a:spcPts val="600"/>
              </a:spcBef>
              <a:buFont typeface="Wingdings" pitchFamily="2" charset="2"/>
              <a:buChar char="q"/>
            </a:pPr>
            <a:r>
              <a:rPr lang="en-US" sz="1200" dirty="0"/>
              <a:t>Conduct a post-upgrade retrospective exercise with the entire upgrade team to capture the lessons learned. Use these reflection questions:</a:t>
            </a:r>
          </a:p>
          <a:p>
            <a:pPr lvl="1">
              <a:buFont typeface="Wingdings" pitchFamily="2" charset="2"/>
              <a:buChar char="q"/>
            </a:pPr>
            <a:r>
              <a:rPr lang="en-US" sz="1100" dirty="0"/>
              <a:t>What should we start, stop, and continue in future upgrades?</a:t>
            </a:r>
          </a:p>
          <a:p>
            <a:pPr lvl="1">
              <a:buFont typeface="Wingdings" pitchFamily="2" charset="2"/>
              <a:buChar char="q"/>
            </a:pPr>
            <a:r>
              <a:rPr lang="en-US" sz="1100" dirty="0"/>
              <a:t>What were the key issues faced during the upgrade, and how could we resolve them better?</a:t>
            </a:r>
          </a:p>
          <a:p>
            <a:pPr lvl="1">
              <a:buFont typeface="Wingdings" pitchFamily="2" charset="2"/>
              <a:buChar char="q"/>
            </a:pPr>
            <a:r>
              <a:rPr lang="en-US" sz="1100" dirty="0"/>
              <a:t>What went well in the upgrade process?</a:t>
            </a:r>
          </a:p>
          <a:p>
            <a:pPr>
              <a:spcBef>
                <a:spcPts val="600"/>
              </a:spcBef>
              <a:buFont typeface="Wingdings" pitchFamily="2" charset="2"/>
              <a:buChar char="q"/>
            </a:pPr>
            <a:r>
              <a:rPr lang="en-US" sz="1200" dirty="0"/>
              <a:t>Seek feedback from key stakeholders (process users, developers, and admins) on their ServiceNow upgrade experience.  </a:t>
            </a:r>
          </a:p>
          <a:p>
            <a:pPr>
              <a:spcBef>
                <a:spcPts val="600"/>
              </a:spcBef>
              <a:buFont typeface="Wingdings" pitchFamily="2" charset="2"/>
              <a:buChar char="q"/>
            </a:pPr>
            <a:r>
              <a:rPr lang="en-US" sz="1200" dirty="0"/>
              <a:t>Rate the impact of all changes (new records and changes to OOTB records) that were ported to the new version. Use simple scoring to assess the volatility and risk they presented to the upgrade process:</a:t>
            </a:r>
          </a:p>
          <a:p>
            <a:pPr lvl="1">
              <a:buFont typeface="Wingdings" pitchFamily="2" charset="2"/>
              <a:buChar char="q"/>
            </a:pPr>
            <a:r>
              <a:rPr lang="en-US" sz="1100" b="1" dirty="0"/>
              <a:t>Low –</a:t>
            </a:r>
            <a:r>
              <a:rPr lang="en-US" sz="1100" dirty="0"/>
              <a:t> It didn’t delay or complicate the upgrade process.</a:t>
            </a:r>
          </a:p>
          <a:p>
            <a:pPr lvl="1">
              <a:buFont typeface="Wingdings" pitchFamily="2" charset="2"/>
              <a:buChar char="q"/>
            </a:pPr>
            <a:r>
              <a:rPr lang="en-US" sz="1100" b="1" dirty="0"/>
              <a:t>Medium –</a:t>
            </a:r>
            <a:r>
              <a:rPr lang="en-US" sz="1100" dirty="0"/>
              <a:t> It somewhat complicated or delayed the upgrade process.</a:t>
            </a:r>
          </a:p>
          <a:p>
            <a:pPr lvl="1">
              <a:buFont typeface="Wingdings" pitchFamily="2" charset="2"/>
              <a:buChar char="q"/>
            </a:pPr>
            <a:r>
              <a:rPr lang="en-US" sz="1100" b="1" dirty="0"/>
              <a:t>High –</a:t>
            </a:r>
            <a:r>
              <a:rPr lang="en-US" sz="1100" dirty="0"/>
              <a:t> It significantly delayed or complicated the upgrade process.</a:t>
            </a:r>
          </a:p>
          <a:p>
            <a:pPr marL="0" indent="0">
              <a:buNone/>
            </a:pPr>
            <a:endParaRPr lang="en-US" sz="1200" dirty="0"/>
          </a:p>
        </p:txBody>
      </p:sp>
      <p:grpSp>
        <p:nvGrpSpPr>
          <p:cNvPr id="19" name="Group 18">
            <a:extLst>
              <a:ext uri="{FF2B5EF4-FFF2-40B4-BE49-F238E27FC236}">
                <a16:creationId xmlns:a16="http://schemas.microsoft.com/office/drawing/2014/main" id="{6B7B74E6-9F4C-415F-A86B-8669538BE84E}"/>
              </a:ext>
            </a:extLst>
          </p:cNvPr>
          <p:cNvGrpSpPr/>
          <p:nvPr/>
        </p:nvGrpSpPr>
        <p:grpSpPr>
          <a:xfrm>
            <a:off x="221276" y="5793253"/>
            <a:ext cx="11446624" cy="462116"/>
            <a:chOff x="1132705" y="5943988"/>
            <a:chExt cx="11446624" cy="462116"/>
          </a:xfrm>
        </p:grpSpPr>
        <p:grpSp>
          <p:nvGrpSpPr>
            <p:cNvPr id="24" name="Group 23">
              <a:extLst>
                <a:ext uri="{FF2B5EF4-FFF2-40B4-BE49-F238E27FC236}">
                  <a16:creationId xmlns:a16="http://schemas.microsoft.com/office/drawing/2014/main" id="{CFB90324-4ABB-43DC-AEF6-4D1325F7C1FE}"/>
                </a:ext>
              </a:extLst>
            </p:cNvPr>
            <p:cNvGrpSpPr/>
            <p:nvPr/>
          </p:nvGrpSpPr>
          <p:grpSpPr>
            <a:xfrm>
              <a:off x="1132705" y="5943988"/>
              <a:ext cx="9349644" cy="462116"/>
              <a:chOff x="2601105" y="5893043"/>
              <a:chExt cx="9349644" cy="462116"/>
            </a:xfrm>
          </p:grpSpPr>
          <p:grpSp>
            <p:nvGrpSpPr>
              <p:cNvPr id="26" name="Group 25">
                <a:extLst>
                  <a:ext uri="{FF2B5EF4-FFF2-40B4-BE49-F238E27FC236}">
                    <a16:creationId xmlns:a16="http://schemas.microsoft.com/office/drawing/2014/main" id="{719766FC-46D7-4352-A896-3A65C0505811}"/>
                  </a:ext>
                </a:extLst>
              </p:cNvPr>
              <p:cNvGrpSpPr/>
              <p:nvPr/>
            </p:nvGrpSpPr>
            <p:grpSpPr>
              <a:xfrm>
                <a:off x="2601105" y="5893043"/>
                <a:ext cx="7199801" cy="462116"/>
                <a:chOff x="2284669" y="6528308"/>
                <a:chExt cx="5842586" cy="462116"/>
              </a:xfrm>
            </p:grpSpPr>
            <p:sp>
              <p:nvSpPr>
                <p:cNvPr id="31" name="Chevron 29">
                  <a:extLst>
                    <a:ext uri="{FF2B5EF4-FFF2-40B4-BE49-F238E27FC236}">
                      <a16:creationId xmlns:a16="http://schemas.microsoft.com/office/drawing/2014/main" id="{65EB28E2-7C35-40D2-B6C6-BAA8E9CE843A}"/>
                    </a:ext>
                  </a:extLst>
                </p:cNvPr>
                <p:cNvSpPr/>
                <p:nvPr/>
              </p:nvSpPr>
              <p:spPr>
                <a:xfrm>
                  <a:off x="2284669"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F68595F9-C564-4E40-BED9-5AA50E406A29}"/>
                    </a:ext>
                  </a:extLst>
                </p:cNvPr>
                <p:cNvSpPr/>
                <p:nvPr/>
              </p:nvSpPr>
              <p:spPr>
                <a:xfrm>
                  <a:off x="2918725"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a repeatable upgrade process</a:t>
                  </a:r>
                </a:p>
              </p:txBody>
            </p:sp>
            <p:sp>
              <p:nvSpPr>
                <p:cNvPr id="33" name="Chevron 35">
                  <a:extLst>
                    <a:ext uri="{FF2B5EF4-FFF2-40B4-BE49-F238E27FC236}">
                      <a16:creationId xmlns:a16="http://schemas.microsoft.com/office/drawing/2014/main" id="{B50BE818-E1B8-424C-9CB6-27D1B342004C}"/>
                    </a:ext>
                  </a:extLst>
                </p:cNvPr>
                <p:cNvSpPr/>
                <p:nvPr/>
              </p:nvSpPr>
              <p:spPr>
                <a:xfrm>
                  <a:off x="4558344"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Prepare for conflicts during the upgrade</a:t>
                  </a:r>
                </a:p>
              </p:txBody>
            </p:sp>
            <p:sp>
              <p:nvSpPr>
                <p:cNvPr id="34" name="Chevron 36">
                  <a:extLst>
                    <a:ext uri="{FF2B5EF4-FFF2-40B4-BE49-F238E27FC236}">
                      <a16:creationId xmlns:a16="http://schemas.microsoft.com/office/drawing/2014/main" id="{4332318D-D56F-4EE7-B77A-483F1BBF9BA1}"/>
                    </a:ext>
                  </a:extLst>
                </p:cNvPr>
                <p:cNvSpPr/>
                <p:nvPr/>
              </p:nvSpPr>
              <p:spPr>
                <a:xfrm>
                  <a:off x="6197980"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and maintain test plans</a:t>
                  </a:r>
                </a:p>
              </p:txBody>
            </p:sp>
          </p:grpSp>
          <p:sp>
            <p:nvSpPr>
              <p:cNvPr id="27" name="Chevron 37">
                <a:extLst>
                  <a:ext uri="{FF2B5EF4-FFF2-40B4-BE49-F238E27FC236}">
                    <a16:creationId xmlns:a16="http://schemas.microsoft.com/office/drawing/2014/main" id="{5BE9A71E-6A21-4AF5-A2C3-299799359140}"/>
                  </a:ext>
                </a:extLst>
              </p:cNvPr>
              <p:cNvSpPr/>
              <p:nvPr/>
            </p:nvSpPr>
            <p:spPr>
              <a:xfrm>
                <a:off x="9573309" y="5893043"/>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Prepare stakeholders for the upgrade</a:t>
                </a:r>
              </a:p>
            </p:txBody>
          </p:sp>
        </p:grpSp>
        <p:sp>
          <p:nvSpPr>
            <p:cNvPr id="25" name="Chevron 37">
              <a:extLst>
                <a:ext uri="{FF2B5EF4-FFF2-40B4-BE49-F238E27FC236}">
                  <a16:creationId xmlns:a16="http://schemas.microsoft.com/office/drawing/2014/main" id="{D86ABEB6-9BEC-48E4-944A-00792C984011}"/>
                </a:ext>
              </a:extLst>
            </p:cNvPr>
            <p:cNvSpPr/>
            <p:nvPr/>
          </p:nvSpPr>
          <p:spPr>
            <a:xfrm>
              <a:off x="10201889" y="5943988"/>
              <a:ext cx="237744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Streamline future upgrades </a:t>
              </a:r>
            </a:p>
          </p:txBody>
        </p:sp>
      </p:grpSp>
      <p:sp>
        <p:nvSpPr>
          <p:cNvPr id="30" name="Content Placeholder 11">
            <a:extLst>
              <a:ext uri="{FF2B5EF4-FFF2-40B4-BE49-F238E27FC236}">
                <a16:creationId xmlns:a16="http://schemas.microsoft.com/office/drawing/2014/main" id="{C07542EB-0811-4DEE-A73E-54C48DC46F3E}"/>
              </a:ext>
            </a:extLst>
          </p:cNvPr>
          <p:cNvSpPr txBox="1">
            <a:spLocks/>
          </p:cNvSpPr>
          <p:nvPr/>
        </p:nvSpPr>
        <p:spPr>
          <a:xfrm>
            <a:off x="6055360" y="2059315"/>
            <a:ext cx="5253977" cy="332548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Take action on lessons learned and feedback</a:t>
            </a:r>
          </a:p>
          <a:p>
            <a:pPr>
              <a:spcBef>
                <a:spcPts val="600"/>
              </a:spcBef>
              <a:buFont typeface="Wingdings" pitchFamily="2" charset="2"/>
              <a:buChar char="q"/>
            </a:pPr>
            <a:r>
              <a:rPr lang="en-US" sz="1200" dirty="0"/>
              <a:t>Reevaluate the business need for changes that had a high impact on the upgrade process.</a:t>
            </a:r>
          </a:p>
          <a:p>
            <a:pPr lvl="1">
              <a:buFont typeface="Wingdings" pitchFamily="2" charset="2"/>
              <a:buChar char="q"/>
            </a:pPr>
            <a:r>
              <a:rPr lang="en-US" sz="1100" dirty="0"/>
              <a:t>For high-value changes, look for alternatives to simplify the upgrade—refer to these </a:t>
            </a:r>
            <a:r>
              <a:rPr lang="en-US" sz="1100" dirty="0">
                <a:hlinkClick r:id="rId3"/>
              </a:rPr>
              <a:t>technical best practices</a:t>
            </a:r>
            <a:r>
              <a:rPr lang="en-US" sz="1100" dirty="0"/>
              <a:t> for developers.</a:t>
            </a:r>
          </a:p>
          <a:p>
            <a:pPr lvl="1">
              <a:buFont typeface="Wingdings" pitchFamily="2" charset="2"/>
              <a:buChar char="q"/>
            </a:pPr>
            <a:r>
              <a:rPr lang="en-US" sz="1100" dirty="0"/>
              <a:t>For low-value changes, make the case to remove them and incorporate OOTB functionality.</a:t>
            </a:r>
          </a:p>
          <a:p>
            <a:pPr>
              <a:spcBef>
                <a:spcPts val="600"/>
              </a:spcBef>
              <a:buFont typeface="Wingdings" pitchFamily="2" charset="2"/>
              <a:buChar char="q"/>
            </a:pPr>
            <a:r>
              <a:rPr lang="en-US" sz="1200" dirty="0"/>
              <a:t>Along with the upgrade team, update the future upgrade process based on feedback received and lessons learned. </a:t>
            </a:r>
          </a:p>
        </p:txBody>
      </p:sp>
    </p:spTree>
    <p:extLst>
      <p:ext uri="{BB962C8B-B14F-4D97-AF65-F5344CB8AC3E}">
        <p14:creationId xmlns:p14="http://schemas.microsoft.com/office/powerpoint/2010/main" val="598738605"/>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9944428" cy="668692"/>
          </a:xfrm>
        </p:spPr>
        <p:txBody>
          <a:bodyPr/>
          <a:lstStyle/>
          <a:p>
            <a:r>
              <a:rPr lang="en-US" dirty="0"/>
              <a:t>Step 5b: Govern to minimize customizations</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461665"/>
          </a:xfrm>
          <a:prstGeom prst="rect">
            <a:avLst/>
          </a:prstGeom>
          <a:noFill/>
        </p:spPr>
        <p:txBody>
          <a:bodyPr wrap="square" rtlCol="0">
            <a:spAutoFit/>
          </a:bodyPr>
          <a:lstStyle/>
          <a:p>
            <a:r>
              <a:rPr lang="en-US" sz="1200" dirty="0"/>
              <a:t>To take advantage of new OOTB capabilities and deliver innovation faster, you must limit customizations to clear, demonstrated business needs and avoid the management pitfalls that lead to excessive, unsustainable customization.</a:t>
            </a: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515056" y="1797636"/>
            <a:ext cx="6906021" cy="399561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Minimize customizations that hinder upgrades</a:t>
            </a:r>
          </a:p>
          <a:p>
            <a:pPr>
              <a:buFont typeface="Wingdings" pitchFamily="2" charset="2"/>
              <a:buChar char="q"/>
            </a:pPr>
            <a:r>
              <a:rPr lang="en-US" sz="1200" dirty="0"/>
              <a:t>Educate developers on the difference between customizations and configurations. </a:t>
            </a:r>
          </a:p>
          <a:p>
            <a:pPr lvl="1">
              <a:buFont typeface="Wingdings" pitchFamily="2" charset="2"/>
              <a:buChar char="q"/>
            </a:pPr>
            <a:r>
              <a:rPr lang="en-US" sz="1100" b="1" dirty="0"/>
              <a:t>Configurations –</a:t>
            </a:r>
            <a:r>
              <a:rPr lang="en-US" sz="1100" dirty="0"/>
              <a:t> With configurations, you’re tailoring an instance using ServiceNow best practices and APIs to meet your requirements without making changes to the code that’s part of the baseline installation of the instance. For example, you might define a UI policy to make a field mandatory for submitting incidents. </a:t>
            </a:r>
          </a:p>
          <a:p>
            <a:pPr lvl="1">
              <a:buFont typeface="Wingdings" pitchFamily="2" charset="2"/>
              <a:buChar char="q"/>
            </a:pPr>
            <a:r>
              <a:rPr lang="en-US" sz="1100" b="1" dirty="0"/>
              <a:t>Customizations –</a:t>
            </a:r>
            <a:r>
              <a:rPr lang="en-US" sz="1100" dirty="0"/>
              <a:t> A customization is any change to code that’s part of the baseline installation of a ServiceNow instance. For example, you might change the UI macro (which is part of the baseline installation of the instance) for the catalog checkout page to add additional fields so you can gather data during checkout. </a:t>
            </a:r>
          </a:p>
          <a:p>
            <a:pPr>
              <a:buFont typeface="Wingdings" pitchFamily="2" charset="2"/>
              <a:buChar char="q"/>
            </a:pPr>
            <a:r>
              <a:rPr lang="en-US" sz="1200" dirty="0"/>
              <a:t>Educate development teams and business lines about the complexities associated with customization, so incoming demands are limited to true business needs. </a:t>
            </a:r>
          </a:p>
          <a:p>
            <a:pPr>
              <a:buFont typeface="Wingdings" pitchFamily="2" charset="2"/>
              <a:buChar char="q"/>
            </a:pPr>
            <a:r>
              <a:rPr lang="en-US" sz="1200" dirty="0"/>
              <a:t>Conduct regular audits, using </a:t>
            </a:r>
            <a:r>
              <a:rPr lang="en-US" sz="1200" dirty="0">
                <a:hlinkClick r:id="rId3"/>
              </a:rPr>
              <a:t>ServiceNow HealthScans</a:t>
            </a:r>
            <a:r>
              <a:rPr lang="en-US" sz="1200" dirty="0"/>
              <a:t> and </a:t>
            </a:r>
            <a:r>
              <a:rPr lang="en-US" sz="1200" dirty="0">
                <a:hlinkClick r:id="rId4"/>
              </a:rPr>
              <a:t>Performance Analytics</a:t>
            </a:r>
            <a:r>
              <a:rPr lang="en-US" sz="1200" dirty="0"/>
              <a:t>, to identify the customizations that are not helping you meet your expected business outcomes. </a:t>
            </a:r>
          </a:p>
          <a:p>
            <a:pPr>
              <a:buFont typeface="Wingdings" pitchFamily="2" charset="2"/>
              <a:buChar char="q"/>
            </a:pPr>
            <a:r>
              <a:rPr lang="en-US" sz="1200" dirty="0"/>
              <a:t>Report on the time it takes to upgrade and the associated complications that hinder the upgrade process. Help business lines evaluate the true return on investment for customization (taking into account the business need versus the issues caused) from the standpoint of the total value you see from ServiceNow.</a:t>
            </a:r>
          </a:p>
        </p:txBody>
      </p:sp>
      <p:grpSp>
        <p:nvGrpSpPr>
          <p:cNvPr id="19" name="Group 18">
            <a:extLst>
              <a:ext uri="{FF2B5EF4-FFF2-40B4-BE49-F238E27FC236}">
                <a16:creationId xmlns:a16="http://schemas.microsoft.com/office/drawing/2014/main" id="{6B7B74E6-9F4C-415F-A86B-8669538BE84E}"/>
              </a:ext>
            </a:extLst>
          </p:cNvPr>
          <p:cNvGrpSpPr/>
          <p:nvPr/>
        </p:nvGrpSpPr>
        <p:grpSpPr>
          <a:xfrm>
            <a:off x="221276" y="5793253"/>
            <a:ext cx="11446624" cy="462116"/>
            <a:chOff x="1132705" y="5943988"/>
            <a:chExt cx="11446624" cy="462116"/>
          </a:xfrm>
        </p:grpSpPr>
        <p:grpSp>
          <p:nvGrpSpPr>
            <p:cNvPr id="24" name="Group 23">
              <a:extLst>
                <a:ext uri="{FF2B5EF4-FFF2-40B4-BE49-F238E27FC236}">
                  <a16:creationId xmlns:a16="http://schemas.microsoft.com/office/drawing/2014/main" id="{CFB90324-4ABB-43DC-AEF6-4D1325F7C1FE}"/>
                </a:ext>
              </a:extLst>
            </p:cNvPr>
            <p:cNvGrpSpPr/>
            <p:nvPr/>
          </p:nvGrpSpPr>
          <p:grpSpPr>
            <a:xfrm>
              <a:off x="1132705" y="5943988"/>
              <a:ext cx="9349644" cy="462116"/>
              <a:chOff x="2601105" y="5893043"/>
              <a:chExt cx="9349644" cy="462116"/>
            </a:xfrm>
          </p:grpSpPr>
          <p:grpSp>
            <p:nvGrpSpPr>
              <p:cNvPr id="26" name="Group 25">
                <a:extLst>
                  <a:ext uri="{FF2B5EF4-FFF2-40B4-BE49-F238E27FC236}">
                    <a16:creationId xmlns:a16="http://schemas.microsoft.com/office/drawing/2014/main" id="{719766FC-46D7-4352-A896-3A65C0505811}"/>
                  </a:ext>
                </a:extLst>
              </p:cNvPr>
              <p:cNvGrpSpPr/>
              <p:nvPr/>
            </p:nvGrpSpPr>
            <p:grpSpPr>
              <a:xfrm>
                <a:off x="2601105" y="5893043"/>
                <a:ext cx="7199801" cy="462116"/>
                <a:chOff x="2284669" y="6528308"/>
                <a:chExt cx="5842586" cy="462116"/>
              </a:xfrm>
            </p:grpSpPr>
            <p:sp>
              <p:nvSpPr>
                <p:cNvPr id="31" name="Chevron 29">
                  <a:extLst>
                    <a:ext uri="{FF2B5EF4-FFF2-40B4-BE49-F238E27FC236}">
                      <a16:creationId xmlns:a16="http://schemas.microsoft.com/office/drawing/2014/main" id="{65EB28E2-7C35-40D2-B6C6-BAA8E9CE843A}"/>
                    </a:ext>
                  </a:extLst>
                </p:cNvPr>
                <p:cNvSpPr/>
                <p:nvPr/>
              </p:nvSpPr>
              <p:spPr>
                <a:xfrm>
                  <a:off x="2284669"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F68595F9-C564-4E40-BED9-5AA50E406A29}"/>
                    </a:ext>
                  </a:extLst>
                </p:cNvPr>
                <p:cNvSpPr/>
                <p:nvPr/>
              </p:nvSpPr>
              <p:spPr>
                <a:xfrm>
                  <a:off x="2918725"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a repeatable upgrade process</a:t>
                  </a:r>
                </a:p>
              </p:txBody>
            </p:sp>
            <p:sp>
              <p:nvSpPr>
                <p:cNvPr id="33" name="Chevron 35">
                  <a:extLst>
                    <a:ext uri="{FF2B5EF4-FFF2-40B4-BE49-F238E27FC236}">
                      <a16:creationId xmlns:a16="http://schemas.microsoft.com/office/drawing/2014/main" id="{B50BE818-E1B8-424C-9CB6-27D1B342004C}"/>
                    </a:ext>
                  </a:extLst>
                </p:cNvPr>
                <p:cNvSpPr/>
                <p:nvPr/>
              </p:nvSpPr>
              <p:spPr>
                <a:xfrm>
                  <a:off x="4558344"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Prepare for conflicts during the upgrade</a:t>
                  </a:r>
                </a:p>
              </p:txBody>
            </p:sp>
            <p:sp>
              <p:nvSpPr>
                <p:cNvPr id="34" name="Chevron 36">
                  <a:extLst>
                    <a:ext uri="{FF2B5EF4-FFF2-40B4-BE49-F238E27FC236}">
                      <a16:creationId xmlns:a16="http://schemas.microsoft.com/office/drawing/2014/main" id="{4332318D-D56F-4EE7-B77A-483F1BBF9BA1}"/>
                    </a:ext>
                  </a:extLst>
                </p:cNvPr>
                <p:cNvSpPr/>
                <p:nvPr/>
              </p:nvSpPr>
              <p:spPr>
                <a:xfrm>
                  <a:off x="6197980"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and maintain test plans</a:t>
                  </a:r>
                </a:p>
              </p:txBody>
            </p:sp>
          </p:grpSp>
          <p:sp>
            <p:nvSpPr>
              <p:cNvPr id="27" name="Chevron 37">
                <a:extLst>
                  <a:ext uri="{FF2B5EF4-FFF2-40B4-BE49-F238E27FC236}">
                    <a16:creationId xmlns:a16="http://schemas.microsoft.com/office/drawing/2014/main" id="{5BE9A71E-6A21-4AF5-A2C3-299799359140}"/>
                  </a:ext>
                </a:extLst>
              </p:cNvPr>
              <p:cNvSpPr/>
              <p:nvPr/>
            </p:nvSpPr>
            <p:spPr>
              <a:xfrm>
                <a:off x="9573309" y="5893043"/>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Prepare stakeholders for the upgrade</a:t>
                </a:r>
              </a:p>
            </p:txBody>
          </p:sp>
        </p:grpSp>
        <p:sp>
          <p:nvSpPr>
            <p:cNvPr id="25" name="Chevron 37">
              <a:extLst>
                <a:ext uri="{FF2B5EF4-FFF2-40B4-BE49-F238E27FC236}">
                  <a16:creationId xmlns:a16="http://schemas.microsoft.com/office/drawing/2014/main" id="{D86ABEB6-9BEC-48E4-944A-00792C984011}"/>
                </a:ext>
              </a:extLst>
            </p:cNvPr>
            <p:cNvSpPr/>
            <p:nvPr/>
          </p:nvSpPr>
          <p:spPr>
            <a:xfrm>
              <a:off x="10201889" y="5943988"/>
              <a:ext cx="237744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Streamline future upgrades </a:t>
              </a:r>
            </a:p>
          </p:txBody>
        </p:sp>
      </p:grpSp>
      <p:sp>
        <p:nvSpPr>
          <p:cNvPr id="29" name="Rectangle 28">
            <a:extLst>
              <a:ext uri="{FF2B5EF4-FFF2-40B4-BE49-F238E27FC236}">
                <a16:creationId xmlns:a16="http://schemas.microsoft.com/office/drawing/2014/main" id="{82BEF012-BFBB-4AAE-828A-4E21027EA1E3}"/>
              </a:ext>
            </a:extLst>
          </p:cNvPr>
          <p:cNvSpPr/>
          <p:nvPr/>
        </p:nvSpPr>
        <p:spPr>
          <a:xfrm>
            <a:off x="7863840" y="1977439"/>
            <a:ext cx="3802472" cy="166353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To restrict customizations and configurations to validated business needs, put </a:t>
            </a:r>
            <a:r>
              <a:rPr lang="en-US" sz="1100" dirty="0">
                <a:solidFill>
                  <a:schemeClr val="tx1"/>
                </a:solidFill>
                <a:hlinkClick r:id="rId5"/>
              </a:rPr>
              <a:t>strong governance policies and processes</a:t>
            </a:r>
            <a:r>
              <a:rPr lang="en-US" sz="1100" dirty="0">
                <a:solidFill>
                  <a:schemeClr val="tx1"/>
                </a:solidFill>
              </a:rPr>
              <a:t> in place. This includes having a clear criteria to assess the  technical complexity associated with the proposed change and effective demand management processes to validate the business value. Refer to our  Success Playbook on </a:t>
            </a:r>
            <a:r>
              <a:rPr lang="en-US" sz="1100" dirty="0">
                <a:solidFill>
                  <a:schemeClr val="tx1"/>
                </a:solidFill>
                <a:hlinkClick r:id="rId6"/>
              </a:rPr>
              <a:t>avoiding customization pitfalls</a:t>
            </a:r>
            <a:r>
              <a:rPr lang="en-US" sz="1100" dirty="0">
                <a:solidFill>
                  <a:schemeClr val="tx1"/>
                </a:solidFill>
              </a:rPr>
              <a:t> for additional guidance. </a:t>
            </a:r>
          </a:p>
        </p:txBody>
      </p:sp>
    </p:spTree>
    <p:extLst>
      <p:ext uri="{BB962C8B-B14F-4D97-AF65-F5344CB8AC3E}">
        <p14:creationId xmlns:p14="http://schemas.microsoft.com/office/powerpoint/2010/main" val="666579824"/>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1849031985"/>
              </p:ext>
            </p:extLst>
          </p:nvPr>
        </p:nvGraphicFramePr>
        <p:xfrm>
          <a:off x="190002" y="1717398"/>
          <a:ext cx="11842476" cy="4633786"/>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713165">
                  <a:extLst>
                    <a:ext uri="{9D8B030D-6E8A-4147-A177-3AD203B41FA5}">
                      <a16:colId xmlns:a16="http://schemas.microsoft.com/office/drawing/2014/main" val="3178034869"/>
                    </a:ext>
                  </a:extLst>
                </a:gridCol>
                <a:gridCol w="4181819">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lnR w="12700" cap="flat" cmpd="sng" algn="ctr">
                      <a:noFill/>
                      <a:prstDash val="solid"/>
                      <a:round/>
                      <a:headEnd type="none" w="med" len="med"/>
                      <a:tailEnd type="none" w="med" len="med"/>
                    </a:lnR>
                  </a:tcPr>
                </a:tc>
                <a:tc>
                  <a:txBody>
                    <a:bodyPr/>
                    <a:lstStyle/>
                    <a:p>
                      <a:r>
                        <a:rPr lang="en-US" sz="1600" dirty="0"/>
                        <a:t>Essential KPIs</a:t>
                      </a:r>
                      <a:endParaRPr lang="en-US" sz="1200" dirty="0"/>
                    </a:p>
                    <a:p>
                      <a:pPr marL="171450" indent="-171450">
                        <a:buFont typeface="Arial" panose="020B0604020202020204" pitchFamily="34" charset="0"/>
                        <a:buChar char="•"/>
                      </a:pPr>
                      <a:r>
                        <a:rPr lang="en-US" sz="1200" dirty="0"/>
                        <a:t>Time required for the upgrade end to end (should decline)</a:t>
                      </a:r>
                    </a:p>
                    <a:p>
                      <a:pPr marL="171450" indent="-171450">
                        <a:buFont typeface="Arial" panose="020B0604020202020204" pitchFamily="34" charset="0"/>
                        <a:buChar char="•"/>
                      </a:pPr>
                      <a:r>
                        <a:rPr lang="en-US" sz="1200" dirty="0"/>
                        <a:t># of issues reported post upgrade that should have been resolved during upgrade (should decline)</a:t>
                      </a:r>
                    </a:p>
                    <a:p>
                      <a:pPr marL="171450" marR="0" lvl="0" indent="-1714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 of conflicts (to remediate) during upgrade (should decline)</a:t>
                      </a:r>
                    </a:p>
                    <a:p>
                      <a:pPr marL="171450" indent="-171450">
                        <a:buFont typeface="Arial" panose="020B0604020202020204" pitchFamily="34" charset="0"/>
                        <a:buChar char="•"/>
                      </a:pPr>
                      <a:r>
                        <a:rPr lang="en-US" sz="1200" dirty="0"/>
                        <a:t>% of functionality tested through the ServiceNow Automated Test Framework (should increase)</a:t>
                      </a:r>
                    </a:p>
                    <a:p>
                      <a:pPr marL="285750" indent="-285750">
                        <a:buFont typeface="Arial" panose="020B0604020202020204" pitchFamily="34" charset="0"/>
                        <a:buChar char="•"/>
                      </a:pPr>
                      <a:endParaRPr lang="en-US" sz="1200" dirty="0"/>
                    </a:p>
                    <a:p>
                      <a:pPr marL="0" indent="0">
                        <a:buFont typeface="Arial" panose="020B0604020202020204" pitchFamily="34" charset="0"/>
                        <a:buNone/>
                      </a:pPr>
                      <a:endParaRPr lang="en-US"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a:t>Nice-to-have KPIs</a:t>
                      </a:r>
                      <a:endParaRPr lang="en-US" sz="1200" dirty="0"/>
                    </a:p>
                    <a:p>
                      <a:pPr marL="285750" indent="-285750">
                        <a:buFont typeface="Arial" panose="020B0604020202020204" pitchFamily="34" charset="0"/>
                        <a:buChar char="•"/>
                      </a:pPr>
                      <a:r>
                        <a:rPr lang="en-US" sz="1200" dirty="0"/>
                        <a:t># of customizations</a:t>
                      </a:r>
                      <a:r>
                        <a:rPr lang="en-US" sz="1200" baseline="0" dirty="0"/>
                        <a:t>/configurations removed or returned to OOTB due to redundancy or lack of business value </a:t>
                      </a:r>
                    </a:p>
                    <a:p>
                      <a:pPr marL="285750" indent="-285750">
                        <a:buFont typeface="Arial" panose="020B0604020202020204" pitchFamily="34" charset="0"/>
                        <a:buChar char="•"/>
                      </a:pPr>
                      <a:r>
                        <a:rPr lang="en-US" sz="1200" baseline="0" dirty="0"/>
                        <a:t>Stakeholder satisfaction score on the upgrade process and the new functionality added</a:t>
                      </a:r>
                      <a:endParaRPr lang="en-US" sz="1200" dirty="0"/>
                    </a:p>
                  </a:txBody>
                  <a:tcPr>
                    <a:lnL w="12700" cap="flat" cmpd="sng" algn="ctr">
                      <a:noFill/>
                      <a:prstDash val="solid"/>
                      <a:round/>
                      <a:headEnd type="none" w="med" len="med"/>
                      <a:tailEnd type="none" w="med" len="med"/>
                    </a:lnL>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t>Now Platform owner </a:t>
                      </a:r>
                    </a:p>
                    <a:p>
                      <a:pPr marL="285750" indent="-285750">
                        <a:buFont typeface="Arial" panose="020B0604020202020204" pitchFamily="34" charset="0"/>
                        <a:buChar char="•"/>
                      </a:pPr>
                      <a:r>
                        <a:rPr lang="en-US" sz="1200" dirty="0"/>
                        <a:t>ServiceNow system administrator</a:t>
                      </a:r>
                    </a:p>
                    <a:p>
                      <a:pPr marL="285750" indent="-285750">
                        <a:buFont typeface="Arial" panose="020B0604020202020204" pitchFamily="34" charset="0"/>
                        <a:buChar char="•"/>
                      </a:pPr>
                      <a:r>
                        <a:rPr lang="en-US" sz="1200" dirty="0">
                          <a:hlinkClick r:id="rId2"/>
                        </a:rPr>
                        <a:t>Platform support team</a:t>
                      </a:r>
                      <a:endParaRPr lang="en-US" sz="1200" dirty="0"/>
                    </a:p>
                    <a:p>
                      <a:pPr marL="285750" indent="-285750">
                        <a:buFont typeface="Arial" panose="020B0604020202020204" pitchFamily="34" charset="0"/>
                        <a:buChar char="•"/>
                      </a:pPr>
                      <a:r>
                        <a:rPr lang="en-US" sz="1200" dirty="0"/>
                        <a:t>ServiceNow testers</a:t>
                      </a:r>
                    </a:p>
                    <a:p>
                      <a:pPr marL="285750" indent="-285750">
                        <a:buFont typeface="Arial" panose="020B0604020202020204" pitchFamily="34" charset="0"/>
                        <a:buChar char="•"/>
                      </a:pPr>
                      <a:r>
                        <a:rPr lang="en-US" sz="1200" dirty="0">
                          <a:hlinkClick r:id="rId3"/>
                        </a:rPr>
                        <a:t>Executive sponsor</a:t>
                      </a:r>
                      <a:endParaRPr lang="en-US" sz="1200" dirty="0"/>
                    </a:p>
                    <a:p>
                      <a:pPr marL="0" indent="0">
                        <a:buFont typeface="Arial" panose="020B0604020202020204" pitchFamily="34" charset="0"/>
                        <a:buNone/>
                      </a:pPr>
                      <a:endParaRPr lang="en-US" sz="1600" dirty="0"/>
                    </a:p>
                  </a:txBody>
                  <a:tcPr>
                    <a:lnT w="12700" cap="flat" cmpd="sng" algn="ctr">
                      <a:noFill/>
                      <a:prstDash val="solid"/>
                      <a:round/>
                      <a:headEnd type="none" w="med" len="med"/>
                      <a:tailEnd type="none" w="med" len="med"/>
                    </a:lnT>
                  </a:tcPr>
                </a:tc>
                <a:tc>
                  <a:txBody>
                    <a:bodyPr/>
                    <a:lstStyle/>
                    <a:p>
                      <a:r>
                        <a:rPr lang="en-US" sz="1600" dirty="0"/>
                        <a:t>Consulted/informed</a:t>
                      </a:r>
                    </a:p>
                    <a:p>
                      <a:pPr marL="285750" indent="-285750">
                        <a:buFont typeface="Arial" panose="020B0604020202020204" pitchFamily="34" charset="0"/>
                        <a:buChar char="•"/>
                      </a:pPr>
                      <a:r>
                        <a:rPr lang="en-US" sz="1200" dirty="0"/>
                        <a:t>All IT organization</a:t>
                      </a:r>
                    </a:p>
                    <a:p>
                      <a:pPr marL="285750" indent="-285750">
                        <a:buFont typeface="Arial" panose="020B0604020202020204" pitchFamily="34" charset="0"/>
                        <a:buChar char="•"/>
                      </a:pPr>
                      <a:r>
                        <a:rPr lang="en-US" sz="1200" dirty="0"/>
                        <a:t>Business leaders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ServiceNow users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Service owners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Service providers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Application owners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Service desk and change management teams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1589"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60175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9883"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2290" y="1626092"/>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2290" y="2449478"/>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2290" y="32764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2290" y="4100187"/>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8720" y="2449478"/>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8720" y="410018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9574" y="410018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9574" y="57590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3247" y="1626092"/>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2960"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3072"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7487"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2524"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9574" y="1626092"/>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3247" y="32764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3247" y="410018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8720" y="32764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8720" y="1626092"/>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9574" y="32764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3247" y="493362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9574" y="493362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9574" y="2449478"/>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3247" y="2449478"/>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3814" y="16260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2960"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4785" y="327099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9399" y="40947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41232" y="16260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7856" y="243768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7856" y="326460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7856" y="40883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7856" y="492183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7856" y="574720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3072" y="16260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3072" y="244947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3072" y="326460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3072" y="4088391"/>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7487" y="16260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7487" y="244947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7487" y="3276404"/>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7487" y="410018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7487" y="493362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9057926-3BD4-4FBE-BBBF-0AF5E92D6DC4}"/>
              </a:ext>
            </a:extLst>
          </p:cNvPr>
          <p:cNvSpPr/>
          <p:nvPr/>
        </p:nvSpPr>
        <p:spPr>
          <a:xfrm>
            <a:off x="1589"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040"/>
            <a:endParaRPr lang="en-US" sz="1799" dirty="0">
              <a:solidFill>
                <a:srgbClr val="FFFFFF"/>
              </a:solidFill>
              <a:latin typeface="Century Gothic" panose="020F0302020204030204"/>
            </a:endParaRPr>
          </a:p>
        </p:txBody>
      </p:sp>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42820" y="341807"/>
            <a:ext cx="10670499" cy="668692"/>
          </a:xfrm>
        </p:spPr>
        <p:txBody>
          <a:bodyPr/>
          <a:lstStyle/>
          <a:p>
            <a:r>
              <a:rPr lang="en-US" dirty="0"/>
              <a:t>Plan for upgrades at least once a year</a:t>
            </a:r>
          </a:p>
        </p:txBody>
      </p:sp>
      <p:graphicFrame>
        <p:nvGraphicFramePr>
          <p:cNvPr id="15" name="Table 14">
            <a:extLst>
              <a:ext uri="{FF2B5EF4-FFF2-40B4-BE49-F238E27FC236}">
                <a16:creationId xmlns:a16="http://schemas.microsoft.com/office/drawing/2014/main" id="{DE51C5B0-FEBB-48D6-B82C-E25D0E2B9C6F}"/>
              </a:ext>
            </a:extLst>
          </p:cNvPr>
          <p:cNvGraphicFramePr>
            <a:graphicFrameLocks noGrp="1"/>
          </p:cNvGraphicFramePr>
          <p:nvPr>
            <p:extLst>
              <p:ext uri="{D42A27DB-BD31-4B8C-83A1-F6EECF244321}">
                <p14:modId xmlns:p14="http://schemas.microsoft.com/office/powerpoint/2010/main" val="3848778670"/>
              </p:ext>
            </p:extLst>
          </p:nvPr>
        </p:nvGraphicFramePr>
        <p:xfrm>
          <a:off x="423949" y="2695955"/>
          <a:ext cx="11235030" cy="2379156"/>
        </p:xfrm>
        <a:graphic>
          <a:graphicData uri="http://schemas.openxmlformats.org/drawingml/2006/table">
            <a:tbl>
              <a:tblPr firstRow="1" bandRow="1" bandCol="1">
                <a:tableStyleId>{69012ECD-51FC-41F1-AA8D-1B2483CD663E}</a:tableStyleId>
              </a:tblPr>
              <a:tblGrid>
                <a:gridCol w="11235030">
                  <a:extLst>
                    <a:ext uri="{9D8B030D-6E8A-4147-A177-3AD203B41FA5}">
                      <a16:colId xmlns:a16="http://schemas.microsoft.com/office/drawing/2014/main" val="2402900772"/>
                    </a:ext>
                  </a:extLst>
                </a:gridCol>
              </a:tblGrid>
              <a:tr h="458916">
                <a:tc>
                  <a:txBody>
                    <a:bodyPr/>
                    <a:lstStyle/>
                    <a:p>
                      <a:r>
                        <a:rPr lang="en-US" sz="1400" dirty="0"/>
                        <a:t>Insight: Upgrade at least once a year</a:t>
                      </a:r>
                    </a:p>
                  </a:txBody>
                  <a:tcPr/>
                </a:tc>
                <a:extLst>
                  <a:ext uri="{0D108BD9-81ED-4DB2-BD59-A6C34878D82A}">
                    <a16:rowId xmlns:a16="http://schemas.microsoft.com/office/drawing/2014/main" val="74787461"/>
                  </a:ext>
                </a:extLst>
              </a:tr>
              <a:tr h="1428957">
                <a:tc>
                  <a:txBody>
                    <a:bodyPr/>
                    <a:lstStyle/>
                    <a:p>
                      <a:pPr marL="0" marR="0" lvl="0" indent="0" algn="l" defTabSz="457017" rtl="0" eaLnBrk="1" fontAlgn="auto" latinLnBrk="0" hangingPunct="1">
                        <a:lnSpc>
                          <a:spcPct val="100000"/>
                        </a:lnSpc>
                        <a:spcBef>
                          <a:spcPts val="0"/>
                        </a:spcBef>
                        <a:spcAft>
                          <a:spcPts val="0"/>
                        </a:spcAft>
                        <a:buClrTx/>
                        <a:buSzTx/>
                        <a:buFontTx/>
                        <a:buNone/>
                        <a:tabLst/>
                        <a:defRPr/>
                      </a:pPr>
                      <a:r>
                        <a:rPr lang="en-US" sz="1200" dirty="0"/>
                        <a:t>Effective upgrades require a comprehensive plan in place that accounts for:</a:t>
                      </a:r>
                    </a:p>
                    <a:p>
                      <a:pPr marL="628467" marR="0" lvl="1" indent="-1714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Resource requirements for the upgrade process</a:t>
                      </a:r>
                    </a:p>
                    <a:p>
                      <a:pPr marL="628467" marR="0" lvl="1" indent="-1714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Past experience (both yours and ServiceNow’s) to guard</a:t>
                      </a:r>
                      <a:r>
                        <a:rPr lang="en-US" sz="1200" baseline="0" dirty="0"/>
                        <a:t> against</a:t>
                      </a:r>
                      <a:r>
                        <a:rPr lang="en-US" sz="1200" dirty="0"/>
                        <a:t> missing critical steps</a:t>
                      </a:r>
                    </a:p>
                    <a:p>
                      <a:pPr marL="628467" marR="0" lvl="1" indent="-1714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Anticipated issues or conflicts during the upgrade and their corresponding remediation steps</a:t>
                      </a:r>
                    </a:p>
                    <a:p>
                      <a:pPr marL="628467" marR="0" lvl="1" indent="-1714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In-depth test plans to validate the expected functionality</a:t>
                      </a:r>
                    </a:p>
                    <a:p>
                      <a:pPr marL="0" marR="0" lvl="0" indent="0" algn="l" defTabSz="45701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p>
                    <a:p>
                      <a:pPr marL="0" marR="0" lvl="0" indent="0" algn="l" defTabSz="45701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To assist</a:t>
                      </a:r>
                      <a:r>
                        <a:rPr lang="en-US" sz="1200" baseline="0" dirty="0"/>
                        <a:t> with smooth and quick upgrades</a:t>
                      </a:r>
                      <a:r>
                        <a:rPr lang="en-US" sz="1200" dirty="0"/>
                        <a:t>, we recommend having a well-defined, targeted communication plan in place to inform stakeholders (end users, admins, and developers) about the upgrade process and help them understand how they will benefit from the upgrade. A good communication plan also helps streamline future upgrades as stakeholders provide in-depth feedback and avoid taking actions that hinder upgrades.</a:t>
                      </a:r>
                    </a:p>
                  </a:txBody>
                  <a:tcPr/>
                </a:tc>
                <a:extLst>
                  <a:ext uri="{0D108BD9-81ED-4DB2-BD59-A6C34878D82A}">
                    <a16:rowId xmlns:a16="http://schemas.microsoft.com/office/drawing/2014/main" val="1631936885"/>
                  </a:ext>
                </a:extLst>
              </a:tr>
            </a:tbl>
          </a:graphicData>
        </a:graphic>
      </p:graphicFrame>
      <p:sp>
        <p:nvSpPr>
          <p:cNvPr id="17" name="TextBox 16">
            <a:extLst>
              <a:ext uri="{FF2B5EF4-FFF2-40B4-BE49-F238E27FC236}">
                <a16:creationId xmlns:a16="http://schemas.microsoft.com/office/drawing/2014/main" id="{F79D6F4F-E788-413C-85B8-3B443B95A8F2}"/>
              </a:ext>
            </a:extLst>
          </p:cNvPr>
          <p:cNvSpPr txBox="1"/>
          <p:nvPr/>
        </p:nvSpPr>
        <p:spPr>
          <a:xfrm>
            <a:off x="356522" y="1195308"/>
            <a:ext cx="11379834" cy="1200329"/>
          </a:xfrm>
          <a:prstGeom prst="rect">
            <a:avLst/>
          </a:prstGeom>
          <a:noFill/>
        </p:spPr>
        <p:txBody>
          <a:bodyPr wrap="square" rtlCol="0">
            <a:spAutoFit/>
          </a:bodyPr>
          <a:lstStyle/>
          <a:p>
            <a:pPr defTabSz="457040"/>
            <a:r>
              <a:rPr lang="en-US" sz="1200" dirty="0">
                <a:solidFill>
                  <a:srgbClr val="283D40"/>
                </a:solidFill>
                <a:latin typeface="Century Gothic" panose="020F0302020204030204"/>
              </a:rPr>
              <a:t>ServiceNow releases a new version of the </a:t>
            </a:r>
            <a:r>
              <a:rPr lang="en-US" sz="1200" dirty="0"/>
              <a:t>Now Platform</a:t>
            </a:r>
            <a:r>
              <a:rPr lang="en-US" sz="1200" baseline="30000" dirty="0"/>
              <a:t>®</a:t>
            </a:r>
            <a:r>
              <a:rPr lang="en-US" sz="1200" dirty="0"/>
              <a:t> </a:t>
            </a:r>
            <a:r>
              <a:rPr lang="en-US" sz="1200" dirty="0">
                <a:solidFill>
                  <a:srgbClr val="283D40"/>
                </a:solidFill>
                <a:latin typeface="Century Gothic" panose="020F0302020204030204"/>
              </a:rPr>
              <a:t>twice per year. T</a:t>
            </a:r>
            <a:r>
              <a:rPr lang="en-US" sz="1200" dirty="0"/>
              <a:t>o make sure you can take advantage of new functionality, </a:t>
            </a:r>
            <a:r>
              <a:rPr lang="en-US" sz="1200" dirty="0">
                <a:solidFill>
                  <a:srgbClr val="283D40"/>
                </a:solidFill>
                <a:latin typeface="Century Gothic" panose="020F0302020204030204"/>
              </a:rPr>
              <a:t>you should stay on the </a:t>
            </a:r>
            <a:r>
              <a:rPr lang="en-US" sz="1200" dirty="0">
                <a:latin typeface="Century Gothic" panose="020F0302020204030204"/>
              </a:rPr>
              <a:t>latest </a:t>
            </a:r>
            <a:r>
              <a:rPr lang="en-US" sz="1200" dirty="0"/>
              <a:t>release. We recommend upgrading your ServiceNow</a:t>
            </a:r>
            <a:r>
              <a:rPr lang="en-US" sz="1200" baseline="30000" dirty="0"/>
              <a:t>®</a:t>
            </a:r>
            <a:r>
              <a:rPr lang="en-US" sz="1200" dirty="0"/>
              <a:t> instances at least once a year t</a:t>
            </a:r>
            <a:r>
              <a:rPr lang="en-US" sz="1200" dirty="0">
                <a:solidFill>
                  <a:srgbClr val="283D40"/>
                </a:solidFill>
              </a:rPr>
              <a:t>o stay no more than one version behind the latest release. </a:t>
            </a:r>
          </a:p>
          <a:p>
            <a:pPr defTabSz="457040"/>
            <a:endParaRPr lang="en-US" sz="1200" dirty="0">
              <a:solidFill>
                <a:srgbClr val="283D40"/>
              </a:solidFill>
            </a:endParaRPr>
          </a:p>
          <a:p>
            <a:pPr defTabSz="457040"/>
            <a:r>
              <a:rPr lang="en-US" sz="1200" dirty="0">
                <a:solidFill>
                  <a:srgbClr val="283D40"/>
                </a:solidFill>
              </a:rPr>
              <a:t>By keeping your </a:t>
            </a:r>
            <a:r>
              <a:rPr lang="en-US" sz="1200" dirty="0"/>
              <a:t>ServiceNow instances up to date, you can take advantage of the new and innovative capabilities made available with each release, reduce the risk associated with issues that have already been resolved, and lessen the challenges associated with </a:t>
            </a:r>
            <a:r>
              <a:rPr lang="en-US" sz="1200" dirty="0">
                <a:solidFill>
                  <a:srgbClr val="283D40"/>
                </a:solidFill>
              </a:rPr>
              <a:t>running an unsupported release. </a:t>
            </a:r>
          </a:p>
        </p:txBody>
      </p:sp>
      <p:sp>
        <p:nvSpPr>
          <p:cNvPr id="23" name="Chevron 37">
            <a:extLst>
              <a:ext uri="{FF2B5EF4-FFF2-40B4-BE49-F238E27FC236}">
                <a16:creationId xmlns:a16="http://schemas.microsoft.com/office/drawing/2014/main" id="{1DD5914E-0047-42C6-A0B1-768813E3B955}"/>
              </a:ext>
            </a:extLst>
          </p:cNvPr>
          <p:cNvSpPr/>
          <p:nvPr/>
        </p:nvSpPr>
        <p:spPr>
          <a:xfrm>
            <a:off x="6860258" y="5726440"/>
            <a:ext cx="2453584"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4. Prepare stakeholders for the upgrade</a:t>
            </a:r>
          </a:p>
        </p:txBody>
      </p:sp>
      <p:sp>
        <p:nvSpPr>
          <p:cNvPr id="28" name="Chevron 37">
            <a:extLst>
              <a:ext uri="{FF2B5EF4-FFF2-40B4-BE49-F238E27FC236}">
                <a16:creationId xmlns:a16="http://schemas.microsoft.com/office/drawing/2014/main" id="{86EEC0B4-1BB6-4F94-A0E6-EA12508E84B5}"/>
              </a:ext>
            </a:extLst>
          </p:cNvPr>
          <p:cNvSpPr/>
          <p:nvPr/>
        </p:nvSpPr>
        <p:spPr>
          <a:xfrm>
            <a:off x="9111585" y="5725185"/>
            <a:ext cx="2612646" cy="40372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5. Streamline future upgrades</a:t>
            </a:r>
          </a:p>
        </p:txBody>
      </p:sp>
      <p:sp>
        <p:nvSpPr>
          <p:cNvPr id="29" name="Chevron 37">
            <a:extLst>
              <a:ext uri="{FF2B5EF4-FFF2-40B4-BE49-F238E27FC236}">
                <a16:creationId xmlns:a16="http://schemas.microsoft.com/office/drawing/2014/main" id="{19B1C10C-1C4E-49BC-ABA5-C292B110AC31}"/>
              </a:ext>
            </a:extLst>
          </p:cNvPr>
          <p:cNvSpPr/>
          <p:nvPr/>
        </p:nvSpPr>
        <p:spPr>
          <a:xfrm>
            <a:off x="438575" y="5726440"/>
            <a:ext cx="2374359"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1. Create a repeatable upgrade process</a:t>
            </a:r>
          </a:p>
        </p:txBody>
      </p:sp>
      <p:sp>
        <p:nvSpPr>
          <p:cNvPr id="30" name="Chevron 37">
            <a:extLst>
              <a:ext uri="{FF2B5EF4-FFF2-40B4-BE49-F238E27FC236}">
                <a16:creationId xmlns:a16="http://schemas.microsoft.com/office/drawing/2014/main" id="{73152127-CC41-44AC-A362-CD772F09CD40}"/>
              </a:ext>
            </a:extLst>
          </p:cNvPr>
          <p:cNvSpPr/>
          <p:nvPr/>
        </p:nvSpPr>
        <p:spPr>
          <a:xfrm>
            <a:off x="2601213" y="5726437"/>
            <a:ext cx="2360098" cy="40382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2. Prepare for conflicts during the upgrade</a:t>
            </a:r>
          </a:p>
        </p:txBody>
      </p:sp>
      <p:sp>
        <p:nvSpPr>
          <p:cNvPr id="31" name="Chevron 37">
            <a:extLst>
              <a:ext uri="{FF2B5EF4-FFF2-40B4-BE49-F238E27FC236}">
                <a16:creationId xmlns:a16="http://schemas.microsoft.com/office/drawing/2014/main" id="{A7CEE6C1-82A8-44BC-B518-03031A5F531E}"/>
              </a:ext>
            </a:extLst>
          </p:cNvPr>
          <p:cNvSpPr/>
          <p:nvPr/>
        </p:nvSpPr>
        <p:spPr>
          <a:xfrm>
            <a:off x="4733905" y="5726440"/>
            <a:ext cx="2353735"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3. Create and maintain test plans</a:t>
            </a:r>
          </a:p>
        </p:txBody>
      </p:sp>
      <p:graphicFrame>
        <p:nvGraphicFramePr>
          <p:cNvPr id="4" name="Table 3">
            <a:extLst>
              <a:ext uri="{FF2B5EF4-FFF2-40B4-BE49-F238E27FC236}">
                <a16:creationId xmlns:a16="http://schemas.microsoft.com/office/drawing/2014/main" id="{F03972ED-87EE-4AE0-8E01-038E9C56FEC8}"/>
              </a:ext>
            </a:extLst>
          </p:cNvPr>
          <p:cNvGraphicFramePr>
            <a:graphicFrameLocks noGrp="1"/>
          </p:cNvGraphicFramePr>
          <p:nvPr>
            <p:extLst>
              <p:ext uri="{D42A27DB-BD31-4B8C-83A1-F6EECF244321}">
                <p14:modId xmlns:p14="http://schemas.microsoft.com/office/powerpoint/2010/main" val="46202628"/>
              </p:ext>
            </p:extLst>
          </p:nvPr>
        </p:nvGraphicFramePr>
        <p:xfrm>
          <a:off x="416964" y="5156502"/>
          <a:ext cx="11210918" cy="579120"/>
        </p:xfrm>
        <a:graphic>
          <a:graphicData uri="http://schemas.openxmlformats.org/drawingml/2006/table">
            <a:tbl>
              <a:tblPr firstRow="1" bandRow="1" bandCol="1">
                <a:tableStyleId>{69012ECD-51FC-41F1-AA8D-1B2483CD663E}</a:tableStyleId>
              </a:tblPr>
              <a:tblGrid>
                <a:gridCol w="2259723">
                  <a:extLst>
                    <a:ext uri="{9D8B030D-6E8A-4147-A177-3AD203B41FA5}">
                      <a16:colId xmlns:a16="http://schemas.microsoft.com/office/drawing/2014/main" val="3553887437"/>
                    </a:ext>
                  </a:extLst>
                </a:gridCol>
                <a:gridCol w="6495393">
                  <a:extLst>
                    <a:ext uri="{9D8B030D-6E8A-4147-A177-3AD203B41FA5}">
                      <a16:colId xmlns:a16="http://schemas.microsoft.com/office/drawing/2014/main" val="3843917616"/>
                    </a:ext>
                  </a:extLst>
                </a:gridCol>
                <a:gridCol w="2455802">
                  <a:extLst>
                    <a:ext uri="{9D8B030D-6E8A-4147-A177-3AD203B41FA5}">
                      <a16:colId xmlns:a16="http://schemas.microsoft.com/office/drawing/2014/main" val="2272781124"/>
                    </a:ext>
                  </a:extLst>
                </a:gridCol>
              </a:tblGrid>
              <a:tr h="257175">
                <a:tc gridSpan="3">
                  <a:txBody>
                    <a:bodyPr/>
                    <a:lstStyle/>
                    <a:p>
                      <a:pPr fontAlgn="base"/>
                      <a:r>
                        <a:rPr lang="en-US" sz="1400" dirty="0">
                          <a:effectLst/>
                        </a:rPr>
                        <a:t>Key implementation steps​​</a:t>
                      </a:r>
                      <a:endParaRPr lang="en-US" dirty="0">
                        <a:solidFill>
                          <a:srgbClr val="FFFFFF"/>
                        </a:solidFill>
                        <a:effectLst/>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53929574"/>
                  </a:ext>
                </a:extLst>
              </a:tr>
              <a:tr h="228600">
                <a:tc>
                  <a:txBody>
                    <a:bodyPr/>
                    <a:lstStyle/>
                    <a:p>
                      <a:pPr algn="ctr" fontAlgn="base"/>
                      <a:r>
                        <a:rPr lang="en-US" sz="1200" dirty="0">
                          <a:effectLst/>
                        </a:rPr>
                        <a:t>Start​​</a:t>
                      </a:r>
                      <a:endParaRPr lang="en-US" dirty="0">
                        <a:solidFill>
                          <a:srgbClr val="283D40"/>
                        </a:solidFill>
                        <a:effectLst/>
                      </a:endParaRPr>
                    </a:p>
                  </a:txBody>
                  <a:tcPr/>
                </a:tc>
                <a:tc>
                  <a:txBody>
                    <a:bodyPr/>
                    <a:lstStyle/>
                    <a:p>
                      <a:pPr algn="ctr" fontAlgn="base"/>
                      <a:r>
                        <a:rPr lang="en-US" sz="1200" dirty="0">
                          <a:effectLst/>
                        </a:rPr>
                        <a:t>Improve​​</a:t>
                      </a:r>
                      <a:endParaRPr lang="en-US" dirty="0">
                        <a:solidFill>
                          <a:srgbClr val="283D40"/>
                        </a:solidFill>
                        <a:effectLst/>
                      </a:endParaRPr>
                    </a:p>
                  </a:txBody>
                  <a:tcPr/>
                </a:tc>
                <a:tc>
                  <a:txBody>
                    <a:bodyPr/>
                    <a:lstStyle/>
                    <a:p>
                      <a:pPr algn="ctr" fontAlgn="base"/>
                      <a:r>
                        <a:rPr lang="en-US" sz="1200" dirty="0">
                          <a:effectLst/>
                        </a:rPr>
                        <a:t>Optimize​​</a:t>
                      </a:r>
                      <a:endParaRPr lang="en-US" dirty="0">
                        <a:solidFill>
                          <a:srgbClr val="283D40"/>
                        </a:solidFill>
                        <a:effectLst/>
                      </a:endParaRPr>
                    </a:p>
                  </a:txBody>
                  <a:tcPr/>
                </a:tc>
                <a:extLst>
                  <a:ext uri="{0D108BD9-81ED-4DB2-BD59-A6C34878D82A}">
                    <a16:rowId xmlns:a16="http://schemas.microsoft.com/office/drawing/2014/main" val="3083733989"/>
                  </a:ext>
                </a:extLst>
              </a:tr>
            </a:tbl>
          </a:graphicData>
        </a:graphic>
      </p:graphicFrame>
    </p:spTree>
    <p:extLst>
      <p:ext uri="{BB962C8B-B14F-4D97-AF65-F5344CB8AC3E}">
        <p14:creationId xmlns:p14="http://schemas.microsoft.com/office/powerpoint/2010/main" val="59019064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9944428" cy="668692"/>
          </a:xfrm>
        </p:spPr>
        <p:txBody>
          <a:bodyPr/>
          <a:lstStyle/>
          <a:p>
            <a:r>
              <a:rPr lang="en-US" dirty="0"/>
              <a:t>Step 1a: Define the ServiceNow upgrade process</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461665"/>
          </a:xfrm>
          <a:prstGeom prst="rect">
            <a:avLst/>
          </a:prstGeom>
          <a:noFill/>
        </p:spPr>
        <p:txBody>
          <a:bodyPr wrap="square" rtlCol="0">
            <a:spAutoFit/>
          </a:bodyPr>
          <a:lstStyle/>
          <a:p>
            <a:r>
              <a:rPr lang="en-US" sz="1200" dirty="0"/>
              <a:t>ServiceNow has experienced and documented thousands of customer upgrades. Carefully review the documented ServiceNow upgrade process and define and document an in-depth, repeatable upgrade process tailored to your organization.  </a:t>
            </a: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515057" y="1949856"/>
            <a:ext cx="7366588" cy="355316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the ServiceNow upgrade process steps</a:t>
            </a:r>
          </a:p>
          <a:p>
            <a:pPr marL="227965" indent="-227965">
              <a:spcBef>
                <a:spcPts val="600"/>
              </a:spcBef>
              <a:buFont typeface="Wingdings" pitchFamily="2" charset="2"/>
              <a:buChar char="q"/>
            </a:pPr>
            <a:r>
              <a:rPr lang="en-US" sz="1200" dirty="0"/>
              <a:t>Review the upgrade process on the </a:t>
            </a:r>
            <a:r>
              <a:rPr lang="en-US" sz="1200" dirty="0">
                <a:hlinkClick r:id="rId3"/>
              </a:rPr>
              <a:t>product documentation</a:t>
            </a:r>
            <a:r>
              <a:rPr lang="en-US" sz="1200" dirty="0"/>
              <a:t> page, product-specific upgrade instructions (like these for </a:t>
            </a:r>
            <a:r>
              <a:rPr lang="en-US" sz="1200" dirty="0">
                <a:hlinkClick r:id="rId4"/>
              </a:rPr>
              <a:t>Performance Analytics</a:t>
            </a:r>
            <a:r>
              <a:rPr lang="en-US" sz="1200" dirty="0"/>
              <a:t>), this video on </a:t>
            </a:r>
            <a:r>
              <a:rPr lang="en-US" sz="1200" dirty="0">
                <a:hlinkClick r:id="rId5"/>
              </a:rPr>
              <a:t>upgrading to a new release</a:t>
            </a:r>
            <a:r>
              <a:rPr lang="en-US" sz="1200" dirty="0"/>
              <a:t>, and the </a:t>
            </a:r>
            <a:r>
              <a:rPr lang="en-US" sz="1200" dirty="0">
                <a:hlinkClick r:id="rId6"/>
              </a:rPr>
              <a:t>upgrade planning checklist</a:t>
            </a:r>
            <a:r>
              <a:rPr lang="en-US" sz="1200" dirty="0"/>
              <a:t>.</a:t>
            </a:r>
          </a:p>
          <a:p>
            <a:pPr>
              <a:spcBef>
                <a:spcPts val="600"/>
              </a:spcBef>
              <a:buFont typeface="Wingdings" pitchFamily="2" charset="2"/>
              <a:buChar char="q"/>
            </a:pPr>
            <a:r>
              <a:rPr lang="en-US" sz="1200" dirty="0"/>
              <a:t>Document your own version of the upgrade process with instructions specific for your organization. Make sure to include: </a:t>
            </a:r>
          </a:p>
          <a:p>
            <a:pPr lvl="1">
              <a:buFont typeface="Wingdings" pitchFamily="2" charset="2"/>
              <a:buChar char="q"/>
            </a:pPr>
            <a:r>
              <a:rPr lang="en-US" sz="1100" dirty="0"/>
              <a:t>New functionality or notable changes that need to be validated after the upgrade as your first step</a:t>
            </a:r>
          </a:p>
          <a:p>
            <a:pPr lvl="1">
              <a:buFont typeface="Wingdings" pitchFamily="2" charset="2"/>
              <a:buChar char="q"/>
            </a:pPr>
            <a:r>
              <a:rPr lang="en-US" sz="1100" dirty="0"/>
              <a:t>A kickoff meeting that includes the entire upgrade team to clarify responsibilities and goals</a:t>
            </a:r>
          </a:p>
          <a:p>
            <a:pPr lvl="1">
              <a:buFont typeface="Wingdings" pitchFamily="2" charset="2"/>
              <a:buChar char="q"/>
            </a:pPr>
            <a:r>
              <a:rPr lang="en-US" sz="1100" dirty="0"/>
              <a:t>The right sequence for upgrading your instances, starting with the one farthest away from production and following this path: sandbox &gt; development &gt; test &gt; production</a:t>
            </a:r>
          </a:p>
          <a:p>
            <a:pPr lvl="1">
              <a:buFont typeface="Wingdings" pitchFamily="2" charset="2"/>
              <a:buChar char="q"/>
            </a:pPr>
            <a:r>
              <a:rPr lang="en-US" sz="1100" dirty="0"/>
              <a:t>Clear instructions on how to inform and set expectations with stakeholders before upgrading a instance</a:t>
            </a:r>
          </a:p>
          <a:p>
            <a:pPr lvl="1">
              <a:buFont typeface="Wingdings" pitchFamily="2" charset="2"/>
              <a:buChar char="q"/>
            </a:pPr>
            <a:r>
              <a:rPr lang="en-US" sz="1100" dirty="0"/>
              <a:t>A reminder to back up work in progress (to ensure no work is lost) and clone production over to the sub-production instance (to test on the actual data) before upgrading it</a:t>
            </a:r>
          </a:p>
          <a:p>
            <a:pPr lvl="1">
              <a:buFont typeface="Wingdings" pitchFamily="2" charset="2"/>
              <a:buChar char="q"/>
            </a:pPr>
            <a:r>
              <a:rPr lang="en-US" sz="1100" dirty="0"/>
              <a:t>A post-upgrade reflection exercise to reflect on the lessons learned during the upgrade process </a:t>
            </a:r>
          </a:p>
          <a:p>
            <a:pPr lvl="2">
              <a:buFont typeface="Wingdings" pitchFamily="2" charset="2"/>
              <a:buChar char="q"/>
            </a:pPr>
            <a:r>
              <a:rPr lang="en-US" sz="1100" dirty="0"/>
              <a:t>Use the </a:t>
            </a:r>
            <a:r>
              <a:rPr lang="en-US" sz="1100" dirty="0">
                <a:hlinkClick r:id="rId7"/>
              </a:rPr>
              <a:t>Upgrade History module</a:t>
            </a:r>
            <a:r>
              <a:rPr lang="en-US" sz="1100" dirty="0"/>
              <a:t> to track every upgrade.</a:t>
            </a:r>
          </a:p>
        </p:txBody>
      </p:sp>
      <p:grpSp>
        <p:nvGrpSpPr>
          <p:cNvPr id="19" name="Group 18">
            <a:extLst>
              <a:ext uri="{FF2B5EF4-FFF2-40B4-BE49-F238E27FC236}">
                <a16:creationId xmlns:a16="http://schemas.microsoft.com/office/drawing/2014/main" id="{FA8D0A96-FBF6-41ED-8F74-B7E0694FBA3A}"/>
              </a:ext>
            </a:extLst>
          </p:cNvPr>
          <p:cNvGrpSpPr/>
          <p:nvPr/>
        </p:nvGrpSpPr>
        <p:grpSpPr>
          <a:xfrm>
            <a:off x="221276" y="5793253"/>
            <a:ext cx="11446624" cy="462116"/>
            <a:chOff x="1132705" y="5943988"/>
            <a:chExt cx="11446624" cy="462116"/>
          </a:xfrm>
        </p:grpSpPr>
        <p:grpSp>
          <p:nvGrpSpPr>
            <p:cNvPr id="24" name="Group 23">
              <a:extLst>
                <a:ext uri="{FF2B5EF4-FFF2-40B4-BE49-F238E27FC236}">
                  <a16:creationId xmlns:a16="http://schemas.microsoft.com/office/drawing/2014/main" id="{C20D7456-9592-4DB5-97F0-187F72738DC8}"/>
                </a:ext>
              </a:extLst>
            </p:cNvPr>
            <p:cNvGrpSpPr/>
            <p:nvPr/>
          </p:nvGrpSpPr>
          <p:grpSpPr>
            <a:xfrm>
              <a:off x="1132705" y="5943988"/>
              <a:ext cx="9349644" cy="462116"/>
              <a:chOff x="2601105" y="5893043"/>
              <a:chExt cx="9349644" cy="462116"/>
            </a:xfrm>
          </p:grpSpPr>
          <p:grpSp>
            <p:nvGrpSpPr>
              <p:cNvPr id="26" name="Group 25">
                <a:extLst>
                  <a:ext uri="{FF2B5EF4-FFF2-40B4-BE49-F238E27FC236}">
                    <a16:creationId xmlns:a16="http://schemas.microsoft.com/office/drawing/2014/main" id="{52550F42-243C-41F7-BF66-221C73990512}"/>
                  </a:ext>
                </a:extLst>
              </p:cNvPr>
              <p:cNvGrpSpPr/>
              <p:nvPr/>
            </p:nvGrpSpPr>
            <p:grpSpPr>
              <a:xfrm>
                <a:off x="2601105" y="5893043"/>
                <a:ext cx="7199801" cy="462116"/>
                <a:chOff x="2284669" y="6528308"/>
                <a:chExt cx="5842586" cy="462116"/>
              </a:xfrm>
            </p:grpSpPr>
            <p:sp>
              <p:nvSpPr>
                <p:cNvPr id="31" name="Chevron 29">
                  <a:extLst>
                    <a:ext uri="{FF2B5EF4-FFF2-40B4-BE49-F238E27FC236}">
                      <a16:creationId xmlns:a16="http://schemas.microsoft.com/office/drawing/2014/main" id="{F2A824B5-EB91-4E86-A839-756DC879047E}"/>
                    </a:ext>
                  </a:extLst>
                </p:cNvPr>
                <p:cNvSpPr/>
                <p:nvPr/>
              </p:nvSpPr>
              <p:spPr>
                <a:xfrm>
                  <a:off x="2284669"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7D70FB26-A23D-465C-947A-587F744DD256}"/>
                    </a:ext>
                  </a:extLst>
                </p:cNvPr>
                <p:cNvSpPr/>
                <p:nvPr/>
              </p:nvSpPr>
              <p:spPr>
                <a:xfrm>
                  <a:off x="2918725" y="6528308"/>
                  <a:ext cx="192927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Create a repeatable upgrade process</a:t>
                  </a:r>
                </a:p>
              </p:txBody>
            </p:sp>
            <p:sp>
              <p:nvSpPr>
                <p:cNvPr id="33" name="Chevron 35">
                  <a:extLst>
                    <a:ext uri="{FF2B5EF4-FFF2-40B4-BE49-F238E27FC236}">
                      <a16:creationId xmlns:a16="http://schemas.microsoft.com/office/drawing/2014/main" id="{00F72853-E88C-4C23-914E-6061290D84A9}"/>
                    </a:ext>
                  </a:extLst>
                </p:cNvPr>
                <p:cNvSpPr/>
                <p:nvPr/>
              </p:nvSpPr>
              <p:spPr>
                <a:xfrm>
                  <a:off x="4558344"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rPr>
                    <a:t>2. Prepare for conflicts during the upgrade</a:t>
                  </a:r>
                </a:p>
              </p:txBody>
            </p:sp>
            <p:sp>
              <p:nvSpPr>
                <p:cNvPr id="34" name="Chevron 36">
                  <a:extLst>
                    <a:ext uri="{FF2B5EF4-FFF2-40B4-BE49-F238E27FC236}">
                      <a16:creationId xmlns:a16="http://schemas.microsoft.com/office/drawing/2014/main" id="{F140BEEC-EF7E-4E1F-8E27-2DA4894423E5}"/>
                    </a:ext>
                  </a:extLst>
                </p:cNvPr>
                <p:cNvSpPr/>
                <p:nvPr/>
              </p:nvSpPr>
              <p:spPr>
                <a:xfrm>
                  <a:off x="6197980"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and maintain test plans</a:t>
                  </a:r>
                </a:p>
              </p:txBody>
            </p:sp>
          </p:grpSp>
          <p:sp>
            <p:nvSpPr>
              <p:cNvPr id="27" name="Chevron 37">
                <a:extLst>
                  <a:ext uri="{FF2B5EF4-FFF2-40B4-BE49-F238E27FC236}">
                    <a16:creationId xmlns:a16="http://schemas.microsoft.com/office/drawing/2014/main" id="{A8129FB5-B13E-42EC-BCFC-DD736D4572F9}"/>
                  </a:ext>
                </a:extLst>
              </p:cNvPr>
              <p:cNvSpPr/>
              <p:nvPr/>
            </p:nvSpPr>
            <p:spPr>
              <a:xfrm>
                <a:off x="9573309" y="5893043"/>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Prepare stakeholders for the upgrade</a:t>
                </a:r>
              </a:p>
            </p:txBody>
          </p:sp>
        </p:grpSp>
        <p:sp>
          <p:nvSpPr>
            <p:cNvPr id="25" name="Chevron 37">
              <a:extLst>
                <a:ext uri="{FF2B5EF4-FFF2-40B4-BE49-F238E27FC236}">
                  <a16:creationId xmlns:a16="http://schemas.microsoft.com/office/drawing/2014/main" id="{D8A0643F-B6D1-412F-A4AB-7A8BB50F3AF7}"/>
                </a:ext>
              </a:extLst>
            </p:cNvPr>
            <p:cNvSpPr/>
            <p:nvPr/>
          </p:nvSpPr>
          <p:spPr>
            <a:xfrm>
              <a:off x="10201889" y="5943988"/>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Streamline future upgrades </a:t>
              </a:r>
            </a:p>
          </p:txBody>
        </p:sp>
      </p:grpSp>
      <p:sp>
        <p:nvSpPr>
          <p:cNvPr id="29" name="Rectangle 28">
            <a:extLst>
              <a:ext uri="{FF2B5EF4-FFF2-40B4-BE49-F238E27FC236}">
                <a16:creationId xmlns:a16="http://schemas.microsoft.com/office/drawing/2014/main" id="{8EFF2538-B259-499B-BCB9-3C58AC09F89F}"/>
              </a:ext>
            </a:extLst>
          </p:cNvPr>
          <p:cNvSpPr/>
          <p:nvPr/>
        </p:nvSpPr>
        <p:spPr>
          <a:xfrm>
            <a:off x="7881645" y="2230056"/>
            <a:ext cx="3506791" cy="119894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Treat your ServiceNow upgrade like any other project, so that time, resources, and costs are visible to everyone. For details on how to minimize upgrade issues, see our Success Playbook on </a:t>
            </a:r>
            <a:r>
              <a:rPr lang="en-US" sz="1100" b="1" dirty="0">
                <a:solidFill>
                  <a:schemeClr val="tx1"/>
                </a:solidFill>
                <a:hlinkClick r:id="rId8"/>
              </a:rPr>
              <a:t>performing ServiceNow upgrades quicker and more effectively</a:t>
            </a:r>
            <a:r>
              <a:rPr lang="en-US" sz="1100" dirty="0">
                <a:solidFill>
                  <a:schemeClr val="tx1"/>
                </a:solidFill>
              </a:rPr>
              <a:t>. </a:t>
            </a:r>
          </a:p>
        </p:txBody>
      </p:sp>
      <p:sp>
        <p:nvSpPr>
          <p:cNvPr id="35" name="Rectangle 34">
            <a:extLst>
              <a:ext uri="{FF2B5EF4-FFF2-40B4-BE49-F238E27FC236}">
                <a16:creationId xmlns:a16="http://schemas.microsoft.com/office/drawing/2014/main" id="{2584B19E-A6E1-4CB4-8382-4FCFBC5016B9}"/>
              </a:ext>
            </a:extLst>
          </p:cNvPr>
          <p:cNvSpPr/>
          <p:nvPr/>
        </p:nvSpPr>
        <p:spPr>
          <a:xfrm>
            <a:off x="7881645" y="3646088"/>
            <a:ext cx="3506791" cy="12571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Maintain a personal developer instance, and always update it first to experiment with and explore the new functionality available in the new release. This will help identify new out-of-the-box (OOTB) functionality that you would like to activate for your instance. </a:t>
            </a:r>
          </a:p>
        </p:txBody>
      </p:sp>
    </p:spTree>
    <p:extLst>
      <p:ext uri="{BB962C8B-B14F-4D97-AF65-F5344CB8AC3E}">
        <p14:creationId xmlns:p14="http://schemas.microsoft.com/office/powerpoint/2010/main" val="4043919729"/>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9944428" cy="668692"/>
          </a:xfrm>
        </p:spPr>
        <p:txBody>
          <a:bodyPr/>
          <a:lstStyle/>
          <a:p>
            <a:r>
              <a:rPr lang="en-US" dirty="0"/>
              <a:t>Step 1b: Secure resources for the upgrade</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461665"/>
          </a:xfrm>
          <a:prstGeom prst="rect">
            <a:avLst/>
          </a:prstGeom>
          <a:noFill/>
        </p:spPr>
        <p:txBody>
          <a:bodyPr wrap="square" rtlCol="0" anchor="t">
            <a:spAutoFit/>
          </a:bodyPr>
          <a:lstStyle/>
          <a:p>
            <a:r>
              <a:rPr lang="en-US" sz="1200" dirty="0"/>
              <a:t>Successful upgrade projects don’t just have the right number of resources assigned—they also account for the different roles that are required across the upgrade process. Understand these requirements and secure resources early for a smooth ServiceNow instance upgrade.</a:t>
            </a: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515056" y="1949856"/>
            <a:ext cx="11152844" cy="376930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Secure resource requirements for your ServiceNow upgrade</a:t>
            </a:r>
          </a:p>
          <a:p>
            <a:pPr>
              <a:buFont typeface="Wingdings" pitchFamily="2" charset="2"/>
              <a:buChar char="q"/>
            </a:pPr>
            <a:r>
              <a:rPr lang="en-US" sz="1200" dirty="0"/>
              <a:t>Identify the roles you need to help you upgrade your ServiceNow instances. Consider including:</a:t>
            </a:r>
          </a:p>
          <a:p>
            <a:pPr lvl="1">
              <a:buFont typeface="Wingdings" pitchFamily="2" charset="2"/>
              <a:buChar char="q"/>
            </a:pPr>
            <a:r>
              <a:rPr lang="en-US" sz="1100" b="1" dirty="0"/>
              <a:t>Project manager(s) –</a:t>
            </a:r>
            <a:r>
              <a:rPr lang="en-US" sz="1100" dirty="0"/>
              <a:t> To manage the project and stakeholder expectations</a:t>
            </a:r>
          </a:p>
          <a:p>
            <a:pPr lvl="1">
              <a:buFont typeface="Wingdings" pitchFamily="2" charset="2"/>
              <a:buChar char="q"/>
            </a:pPr>
            <a:r>
              <a:rPr lang="en-US" sz="1100" b="1" dirty="0"/>
              <a:t>ServiceNow system administrator(s) –</a:t>
            </a:r>
            <a:r>
              <a:rPr lang="en-US" sz="1100" dirty="0"/>
              <a:t> To execute clone requests, perform the upgrade, and manage the update sets</a:t>
            </a:r>
          </a:p>
          <a:p>
            <a:pPr lvl="1">
              <a:buFont typeface="Wingdings" pitchFamily="2" charset="2"/>
              <a:buChar char="q"/>
            </a:pPr>
            <a:r>
              <a:rPr lang="en-US" sz="1100" b="1" dirty="0"/>
              <a:t>ServiceNow developer(s) –</a:t>
            </a:r>
            <a:r>
              <a:rPr lang="en-US" sz="1100" dirty="0"/>
              <a:t> To remediate any issues and to use best practices to avoid future issues</a:t>
            </a:r>
          </a:p>
          <a:p>
            <a:pPr lvl="1">
              <a:buFont typeface="Wingdings" pitchFamily="2" charset="2"/>
              <a:buChar char="q"/>
            </a:pPr>
            <a:r>
              <a:rPr lang="en-US" sz="1100" b="1" dirty="0"/>
              <a:t>Test plan managers or admin(s) –</a:t>
            </a:r>
            <a:r>
              <a:rPr lang="en-US" sz="1100" dirty="0"/>
              <a:t> To create and maintain test plans</a:t>
            </a:r>
          </a:p>
          <a:p>
            <a:pPr lvl="1">
              <a:buFont typeface="Wingdings" pitchFamily="2" charset="2"/>
              <a:buChar char="q"/>
            </a:pPr>
            <a:r>
              <a:rPr lang="en-US" sz="1100" b="1" dirty="0"/>
              <a:t>Tester(s)</a:t>
            </a:r>
            <a:r>
              <a:rPr lang="en-US" sz="1100" dirty="0"/>
              <a:t> </a:t>
            </a:r>
            <a:r>
              <a:rPr lang="en-US" sz="1100" b="1" dirty="0"/>
              <a:t>–</a:t>
            </a:r>
            <a:r>
              <a:rPr lang="en-US" sz="1100" dirty="0"/>
              <a:t> To carry out functional, UAT, and other tests</a:t>
            </a:r>
          </a:p>
          <a:p>
            <a:pPr lvl="1">
              <a:buFont typeface="Wingdings" pitchFamily="2" charset="2"/>
              <a:buChar char="q"/>
            </a:pPr>
            <a:r>
              <a:rPr lang="en-US" sz="1100" b="1" dirty="0"/>
              <a:t>Governance, risk, and compliance staff –</a:t>
            </a:r>
            <a:r>
              <a:rPr lang="en-US" sz="1100" dirty="0"/>
              <a:t> To ensure the controls are in place that satisfy regulatory and compliance requirements</a:t>
            </a:r>
          </a:p>
          <a:p>
            <a:pPr>
              <a:buFont typeface="Wingdings" pitchFamily="2" charset="2"/>
              <a:buChar char="q"/>
            </a:pPr>
            <a:r>
              <a:rPr lang="en-US" sz="1200" dirty="0"/>
              <a:t>Make sure the upgrade is included in your project roadmap. To do this, prepare a project proposal for approval by the </a:t>
            </a:r>
            <a:r>
              <a:rPr lang="en-US" sz="1200" dirty="0">
                <a:hlinkClick r:id="rId3"/>
              </a:rPr>
              <a:t>executive sponsor </a:t>
            </a:r>
            <a:r>
              <a:rPr lang="en-US" sz="1200" dirty="0"/>
              <a:t>and </a:t>
            </a:r>
            <a:r>
              <a:rPr lang="en-US" sz="1200" dirty="0">
                <a:hlinkClick r:id="rId4"/>
              </a:rPr>
              <a:t>governance </a:t>
            </a:r>
            <a:r>
              <a:rPr lang="en-US" sz="1200" dirty="0"/>
              <a:t>team that includes:</a:t>
            </a:r>
          </a:p>
          <a:p>
            <a:pPr lvl="1">
              <a:buFont typeface="Wingdings" pitchFamily="2" charset="2"/>
              <a:buChar char="q"/>
            </a:pPr>
            <a:r>
              <a:rPr lang="en-US" sz="1100" dirty="0"/>
              <a:t>Communication of the importance of making timely upgrades to take advantage of new functionality</a:t>
            </a:r>
          </a:p>
          <a:p>
            <a:pPr lvl="1">
              <a:buFont typeface="Wingdings" pitchFamily="2" charset="2"/>
              <a:buChar char="q"/>
            </a:pPr>
            <a:r>
              <a:rPr lang="en-US" sz="1100" dirty="0"/>
              <a:t>Emphasis on the upgrade project as an opportunity to resolve errors and conflict</a:t>
            </a:r>
          </a:p>
          <a:p>
            <a:pPr lvl="1">
              <a:buFont typeface="Wingdings" pitchFamily="2" charset="2"/>
              <a:buChar char="q"/>
            </a:pPr>
            <a:r>
              <a:rPr lang="en-US" sz="1100" dirty="0"/>
              <a:t>Clear estimates for the project completion timeline, resource time commitments for each project phase, and budget requirements</a:t>
            </a:r>
          </a:p>
          <a:p>
            <a:pPr lvl="1">
              <a:buFont typeface="Wingdings" pitchFamily="2" charset="2"/>
              <a:buChar char="q"/>
            </a:pPr>
            <a:endParaRPr lang="en-US" sz="800" dirty="0"/>
          </a:p>
        </p:txBody>
      </p:sp>
      <p:grpSp>
        <p:nvGrpSpPr>
          <p:cNvPr id="24" name="Group 23">
            <a:extLst>
              <a:ext uri="{FF2B5EF4-FFF2-40B4-BE49-F238E27FC236}">
                <a16:creationId xmlns:a16="http://schemas.microsoft.com/office/drawing/2014/main" id="{D611B287-9CAA-48A1-9370-85CC3938D1F2}"/>
              </a:ext>
            </a:extLst>
          </p:cNvPr>
          <p:cNvGrpSpPr/>
          <p:nvPr/>
        </p:nvGrpSpPr>
        <p:grpSpPr>
          <a:xfrm>
            <a:off x="221276" y="5793253"/>
            <a:ext cx="11446624" cy="462116"/>
            <a:chOff x="1132705" y="5943988"/>
            <a:chExt cx="11446624" cy="462116"/>
          </a:xfrm>
        </p:grpSpPr>
        <p:grpSp>
          <p:nvGrpSpPr>
            <p:cNvPr id="25" name="Group 24">
              <a:extLst>
                <a:ext uri="{FF2B5EF4-FFF2-40B4-BE49-F238E27FC236}">
                  <a16:creationId xmlns:a16="http://schemas.microsoft.com/office/drawing/2014/main" id="{BAF3B4BC-8B8A-4BF2-96D5-68C873DC61CD}"/>
                </a:ext>
              </a:extLst>
            </p:cNvPr>
            <p:cNvGrpSpPr/>
            <p:nvPr/>
          </p:nvGrpSpPr>
          <p:grpSpPr>
            <a:xfrm>
              <a:off x="1132705" y="5943988"/>
              <a:ext cx="9349644" cy="462116"/>
              <a:chOff x="2601105" y="5893043"/>
              <a:chExt cx="9349644" cy="462116"/>
            </a:xfrm>
          </p:grpSpPr>
          <p:grpSp>
            <p:nvGrpSpPr>
              <p:cNvPr id="27" name="Group 26">
                <a:extLst>
                  <a:ext uri="{FF2B5EF4-FFF2-40B4-BE49-F238E27FC236}">
                    <a16:creationId xmlns:a16="http://schemas.microsoft.com/office/drawing/2014/main" id="{F7D1CF09-BFCA-40A8-B91B-2D454D741DDA}"/>
                  </a:ext>
                </a:extLst>
              </p:cNvPr>
              <p:cNvGrpSpPr/>
              <p:nvPr/>
            </p:nvGrpSpPr>
            <p:grpSpPr>
              <a:xfrm>
                <a:off x="2601105" y="5893043"/>
                <a:ext cx="7199801" cy="462116"/>
                <a:chOff x="2284669" y="6528308"/>
                <a:chExt cx="5842586" cy="462116"/>
              </a:xfrm>
            </p:grpSpPr>
            <p:sp>
              <p:nvSpPr>
                <p:cNvPr id="32" name="Chevron 29">
                  <a:extLst>
                    <a:ext uri="{FF2B5EF4-FFF2-40B4-BE49-F238E27FC236}">
                      <a16:creationId xmlns:a16="http://schemas.microsoft.com/office/drawing/2014/main" id="{7C3E15BD-4C61-4FAE-9079-6D0708D713BE}"/>
                    </a:ext>
                  </a:extLst>
                </p:cNvPr>
                <p:cNvSpPr/>
                <p:nvPr/>
              </p:nvSpPr>
              <p:spPr>
                <a:xfrm>
                  <a:off x="2284669"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3" name="Chevron 34">
                  <a:extLst>
                    <a:ext uri="{FF2B5EF4-FFF2-40B4-BE49-F238E27FC236}">
                      <a16:creationId xmlns:a16="http://schemas.microsoft.com/office/drawing/2014/main" id="{D26B19EB-22D9-4345-AAB1-DFC424C02EF0}"/>
                    </a:ext>
                  </a:extLst>
                </p:cNvPr>
                <p:cNvSpPr/>
                <p:nvPr/>
              </p:nvSpPr>
              <p:spPr>
                <a:xfrm>
                  <a:off x="2918725" y="6528308"/>
                  <a:ext cx="192927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Create a repeatable upgrade process</a:t>
                  </a:r>
                </a:p>
              </p:txBody>
            </p:sp>
            <p:sp>
              <p:nvSpPr>
                <p:cNvPr id="34" name="Chevron 35">
                  <a:extLst>
                    <a:ext uri="{FF2B5EF4-FFF2-40B4-BE49-F238E27FC236}">
                      <a16:creationId xmlns:a16="http://schemas.microsoft.com/office/drawing/2014/main" id="{DD9A261C-1F65-424C-8BD7-379E9FF6EDF9}"/>
                    </a:ext>
                  </a:extLst>
                </p:cNvPr>
                <p:cNvSpPr/>
                <p:nvPr/>
              </p:nvSpPr>
              <p:spPr>
                <a:xfrm>
                  <a:off x="4558344"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rPr>
                    <a:t>2. Prepare for conflicts during the upgrade</a:t>
                  </a:r>
                </a:p>
              </p:txBody>
            </p:sp>
            <p:sp>
              <p:nvSpPr>
                <p:cNvPr id="38" name="Chevron 36">
                  <a:extLst>
                    <a:ext uri="{FF2B5EF4-FFF2-40B4-BE49-F238E27FC236}">
                      <a16:creationId xmlns:a16="http://schemas.microsoft.com/office/drawing/2014/main" id="{10B82BAE-5391-410E-A61B-49C7FADC510E}"/>
                    </a:ext>
                  </a:extLst>
                </p:cNvPr>
                <p:cNvSpPr/>
                <p:nvPr/>
              </p:nvSpPr>
              <p:spPr>
                <a:xfrm>
                  <a:off x="6197980"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and maintain test plans</a:t>
                  </a:r>
                </a:p>
              </p:txBody>
            </p:sp>
          </p:grpSp>
          <p:sp>
            <p:nvSpPr>
              <p:cNvPr id="31" name="Chevron 37">
                <a:extLst>
                  <a:ext uri="{FF2B5EF4-FFF2-40B4-BE49-F238E27FC236}">
                    <a16:creationId xmlns:a16="http://schemas.microsoft.com/office/drawing/2014/main" id="{A567BF06-FBE9-4331-98BE-6927E3ED943A}"/>
                  </a:ext>
                </a:extLst>
              </p:cNvPr>
              <p:cNvSpPr/>
              <p:nvPr/>
            </p:nvSpPr>
            <p:spPr>
              <a:xfrm>
                <a:off x="9573309" y="5893043"/>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Prepare stakeholders for the upgrade</a:t>
                </a:r>
              </a:p>
            </p:txBody>
          </p:sp>
        </p:grpSp>
        <p:sp>
          <p:nvSpPr>
            <p:cNvPr id="26" name="Chevron 37">
              <a:extLst>
                <a:ext uri="{FF2B5EF4-FFF2-40B4-BE49-F238E27FC236}">
                  <a16:creationId xmlns:a16="http://schemas.microsoft.com/office/drawing/2014/main" id="{A614ECCE-28FF-4E21-BC1B-9A08721A79D1}"/>
                </a:ext>
              </a:extLst>
            </p:cNvPr>
            <p:cNvSpPr/>
            <p:nvPr/>
          </p:nvSpPr>
          <p:spPr>
            <a:xfrm>
              <a:off x="10201889" y="5943988"/>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Streamline future upgrades </a:t>
              </a:r>
            </a:p>
          </p:txBody>
        </p:sp>
      </p:grpSp>
    </p:spTree>
    <p:extLst>
      <p:ext uri="{BB962C8B-B14F-4D97-AF65-F5344CB8AC3E}">
        <p14:creationId xmlns:p14="http://schemas.microsoft.com/office/powerpoint/2010/main" val="2310906130"/>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52235" y="347413"/>
            <a:ext cx="10397901" cy="668692"/>
          </a:xfrm>
        </p:spPr>
        <p:txBody>
          <a:bodyPr/>
          <a:lstStyle/>
          <a:p>
            <a:r>
              <a:rPr lang="en-US" dirty="0"/>
              <a:t>Step 2a: Understand your current environment</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8" y="1216967"/>
            <a:ext cx="11261501" cy="646331"/>
          </a:xfrm>
          <a:prstGeom prst="rect">
            <a:avLst/>
          </a:prstGeom>
          <a:noFill/>
        </p:spPr>
        <p:txBody>
          <a:bodyPr wrap="square" rtlCol="0">
            <a:spAutoFit/>
          </a:bodyPr>
          <a:lstStyle/>
          <a:p>
            <a:r>
              <a:rPr lang="en-US" sz="1200" dirty="0"/>
              <a:t>ServiceNow allows its customers to customize and configure their Now Platform instances based on their business requirements and objectives. Keep in mind that this flexibility can lead to multiple issues during an upgrade if you don’t understand what changes (configurations or customizations) you’ve made in your instances and the business need behind those changes. </a:t>
            </a: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461027" y="1863298"/>
            <a:ext cx="11225081" cy="3831512"/>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Understand your ServiceNow environment to identify special upgrade needs</a:t>
            </a:r>
          </a:p>
          <a:p>
            <a:pPr>
              <a:spcBef>
                <a:spcPts val="600"/>
              </a:spcBef>
              <a:buFont typeface="Wingdings" pitchFamily="2" charset="2"/>
              <a:buChar char="q"/>
            </a:pPr>
            <a:r>
              <a:rPr lang="en-US" sz="1200" dirty="0"/>
              <a:t>Document your pre-upgrade performance levels so you can compare post-upgrade performance. Evaluate log data to identify existing errors and performance levels.</a:t>
            </a:r>
          </a:p>
          <a:p>
            <a:pPr>
              <a:spcBef>
                <a:spcPts val="600"/>
              </a:spcBef>
              <a:buFont typeface="Wingdings" pitchFamily="2" charset="2"/>
              <a:buChar char="q"/>
            </a:pPr>
            <a:r>
              <a:rPr lang="en-US" sz="1200" dirty="0"/>
              <a:t>Inventory all changes (configurations or customizations) made on your ServiceNow instances. Changes mainly fall into two categories:</a:t>
            </a:r>
          </a:p>
          <a:p>
            <a:pPr lvl="1">
              <a:buFont typeface="Wingdings" pitchFamily="2" charset="2"/>
              <a:buChar char="q"/>
            </a:pPr>
            <a:r>
              <a:rPr lang="en-US" sz="1100" dirty="0"/>
              <a:t>New records you have created such as ACLs, business rules, fields, and so on </a:t>
            </a:r>
          </a:p>
          <a:p>
            <a:pPr lvl="1">
              <a:buFont typeface="Wingdings" pitchFamily="2" charset="2"/>
              <a:buChar char="q"/>
            </a:pPr>
            <a:r>
              <a:rPr lang="en-US" sz="1100" dirty="0"/>
              <a:t>Changes to the OOTB records ServiceNow provides, including the deactivated OOTB records</a:t>
            </a:r>
            <a:endParaRPr lang="en-US" sz="1100" i="1" dirty="0"/>
          </a:p>
          <a:p>
            <a:pPr>
              <a:spcBef>
                <a:spcPts val="600"/>
              </a:spcBef>
              <a:buFont typeface="Wingdings" pitchFamily="2" charset="2"/>
              <a:buChar char="q"/>
            </a:pPr>
            <a:r>
              <a:rPr lang="en-US" sz="1200" dirty="0"/>
              <a:t>Evaluate all changes to determine their need and value for the business—scoring should be consistent with your organization’s existing model for requirements management, using the standard business value criteria you used to prioritize requirements and/or user stories. Example:</a:t>
            </a:r>
          </a:p>
          <a:p>
            <a:pPr lvl="1">
              <a:buFont typeface="Wingdings" pitchFamily="2" charset="2"/>
              <a:buChar char="q"/>
            </a:pPr>
            <a:r>
              <a:rPr lang="en-US" sz="1100" b="1" dirty="0"/>
              <a:t>5-Mandatory –</a:t>
            </a:r>
            <a:r>
              <a:rPr lang="en-US" sz="1100" dirty="0"/>
              <a:t> Required for regulatory and compliance purposes</a:t>
            </a:r>
          </a:p>
          <a:p>
            <a:pPr lvl="1">
              <a:buFont typeface="Wingdings" pitchFamily="2" charset="2"/>
              <a:buChar char="q"/>
            </a:pPr>
            <a:r>
              <a:rPr lang="en-US" sz="1100" b="1" dirty="0"/>
              <a:t>4-Critical –</a:t>
            </a:r>
            <a:r>
              <a:rPr lang="en-US" sz="1100" dirty="0"/>
              <a:t> A must to realize a business and/or adoption objective</a:t>
            </a:r>
          </a:p>
          <a:p>
            <a:pPr lvl="1">
              <a:buFont typeface="Wingdings" pitchFamily="2" charset="2"/>
              <a:buChar char="q"/>
            </a:pPr>
            <a:r>
              <a:rPr lang="en-US" sz="1100" b="1" dirty="0"/>
              <a:t>3-Medium –</a:t>
            </a:r>
            <a:r>
              <a:rPr lang="en-US" sz="1100" dirty="0"/>
              <a:t> Supports realization of a business value and/or adoption objective, but workarounds are available</a:t>
            </a:r>
          </a:p>
          <a:p>
            <a:pPr lvl="1">
              <a:buFont typeface="Wingdings" pitchFamily="2" charset="2"/>
              <a:buChar char="q"/>
            </a:pPr>
            <a:r>
              <a:rPr lang="en-US" sz="1100" b="1" dirty="0"/>
              <a:t>2-Low –</a:t>
            </a:r>
            <a:r>
              <a:rPr lang="en-US" sz="1100" dirty="0"/>
              <a:t> Supports service experience for end users, process users, and/or developers, but doesn’t necessarily promote a business objective or adoption</a:t>
            </a:r>
          </a:p>
          <a:p>
            <a:pPr lvl="1">
              <a:buFont typeface="Wingdings" pitchFamily="2" charset="2"/>
              <a:buChar char="q"/>
            </a:pPr>
            <a:r>
              <a:rPr lang="en-US" sz="1100" b="1" dirty="0"/>
              <a:t>1-No value –</a:t>
            </a:r>
            <a:r>
              <a:rPr lang="en-US" sz="1100" dirty="0"/>
              <a:t> Doesn’t support improved service experience, value realization, or adoption</a:t>
            </a:r>
          </a:p>
          <a:p>
            <a:pPr>
              <a:spcBef>
                <a:spcPts val="600"/>
              </a:spcBef>
              <a:buFont typeface="Wingdings" pitchFamily="2" charset="2"/>
              <a:buChar char="q"/>
            </a:pPr>
            <a:r>
              <a:rPr lang="en-US" sz="1200" dirty="0"/>
              <a:t>Assess the impact of all changes (whether they will delay or complicate your upgrade) based on your estimates of:</a:t>
            </a:r>
          </a:p>
          <a:p>
            <a:pPr lvl="1">
              <a:buFont typeface="Wingdings" pitchFamily="2" charset="2"/>
              <a:buChar char="q"/>
            </a:pPr>
            <a:r>
              <a:rPr lang="en-US" sz="1100" dirty="0"/>
              <a:t>Experience with past upgrades and data on support issues</a:t>
            </a:r>
          </a:p>
          <a:p>
            <a:pPr lvl="1">
              <a:buFont typeface="Wingdings" pitchFamily="2" charset="2"/>
              <a:buChar char="q"/>
            </a:pPr>
            <a:r>
              <a:rPr lang="en-US" sz="1100" dirty="0"/>
              <a:t>Level of testing required – Any new added functionality or code change would require additional testing during the upgrade.</a:t>
            </a:r>
          </a:p>
          <a:p>
            <a:pPr lvl="1">
              <a:buFont typeface="Wingdings" pitchFamily="2" charset="2"/>
              <a:buChar char="q"/>
            </a:pPr>
            <a:r>
              <a:rPr lang="en-US" sz="1100" dirty="0"/>
              <a:t>Guidance from ServiceNow experts</a:t>
            </a:r>
          </a:p>
          <a:p>
            <a:pPr>
              <a:buFont typeface="Wingdings" pitchFamily="2" charset="2"/>
              <a:buChar char="q"/>
            </a:pPr>
            <a:endParaRPr lang="en-US" sz="1600" dirty="0"/>
          </a:p>
        </p:txBody>
      </p:sp>
      <p:grpSp>
        <p:nvGrpSpPr>
          <p:cNvPr id="19" name="Group 18">
            <a:extLst>
              <a:ext uri="{FF2B5EF4-FFF2-40B4-BE49-F238E27FC236}">
                <a16:creationId xmlns:a16="http://schemas.microsoft.com/office/drawing/2014/main" id="{6B7B74E6-9F4C-415F-A86B-8669538BE84E}"/>
              </a:ext>
            </a:extLst>
          </p:cNvPr>
          <p:cNvGrpSpPr/>
          <p:nvPr/>
        </p:nvGrpSpPr>
        <p:grpSpPr>
          <a:xfrm>
            <a:off x="221276" y="5793253"/>
            <a:ext cx="11446624" cy="462116"/>
            <a:chOff x="1132705" y="5943988"/>
            <a:chExt cx="11446624" cy="462116"/>
          </a:xfrm>
        </p:grpSpPr>
        <p:grpSp>
          <p:nvGrpSpPr>
            <p:cNvPr id="24" name="Group 23">
              <a:extLst>
                <a:ext uri="{FF2B5EF4-FFF2-40B4-BE49-F238E27FC236}">
                  <a16:creationId xmlns:a16="http://schemas.microsoft.com/office/drawing/2014/main" id="{CFB90324-4ABB-43DC-AEF6-4D1325F7C1FE}"/>
                </a:ext>
              </a:extLst>
            </p:cNvPr>
            <p:cNvGrpSpPr/>
            <p:nvPr/>
          </p:nvGrpSpPr>
          <p:grpSpPr>
            <a:xfrm>
              <a:off x="1132705" y="5943988"/>
              <a:ext cx="9349644" cy="462116"/>
              <a:chOff x="2601105" y="5893043"/>
              <a:chExt cx="9349644" cy="462116"/>
            </a:xfrm>
          </p:grpSpPr>
          <p:grpSp>
            <p:nvGrpSpPr>
              <p:cNvPr id="26" name="Group 25">
                <a:extLst>
                  <a:ext uri="{FF2B5EF4-FFF2-40B4-BE49-F238E27FC236}">
                    <a16:creationId xmlns:a16="http://schemas.microsoft.com/office/drawing/2014/main" id="{719766FC-46D7-4352-A896-3A65C0505811}"/>
                  </a:ext>
                </a:extLst>
              </p:cNvPr>
              <p:cNvGrpSpPr/>
              <p:nvPr/>
            </p:nvGrpSpPr>
            <p:grpSpPr>
              <a:xfrm>
                <a:off x="2601105" y="5893043"/>
                <a:ext cx="7199801" cy="462116"/>
                <a:chOff x="2284669" y="6528308"/>
                <a:chExt cx="5842586" cy="462116"/>
              </a:xfrm>
            </p:grpSpPr>
            <p:sp>
              <p:nvSpPr>
                <p:cNvPr id="31" name="Chevron 29">
                  <a:extLst>
                    <a:ext uri="{FF2B5EF4-FFF2-40B4-BE49-F238E27FC236}">
                      <a16:creationId xmlns:a16="http://schemas.microsoft.com/office/drawing/2014/main" id="{65EB28E2-7C35-40D2-B6C6-BAA8E9CE843A}"/>
                    </a:ext>
                  </a:extLst>
                </p:cNvPr>
                <p:cNvSpPr/>
                <p:nvPr/>
              </p:nvSpPr>
              <p:spPr>
                <a:xfrm>
                  <a:off x="2284669"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F68595F9-C564-4E40-BED9-5AA50E406A29}"/>
                    </a:ext>
                  </a:extLst>
                </p:cNvPr>
                <p:cNvSpPr/>
                <p:nvPr/>
              </p:nvSpPr>
              <p:spPr>
                <a:xfrm>
                  <a:off x="2918725"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a repeatable upgrade process</a:t>
                  </a:r>
                </a:p>
              </p:txBody>
            </p:sp>
            <p:sp>
              <p:nvSpPr>
                <p:cNvPr id="33" name="Chevron 35">
                  <a:extLst>
                    <a:ext uri="{FF2B5EF4-FFF2-40B4-BE49-F238E27FC236}">
                      <a16:creationId xmlns:a16="http://schemas.microsoft.com/office/drawing/2014/main" id="{B50BE818-E1B8-424C-9CB6-27D1B342004C}"/>
                    </a:ext>
                  </a:extLst>
                </p:cNvPr>
                <p:cNvSpPr/>
                <p:nvPr/>
              </p:nvSpPr>
              <p:spPr>
                <a:xfrm>
                  <a:off x="4558344" y="6528308"/>
                  <a:ext cx="192927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Prepare for conflicts during the upgrade</a:t>
                  </a:r>
                </a:p>
              </p:txBody>
            </p:sp>
            <p:sp>
              <p:nvSpPr>
                <p:cNvPr id="34" name="Chevron 36">
                  <a:extLst>
                    <a:ext uri="{FF2B5EF4-FFF2-40B4-BE49-F238E27FC236}">
                      <a16:creationId xmlns:a16="http://schemas.microsoft.com/office/drawing/2014/main" id="{4332318D-D56F-4EE7-B77A-483F1BBF9BA1}"/>
                    </a:ext>
                  </a:extLst>
                </p:cNvPr>
                <p:cNvSpPr/>
                <p:nvPr/>
              </p:nvSpPr>
              <p:spPr>
                <a:xfrm>
                  <a:off x="6197980"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and maintain test plans</a:t>
                  </a:r>
                </a:p>
              </p:txBody>
            </p:sp>
          </p:grpSp>
          <p:sp>
            <p:nvSpPr>
              <p:cNvPr id="27" name="Chevron 37">
                <a:extLst>
                  <a:ext uri="{FF2B5EF4-FFF2-40B4-BE49-F238E27FC236}">
                    <a16:creationId xmlns:a16="http://schemas.microsoft.com/office/drawing/2014/main" id="{5BE9A71E-6A21-4AF5-A2C3-299799359140}"/>
                  </a:ext>
                </a:extLst>
              </p:cNvPr>
              <p:cNvSpPr/>
              <p:nvPr/>
            </p:nvSpPr>
            <p:spPr>
              <a:xfrm>
                <a:off x="9573309" y="5893043"/>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Prepare stakeholders for the upgrade</a:t>
                </a:r>
              </a:p>
            </p:txBody>
          </p:sp>
        </p:grpSp>
        <p:sp>
          <p:nvSpPr>
            <p:cNvPr id="25" name="Chevron 37">
              <a:extLst>
                <a:ext uri="{FF2B5EF4-FFF2-40B4-BE49-F238E27FC236}">
                  <a16:creationId xmlns:a16="http://schemas.microsoft.com/office/drawing/2014/main" id="{D86ABEB6-9BEC-48E4-944A-00792C984011}"/>
                </a:ext>
              </a:extLst>
            </p:cNvPr>
            <p:cNvSpPr/>
            <p:nvPr/>
          </p:nvSpPr>
          <p:spPr>
            <a:xfrm>
              <a:off x="10201889" y="5943988"/>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Streamline future upgrades </a:t>
              </a:r>
            </a:p>
          </p:txBody>
        </p:sp>
      </p:grpSp>
    </p:spTree>
    <p:extLst>
      <p:ext uri="{BB962C8B-B14F-4D97-AF65-F5344CB8AC3E}">
        <p14:creationId xmlns:p14="http://schemas.microsoft.com/office/powerpoint/2010/main" val="344844333"/>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8" y="153473"/>
            <a:ext cx="10397901" cy="870857"/>
          </a:xfrm>
        </p:spPr>
        <p:txBody>
          <a:bodyPr/>
          <a:lstStyle/>
          <a:p>
            <a:r>
              <a:rPr lang="en-US" dirty="0"/>
              <a:t>Step 2b: Plan for a skipped changes review</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461665"/>
          </a:xfrm>
          <a:prstGeom prst="rect">
            <a:avLst/>
          </a:prstGeom>
          <a:noFill/>
        </p:spPr>
        <p:txBody>
          <a:bodyPr wrap="square" rtlCol="0" anchor="t">
            <a:spAutoFit/>
          </a:bodyPr>
          <a:lstStyle/>
          <a:p>
            <a:r>
              <a:rPr lang="en-US" sz="1200" dirty="0"/>
              <a:t>ServiceNow upgrades will not overwrite changes you have made but will mark them as skipped records in the ServiceNow </a:t>
            </a:r>
            <a:r>
              <a:rPr lang="en-US" sz="1200" dirty="0">
                <a:hlinkClick r:id="rId3"/>
              </a:rPr>
              <a:t>Upgrade Monitor</a:t>
            </a:r>
            <a:r>
              <a:rPr lang="en-US" sz="1200" dirty="0"/>
              <a:t>. To make sure they’re successfully ported to the upgraded instance, you have to manually </a:t>
            </a:r>
            <a:r>
              <a:rPr lang="en-US" sz="1200" dirty="0">
                <a:hlinkClick r:id="rId4"/>
              </a:rPr>
              <a:t>process the skipped changes</a:t>
            </a:r>
            <a:r>
              <a:rPr lang="en-US" sz="1200" dirty="0"/>
              <a:t>.</a:t>
            </a: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442818" y="2023953"/>
            <a:ext cx="11225081" cy="3703516"/>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Plan to review your skipped changes</a:t>
            </a:r>
            <a:endParaRPr lang="en-US" sz="1200" i="1" dirty="0"/>
          </a:p>
          <a:p>
            <a:pPr>
              <a:buFont typeface="Wingdings" pitchFamily="2" charset="2"/>
              <a:buChar char="q"/>
            </a:pPr>
            <a:r>
              <a:rPr lang="en-US" sz="1200" dirty="0"/>
              <a:t>Take inventory of all changes identified in Step 2a and compare it with the </a:t>
            </a:r>
            <a:r>
              <a:rPr lang="en-US" sz="1200" dirty="0">
                <a:hlinkClick r:id="rId5"/>
              </a:rPr>
              <a:t>skipped records </a:t>
            </a:r>
            <a:r>
              <a:rPr lang="en-US" sz="1200" dirty="0"/>
              <a:t>identified in the Upgrade Monitor. Make sure to:</a:t>
            </a:r>
          </a:p>
          <a:p>
            <a:pPr lvl="1">
              <a:buFont typeface="Wingdings" pitchFamily="2" charset="2"/>
              <a:buChar char="q"/>
            </a:pPr>
            <a:r>
              <a:rPr lang="en-US" sz="1100" dirty="0"/>
              <a:t>Mark simple changes, such as field labels, as low-priority in the </a:t>
            </a:r>
            <a:r>
              <a:rPr lang="en-US" sz="1100" dirty="0">
                <a:hlinkClick r:id="rId6"/>
              </a:rPr>
              <a:t>Skipped Changes to Review related list</a:t>
            </a:r>
            <a:r>
              <a:rPr lang="en-US" sz="1100" i="1" dirty="0"/>
              <a:t>—</a:t>
            </a:r>
            <a:r>
              <a:rPr lang="en-US" sz="1100" dirty="0"/>
              <a:t>they’re not automatically overwritten but have a lower risk.</a:t>
            </a:r>
          </a:p>
          <a:p>
            <a:pPr lvl="1">
              <a:buFont typeface="Wingdings" pitchFamily="2" charset="2"/>
              <a:buChar char="q"/>
            </a:pPr>
            <a:r>
              <a:rPr lang="en-US" sz="1100" dirty="0"/>
              <a:t>Conduct an in-depth (code-level) review of all other changes. Manually review every extensive change on OOTB records and decide to revert, resolve, or merge those changes. </a:t>
            </a:r>
          </a:p>
          <a:p>
            <a:pPr lvl="2">
              <a:buFont typeface="Wingdings" pitchFamily="2" charset="2"/>
              <a:buChar char="q"/>
            </a:pPr>
            <a:r>
              <a:rPr lang="en-US" sz="1100" dirty="0"/>
              <a:t>Note: Consider reverting the low-value changes that require extensive testing and may delay the upgrade. </a:t>
            </a:r>
          </a:p>
          <a:p>
            <a:pPr marL="456565" lvl="1" indent="-224790">
              <a:buFont typeface="Wingdings" pitchFamily="2" charset="2"/>
              <a:buChar char="q"/>
            </a:pPr>
            <a:r>
              <a:rPr lang="en-US" sz="1100" dirty="0"/>
              <a:t>Evaluate deactivated records to decide if you want to reactivate them based on the new functionality—the deactivated records will upgrade to the new functionality automatically but are not reactivated unless you do it manually. Be careful as you reactivate records—run an evaluation to ensure that reactivation does not interfere with in-place functionality. </a:t>
            </a:r>
          </a:p>
          <a:p>
            <a:pPr marL="0" indent="0">
              <a:buNone/>
            </a:pPr>
            <a:endParaRPr lang="en-US" sz="1600" dirty="0"/>
          </a:p>
          <a:p>
            <a:pPr lvl="1">
              <a:buFont typeface="Wingdings" pitchFamily="2" charset="2"/>
              <a:buChar char="q"/>
            </a:pPr>
            <a:endParaRPr lang="en-US" sz="800" dirty="0"/>
          </a:p>
        </p:txBody>
      </p:sp>
      <p:grpSp>
        <p:nvGrpSpPr>
          <p:cNvPr id="19" name="Group 18">
            <a:extLst>
              <a:ext uri="{FF2B5EF4-FFF2-40B4-BE49-F238E27FC236}">
                <a16:creationId xmlns:a16="http://schemas.microsoft.com/office/drawing/2014/main" id="{6B7B74E6-9F4C-415F-A86B-8669538BE84E}"/>
              </a:ext>
            </a:extLst>
          </p:cNvPr>
          <p:cNvGrpSpPr/>
          <p:nvPr/>
        </p:nvGrpSpPr>
        <p:grpSpPr>
          <a:xfrm>
            <a:off x="221276" y="5793253"/>
            <a:ext cx="11446624" cy="462116"/>
            <a:chOff x="1132705" y="5943988"/>
            <a:chExt cx="11446624" cy="462116"/>
          </a:xfrm>
        </p:grpSpPr>
        <p:grpSp>
          <p:nvGrpSpPr>
            <p:cNvPr id="24" name="Group 23">
              <a:extLst>
                <a:ext uri="{FF2B5EF4-FFF2-40B4-BE49-F238E27FC236}">
                  <a16:creationId xmlns:a16="http://schemas.microsoft.com/office/drawing/2014/main" id="{CFB90324-4ABB-43DC-AEF6-4D1325F7C1FE}"/>
                </a:ext>
              </a:extLst>
            </p:cNvPr>
            <p:cNvGrpSpPr/>
            <p:nvPr/>
          </p:nvGrpSpPr>
          <p:grpSpPr>
            <a:xfrm>
              <a:off x="1132705" y="5943988"/>
              <a:ext cx="9349644" cy="462116"/>
              <a:chOff x="2601105" y="5893043"/>
              <a:chExt cx="9349644" cy="462116"/>
            </a:xfrm>
          </p:grpSpPr>
          <p:grpSp>
            <p:nvGrpSpPr>
              <p:cNvPr id="26" name="Group 25">
                <a:extLst>
                  <a:ext uri="{FF2B5EF4-FFF2-40B4-BE49-F238E27FC236}">
                    <a16:creationId xmlns:a16="http://schemas.microsoft.com/office/drawing/2014/main" id="{719766FC-46D7-4352-A896-3A65C0505811}"/>
                  </a:ext>
                </a:extLst>
              </p:cNvPr>
              <p:cNvGrpSpPr/>
              <p:nvPr/>
            </p:nvGrpSpPr>
            <p:grpSpPr>
              <a:xfrm>
                <a:off x="2601105" y="5893043"/>
                <a:ext cx="7199801" cy="462116"/>
                <a:chOff x="2284669" y="6528308"/>
                <a:chExt cx="5842586" cy="462116"/>
              </a:xfrm>
            </p:grpSpPr>
            <p:sp>
              <p:nvSpPr>
                <p:cNvPr id="31" name="Chevron 29">
                  <a:extLst>
                    <a:ext uri="{FF2B5EF4-FFF2-40B4-BE49-F238E27FC236}">
                      <a16:creationId xmlns:a16="http://schemas.microsoft.com/office/drawing/2014/main" id="{65EB28E2-7C35-40D2-B6C6-BAA8E9CE843A}"/>
                    </a:ext>
                  </a:extLst>
                </p:cNvPr>
                <p:cNvSpPr/>
                <p:nvPr/>
              </p:nvSpPr>
              <p:spPr>
                <a:xfrm>
                  <a:off x="2284669"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F68595F9-C564-4E40-BED9-5AA50E406A29}"/>
                    </a:ext>
                  </a:extLst>
                </p:cNvPr>
                <p:cNvSpPr/>
                <p:nvPr/>
              </p:nvSpPr>
              <p:spPr>
                <a:xfrm>
                  <a:off x="2918725"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a repeatable upgrade process</a:t>
                  </a:r>
                </a:p>
              </p:txBody>
            </p:sp>
            <p:sp>
              <p:nvSpPr>
                <p:cNvPr id="33" name="Chevron 35">
                  <a:extLst>
                    <a:ext uri="{FF2B5EF4-FFF2-40B4-BE49-F238E27FC236}">
                      <a16:creationId xmlns:a16="http://schemas.microsoft.com/office/drawing/2014/main" id="{B50BE818-E1B8-424C-9CB6-27D1B342004C}"/>
                    </a:ext>
                  </a:extLst>
                </p:cNvPr>
                <p:cNvSpPr/>
                <p:nvPr/>
              </p:nvSpPr>
              <p:spPr>
                <a:xfrm>
                  <a:off x="4558344" y="6528308"/>
                  <a:ext cx="192927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Prepare for conflicts during the upgrade</a:t>
                  </a:r>
                </a:p>
              </p:txBody>
            </p:sp>
            <p:sp>
              <p:nvSpPr>
                <p:cNvPr id="34" name="Chevron 36">
                  <a:extLst>
                    <a:ext uri="{FF2B5EF4-FFF2-40B4-BE49-F238E27FC236}">
                      <a16:creationId xmlns:a16="http://schemas.microsoft.com/office/drawing/2014/main" id="{4332318D-D56F-4EE7-B77A-483F1BBF9BA1}"/>
                    </a:ext>
                  </a:extLst>
                </p:cNvPr>
                <p:cNvSpPr/>
                <p:nvPr/>
              </p:nvSpPr>
              <p:spPr>
                <a:xfrm>
                  <a:off x="6197980"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and maintain test plans</a:t>
                  </a:r>
                </a:p>
              </p:txBody>
            </p:sp>
          </p:grpSp>
          <p:sp>
            <p:nvSpPr>
              <p:cNvPr id="27" name="Chevron 37">
                <a:extLst>
                  <a:ext uri="{FF2B5EF4-FFF2-40B4-BE49-F238E27FC236}">
                    <a16:creationId xmlns:a16="http://schemas.microsoft.com/office/drawing/2014/main" id="{5BE9A71E-6A21-4AF5-A2C3-299799359140}"/>
                  </a:ext>
                </a:extLst>
              </p:cNvPr>
              <p:cNvSpPr/>
              <p:nvPr/>
            </p:nvSpPr>
            <p:spPr>
              <a:xfrm>
                <a:off x="9573309" y="5893043"/>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Prepare stakeholders for the upgrade</a:t>
                </a:r>
              </a:p>
            </p:txBody>
          </p:sp>
        </p:grpSp>
        <p:sp>
          <p:nvSpPr>
            <p:cNvPr id="25" name="Chevron 37">
              <a:extLst>
                <a:ext uri="{FF2B5EF4-FFF2-40B4-BE49-F238E27FC236}">
                  <a16:creationId xmlns:a16="http://schemas.microsoft.com/office/drawing/2014/main" id="{D86ABEB6-9BEC-48E4-944A-00792C984011}"/>
                </a:ext>
              </a:extLst>
            </p:cNvPr>
            <p:cNvSpPr/>
            <p:nvPr/>
          </p:nvSpPr>
          <p:spPr>
            <a:xfrm>
              <a:off x="10201889" y="5943988"/>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Streamline future upgrades </a:t>
              </a:r>
            </a:p>
          </p:txBody>
        </p:sp>
      </p:grpSp>
    </p:spTree>
    <p:extLst>
      <p:ext uri="{BB962C8B-B14F-4D97-AF65-F5344CB8AC3E}">
        <p14:creationId xmlns:p14="http://schemas.microsoft.com/office/powerpoint/2010/main" val="353271704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9944428" cy="668692"/>
          </a:xfrm>
        </p:spPr>
        <p:txBody>
          <a:bodyPr/>
          <a:lstStyle/>
          <a:p>
            <a:r>
              <a:rPr lang="en-US" dirty="0"/>
              <a:t>Step 3: Create and maintain test plans</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646331"/>
          </a:xfrm>
          <a:prstGeom prst="rect">
            <a:avLst/>
          </a:prstGeom>
          <a:noFill/>
        </p:spPr>
        <p:txBody>
          <a:bodyPr wrap="square" rtlCol="0">
            <a:spAutoFit/>
          </a:bodyPr>
          <a:lstStyle/>
          <a:p>
            <a:r>
              <a:rPr lang="en-US" sz="1200" dirty="0"/>
              <a:t>Focus on testing what you have previously deployed. If your organization was using only ITSM, then there’s no point testing ITOM applications, which you may have just deployed. A key caveat is with integrations: Always test integrations that are used in multiple places. Always create test plan(s) as you configure and customize your applications. If you didn’t, make sure to create and test your test plans before you upgrade. </a:t>
            </a: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515056" y="1949856"/>
            <a:ext cx="7144389" cy="376930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and maintain your test plans</a:t>
            </a:r>
          </a:p>
          <a:p>
            <a:pPr marL="227965" indent="-227965">
              <a:buFont typeface="Wingdings" pitchFamily="2" charset="2"/>
              <a:buChar char="q"/>
            </a:pPr>
            <a:r>
              <a:rPr lang="en-US" sz="1200" dirty="0"/>
              <a:t>Create comprehensive test plans that cover core functionality and integrations across applications. Assume the testers know nothing about ServiceNow and include:</a:t>
            </a:r>
          </a:p>
          <a:p>
            <a:pPr lvl="1">
              <a:buFont typeface="Wingdings" pitchFamily="2" charset="2"/>
              <a:buChar char="q"/>
            </a:pPr>
            <a:r>
              <a:rPr lang="en-US" sz="1100" dirty="0"/>
              <a:t>Clear, step‑by‑step, instructions to perform the test</a:t>
            </a:r>
          </a:p>
          <a:p>
            <a:pPr lvl="1">
              <a:buFont typeface="Wingdings" pitchFamily="2" charset="2"/>
              <a:buChar char="q"/>
            </a:pPr>
            <a:r>
              <a:rPr lang="en-US" sz="1100" dirty="0"/>
              <a:t>Expected results</a:t>
            </a:r>
          </a:p>
          <a:p>
            <a:pPr lvl="1">
              <a:buFont typeface="Wingdings" pitchFamily="2" charset="2"/>
              <a:buChar char="q"/>
            </a:pPr>
            <a:r>
              <a:rPr lang="en-US" sz="1100" dirty="0"/>
              <a:t>Input for actual results</a:t>
            </a:r>
          </a:p>
          <a:p>
            <a:pPr lvl="1">
              <a:buFont typeface="Wingdings" pitchFamily="2" charset="2"/>
              <a:buChar char="q"/>
            </a:pPr>
            <a:r>
              <a:rPr lang="en-US" sz="1100" dirty="0"/>
              <a:t>Input for any error messages</a:t>
            </a:r>
          </a:p>
          <a:p>
            <a:pPr lvl="1">
              <a:buFont typeface="Wingdings" pitchFamily="2" charset="2"/>
              <a:buChar char="q"/>
            </a:pPr>
            <a:r>
              <a:rPr lang="en-US" sz="1100" dirty="0"/>
              <a:t>Input for screen shots</a:t>
            </a:r>
          </a:p>
          <a:p>
            <a:pPr>
              <a:buFont typeface="Wingdings" pitchFamily="2" charset="2"/>
              <a:buChar char="q"/>
            </a:pPr>
            <a:r>
              <a:rPr lang="en-US" sz="1200" dirty="0"/>
              <a:t>Automate as many test cases as possible using the ServiceNow </a:t>
            </a:r>
            <a:r>
              <a:rPr lang="en-US" sz="1200" dirty="0">
                <a:hlinkClick r:id="rId3"/>
              </a:rPr>
              <a:t>Automated Test Framework</a:t>
            </a:r>
            <a:r>
              <a:rPr lang="en-US" sz="1200" dirty="0"/>
              <a:t>. Refer to our </a:t>
            </a:r>
            <a:r>
              <a:rPr lang="en-US" sz="1200" dirty="0">
                <a:hlinkClick r:id="rId4"/>
              </a:rPr>
              <a:t>best practices for using ATF</a:t>
            </a:r>
            <a:r>
              <a:rPr lang="en-US" sz="1200" dirty="0"/>
              <a:t>.</a:t>
            </a:r>
          </a:p>
          <a:p>
            <a:pPr>
              <a:buFont typeface="Wingdings" pitchFamily="2" charset="2"/>
              <a:buChar char="q"/>
            </a:pPr>
            <a:r>
              <a:rPr lang="en-US" sz="1200" dirty="0"/>
              <a:t>Conduct manual testing of all remaining functionality using the ServiceNow Test Management module.</a:t>
            </a:r>
          </a:p>
          <a:p>
            <a:pPr>
              <a:buFont typeface="Wingdings" pitchFamily="2" charset="2"/>
              <a:buChar char="q"/>
            </a:pPr>
            <a:r>
              <a:rPr lang="en-US" sz="1200" dirty="0"/>
              <a:t>Ensure that you have a policy in place for system administrators and developers to update test plans every time an application is configured or customized.</a:t>
            </a:r>
          </a:p>
        </p:txBody>
      </p:sp>
      <p:grpSp>
        <p:nvGrpSpPr>
          <p:cNvPr id="19" name="Group 18">
            <a:extLst>
              <a:ext uri="{FF2B5EF4-FFF2-40B4-BE49-F238E27FC236}">
                <a16:creationId xmlns:a16="http://schemas.microsoft.com/office/drawing/2014/main" id="{6B7B74E6-9F4C-415F-A86B-8669538BE84E}"/>
              </a:ext>
            </a:extLst>
          </p:cNvPr>
          <p:cNvGrpSpPr/>
          <p:nvPr/>
        </p:nvGrpSpPr>
        <p:grpSpPr>
          <a:xfrm>
            <a:off x="221276" y="5793253"/>
            <a:ext cx="11446624" cy="462116"/>
            <a:chOff x="1132705" y="5943988"/>
            <a:chExt cx="11446624" cy="462116"/>
          </a:xfrm>
        </p:grpSpPr>
        <p:grpSp>
          <p:nvGrpSpPr>
            <p:cNvPr id="24" name="Group 23">
              <a:extLst>
                <a:ext uri="{FF2B5EF4-FFF2-40B4-BE49-F238E27FC236}">
                  <a16:creationId xmlns:a16="http://schemas.microsoft.com/office/drawing/2014/main" id="{CFB90324-4ABB-43DC-AEF6-4D1325F7C1FE}"/>
                </a:ext>
              </a:extLst>
            </p:cNvPr>
            <p:cNvGrpSpPr/>
            <p:nvPr/>
          </p:nvGrpSpPr>
          <p:grpSpPr>
            <a:xfrm>
              <a:off x="1132705" y="5943988"/>
              <a:ext cx="9349644" cy="462116"/>
              <a:chOff x="2601105" y="5893043"/>
              <a:chExt cx="9349644" cy="462116"/>
            </a:xfrm>
          </p:grpSpPr>
          <p:grpSp>
            <p:nvGrpSpPr>
              <p:cNvPr id="26" name="Group 25">
                <a:extLst>
                  <a:ext uri="{FF2B5EF4-FFF2-40B4-BE49-F238E27FC236}">
                    <a16:creationId xmlns:a16="http://schemas.microsoft.com/office/drawing/2014/main" id="{719766FC-46D7-4352-A896-3A65C0505811}"/>
                  </a:ext>
                </a:extLst>
              </p:cNvPr>
              <p:cNvGrpSpPr/>
              <p:nvPr/>
            </p:nvGrpSpPr>
            <p:grpSpPr>
              <a:xfrm>
                <a:off x="2601105" y="5893043"/>
                <a:ext cx="7199801" cy="462116"/>
                <a:chOff x="2284669" y="6528308"/>
                <a:chExt cx="5842586" cy="462116"/>
              </a:xfrm>
            </p:grpSpPr>
            <p:sp>
              <p:nvSpPr>
                <p:cNvPr id="31" name="Chevron 29">
                  <a:extLst>
                    <a:ext uri="{FF2B5EF4-FFF2-40B4-BE49-F238E27FC236}">
                      <a16:creationId xmlns:a16="http://schemas.microsoft.com/office/drawing/2014/main" id="{65EB28E2-7C35-40D2-B6C6-BAA8E9CE843A}"/>
                    </a:ext>
                  </a:extLst>
                </p:cNvPr>
                <p:cNvSpPr/>
                <p:nvPr/>
              </p:nvSpPr>
              <p:spPr>
                <a:xfrm>
                  <a:off x="2284669"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F68595F9-C564-4E40-BED9-5AA50E406A29}"/>
                    </a:ext>
                  </a:extLst>
                </p:cNvPr>
                <p:cNvSpPr/>
                <p:nvPr/>
              </p:nvSpPr>
              <p:spPr>
                <a:xfrm>
                  <a:off x="2918725"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a repeatable upgrade process</a:t>
                  </a:r>
                </a:p>
              </p:txBody>
            </p:sp>
            <p:sp>
              <p:nvSpPr>
                <p:cNvPr id="33" name="Chevron 35">
                  <a:extLst>
                    <a:ext uri="{FF2B5EF4-FFF2-40B4-BE49-F238E27FC236}">
                      <a16:creationId xmlns:a16="http://schemas.microsoft.com/office/drawing/2014/main" id="{B50BE818-E1B8-424C-9CB6-27D1B342004C}"/>
                    </a:ext>
                  </a:extLst>
                </p:cNvPr>
                <p:cNvSpPr/>
                <p:nvPr/>
              </p:nvSpPr>
              <p:spPr>
                <a:xfrm>
                  <a:off x="4558344"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Prepare for conflicts during the upgrade</a:t>
                  </a:r>
                </a:p>
              </p:txBody>
            </p:sp>
            <p:sp>
              <p:nvSpPr>
                <p:cNvPr id="34" name="Chevron 36">
                  <a:extLst>
                    <a:ext uri="{FF2B5EF4-FFF2-40B4-BE49-F238E27FC236}">
                      <a16:creationId xmlns:a16="http://schemas.microsoft.com/office/drawing/2014/main" id="{4332318D-D56F-4EE7-B77A-483F1BBF9BA1}"/>
                    </a:ext>
                  </a:extLst>
                </p:cNvPr>
                <p:cNvSpPr/>
                <p:nvPr/>
              </p:nvSpPr>
              <p:spPr>
                <a:xfrm>
                  <a:off x="6197980" y="6528308"/>
                  <a:ext cx="192927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Create and maintain test plans</a:t>
                  </a:r>
                </a:p>
              </p:txBody>
            </p:sp>
          </p:grpSp>
          <p:sp>
            <p:nvSpPr>
              <p:cNvPr id="27" name="Chevron 37">
                <a:extLst>
                  <a:ext uri="{FF2B5EF4-FFF2-40B4-BE49-F238E27FC236}">
                    <a16:creationId xmlns:a16="http://schemas.microsoft.com/office/drawing/2014/main" id="{5BE9A71E-6A21-4AF5-A2C3-299799359140}"/>
                  </a:ext>
                </a:extLst>
              </p:cNvPr>
              <p:cNvSpPr/>
              <p:nvPr/>
            </p:nvSpPr>
            <p:spPr>
              <a:xfrm>
                <a:off x="9573309" y="5893043"/>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Prepare stakeholders for the upgrade</a:t>
                </a:r>
              </a:p>
            </p:txBody>
          </p:sp>
        </p:grpSp>
        <p:sp>
          <p:nvSpPr>
            <p:cNvPr id="25" name="Chevron 37">
              <a:extLst>
                <a:ext uri="{FF2B5EF4-FFF2-40B4-BE49-F238E27FC236}">
                  <a16:creationId xmlns:a16="http://schemas.microsoft.com/office/drawing/2014/main" id="{D86ABEB6-9BEC-48E4-944A-00792C984011}"/>
                </a:ext>
              </a:extLst>
            </p:cNvPr>
            <p:cNvSpPr/>
            <p:nvPr/>
          </p:nvSpPr>
          <p:spPr>
            <a:xfrm>
              <a:off x="10201889" y="5943988"/>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Streamline future upgrades </a:t>
              </a:r>
            </a:p>
          </p:txBody>
        </p:sp>
      </p:grpSp>
      <p:sp>
        <p:nvSpPr>
          <p:cNvPr id="29" name="Rectangle 28">
            <a:extLst>
              <a:ext uri="{FF2B5EF4-FFF2-40B4-BE49-F238E27FC236}">
                <a16:creationId xmlns:a16="http://schemas.microsoft.com/office/drawing/2014/main" id="{2EDF88A4-5140-422E-9BFA-EE250C040217}"/>
              </a:ext>
            </a:extLst>
          </p:cNvPr>
          <p:cNvSpPr/>
          <p:nvPr/>
        </p:nvSpPr>
        <p:spPr>
          <a:xfrm>
            <a:off x="7817524" y="2230056"/>
            <a:ext cx="3506791" cy="73905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Maintain additional test instances to allow development to continue while upgrades are underway. </a:t>
            </a:r>
          </a:p>
        </p:txBody>
      </p:sp>
    </p:spTree>
    <p:extLst>
      <p:ext uri="{BB962C8B-B14F-4D97-AF65-F5344CB8AC3E}">
        <p14:creationId xmlns:p14="http://schemas.microsoft.com/office/powerpoint/2010/main" val="4237307451"/>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9944428" cy="668692"/>
          </a:xfrm>
        </p:spPr>
        <p:txBody>
          <a:bodyPr/>
          <a:lstStyle/>
          <a:p>
            <a:r>
              <a:rPr lang="en-US" dirty="0"/>
              <a:t>Step 4: Prepare stakeholders for the upgrade</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461665"/>
          </a:xfrm>
          <a:prstGeom prst="rect">
            <a:avLst/>
          </a:prstGeom>
          <a:noFill/>
        </p:spPr>
        <p:txBody>
          <a:bodyPr wrap="square" rtlCol="0">
            <a:spAutoFit/>
          </a:bodyPr>
          <a:lstStyle/>
          <a:p>
            <a:r>
              <a:rPr lang="en-US" sz="1200" dirty="0"/>
              <a:t>Communication is key to any project, and upgrades are no exception! Build awareness about the upgrade process and timelines to help ServiceNow developers, admins, and end users plan for the upgrade and get excited about the new functionality available. </a:t>
            </a: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515056" y="1949856"/>
            <a:ext cx="11152844" cy="376930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Prepare stakeholders for the upgrade</a:t>
            </a:r>
          </a:p>
          <a:p>
            <a:pPr>
              <a:buFont typeface="Wingdings" pitchFamily="2" charset="2"/>
              <a:buChar char="q"/>
            </a:pPr>
            <a:r>
              <a:rPr lang="en-US" sz="1200" dirty="0"/>
              <a:t>Create a targeted </a:t>
            </a:r>
            <a:r>
              <a:rPr lang="en-US" sz="1200" dirty="0">
                <a:hlinkClick r:id="rId3"/>
              </a:rPr>
              <a:t>communication plan </a:t>
            </a:r>
            <a:r>
              <a:rPr lang="en-US" sz="1200" dirty="0"/>
              <a:t>for all stakeholders—everyone who works on or is impacted by ServiceNow—for each ServiceNow instance (production and non-production). Be sure you include service owners, service providers, developers, application managers (like catalog managers), and end users. The communication plan must:</a:t>
            </a:r>
          </a:p>
          <a:p>
            <a:pPr lvl="1">
              <a:buFont typeface="Wingdings" pitchFamily="2" charset="2"/>
              <a:buChar char="q"/>
            </a:pPr>
            <a:r>
              <a:rPr lang="en-US" sz="1100" dirty="0"/>
              <a:t>Highlight the upgrade timeline, process, impact (what to expect during the upgrade), and benefits (what’s in it for them) at least two weeks in advance of initiating the upgrade</a:t>
            </a:r>
          </a:p>
          <a:p>
            <a:pPr marL="456565" lvl="1" indent="-224790">
              <a:buFont typeface="Wingdings" pitchFamily="2" charset="2"/>
              <a:buChar char="q"/>
            </a:pPr>
            <a:r>
              <a:rPr lang="en-US" sz="1100" dirty="0"/>
              <a:t>Build awareness with end users using targeted campaigns such as video “commercials” on a TV monitor in the break room, upgrade parties themed after the upgrade name, like a New York party, and signs posted inside the elevator, bathroom stalls, or wherever you have a captive audience</a:t>
            </a:r>
          </a:p>
          <a:p>
            <a:pPr lvl="1">
              <a:buFont typeface="Wingdings" pitchFamily="2" charset="2"/>
              <a:buChar char="q"/>
            </a:pPr>
            <a:r>
              <a:rPr lang="en-US" sz="1100" dirty="0"/>
              <a:t>Conduct group meetings with key service stakeholders—process users, developers, and administrators—to set the right expectations on the upgrade process and provide an opportunity to answer questions </a:t>
            </a:r>
          </a:p>
          <a:p>
            <a:pPr lvl="1">
              <a:buFont typeface="Wingdings" pitchFamily="2" charset="2"/>
              <a:buChar char="q"/>
            </a:pPr>
            <a:r>
              <a:rPr lang="en-US" sz="1100" dirty="0"/>
              <a:t>Communicate progress on the upgrade through email notifications </a:t>
            </a:r>
          </a:p>
          <a:p>
            <a:pPr>
              <a:buFont typeface="Wingdings" pitchFamily="2" charset="2"/>
              <a:buChar char="q"/>
            </a:pPr>
            <a:r>
              <a:rPr lang="en-US" sz="1200" dirty="0"/>
              <a:t>Post upgrade, educate process users</a:t>
            </a:r>
            <a:r>
              <a:rPr lang="en-US" sz="1200" dirty="0">
                <a:solidFill>
                  <a:srgbClr val="D0232B"/>
                </a:solidFill>
              </a:rPr>
              <a:t> </a:t>
            </a:r>
            <a:r>
              <a:rPr lang="en-US" sz="1200" dirty="0"/>
              <a:t>(e.g., service desk agents), developers, and admins, on the new functionality implemented and how they can use it for their needs. Consider:</a:t>
            </a:r>
          </a:p>
          <a:p>
            <a:pPr marL="456565" lvl="1" indent="-224790">
              <a:buFont typeface="Wingdings" pitchFamily="2" charset="2"/>
              <a:buChar char="q"/>
            </a:pPr>
            <a:r>
              <a:rPr lang="en-US" sz="1100" dirty="0"/>
              <a:t>Listening to release webinars from ServiceNow </a:t>
            </a:r>
          </a:p>
          <a:p>
            <a:pPr marL="740614" lvl="2" indent="-224790">
              <a:buFont typeface="Wingdings" pitchFamily="2" charset="2"/>
              <a:buChar char="q"/>
            </a:pPr>
            <a:r>
              <a:rPr lang="en-US" sz="1100" dirty="0"/>
              <a:t>Here’s one </a:t>
            </a:r>
            <a:r>
              <a:rPr lang="en-US" sz="1100" dirty="0">
                <a:hlinkClick r:id="rId4"/>
              </a:rPr>
              <a:t>example</a:t>
            </a:r>
            <a:r>
              <a:rPr lang="en-US" sz="1100" dirty="0"/>
              <a:t>—you can also look for links advertised through Community and local SNUG meetings.</a:t>
            </a:r>
          </a:p>
          <a:p>
            <a:pPr lvl="1">
              <a:buFont typeface="Wingdings" pitchFamily="2" charset="2"/>
              <a:buChar char="q"/>
            </a:pPr>
            <a:r>
              <a:rPr lang="en-US" sz="1100" dirty="0"/>
              <a:t>Refreshing critical staff with role-based </a:t>
            </a:r>
            <a:r>
              <a:rPr lang="en-US" sz="1100" dirty="0">
                <a:hlinkClick r:id="rId5"/>
              </a:rPr>
              <a:t>training and certification courses</a:t>
            </a:r>
            <a:r>
              <a:rPr lang="en-US" sz="1100" dirty="0"/>
              <a:t>—automatically updated to the current Now Platform release</a:t>
            </a:r>
          </a:p>
          <a:p>
            <a:pPr lvl="1">
              <a:buFont typeface="Wingdings" pitchFamily="2" charset="2"/>
              <a:buChar char="q"/>
            </a:pPr>
            <a:endParaRPr lang="en-US" sz="1200" dirty="0"/>
          </a:p>
          <a:p>
            <a:pPr marL="0" indent="0">
              <a:buNone/>
            </a:pPr>
            <a:endParaRPr lang="en-US" sz="1200" dirty="0"/>
          </a:p>
        </p:txBody>
      </p:sp>
      <p:grpSp>
        <p:nvGrpSpPr>
          <p:cNvPr id="19" name="Group 18">
            <a:extLst>
              <a:ext uri="{FF2B5EF4-FFF2-40B4-BE49-F238E27FC236}">
                <a16:creationId xmlns:a16="http://schemas.microsoft.com/office/drawing/2014/main" id="{6B7B74E6-9F4C-415F-A86B-8669538BE84E}"/>
              </a:ext>
            </a:extLst>
          </p:cNvPr>
          <p:cNvGrpSpPr/>
          <p:nvPr/>
        </p:nvGrpSpPr>
        <p:grpSpPr>
          <a:xfrm>
            <a:off x="221276" y="5793253"/>
            <a:ext cx="11446624" cy="462116"/>
            <a:chOff x="1132705" y="5943988"/>
            <a:chExt cx="11446624" cy="462116"/>
          </a:xfrm>
        </p:grpSpPr>
        <p:grpSp>
          <p:nvGrpSpPr>
            <p:cNvPr id="24" name="Group 23">
              <a:extLst>
                <a:ext uri="{FF2B5EF4-FFF2-40B4-BE49-F238E27FC236}">
                  <a16:creationId xmlns:a16="http://schemas.microsoft.com/office/drawing/2014/main" id="{CFB90324-4ABB-43DC-AEF6-4D1325F7C1FE}"/>
                </a:ext>
              </a:extLst>
            </p:cNvPr>
            <p:cNvGrpSpPr/>
            <p:nvPr/>
          </p:nvGrpSpPr>
          <p:grpSpPr>
            <a:xfrm>
              <a:off x="1132705" y="5943988"/>
              <a:ext cx="9349644" cy="462116"/>
              <a:chOff x="2601105" y="5893043"/>
              <a:chExt cx="9349644" cy="462116"/>
            </a:xfrm>
          </p:grpSpPr>
          <p:grpSp>
            <p:nvGrpSpPr>
              <p:cNvPr id="26" name="Group 25">
                <a:extLst>
                  <a:ext uri="{FF2B5EF4-FFF2-40B4-BE49-F238E27FC236}">
                    <a16:creationId xmlns:a16="http://schemas.microsoft.com/office/drawing/2014/main" id="{719766FC-46D7-4352-A896-3A65C0505811}"/>
                  </a:ext>
                </a:extLst>
              </p:cNvPr>
              <p:cNvGrpSpPr/>
              <p:nvPr/>
            </p:nvGrpSpPr>
            <p:grpSpPr>
              <a:xfrm>
                <a:off x="2601105" y="5893043"/>
                <a:ext cx="7199801" cy="462116"/>
                <a:chOff x="2284669" y="6528308"/>
                <a:chExt cx="5842586" cy="462116"/>
              </a:xfrm>
            </p:grpSpPr>
            <p:sp>
              <p:nvSpPr>
                <p:cNvPr id="31" name="Chevron 29">
                  <a:extLst>
                    <a:ext uri="{FF2B5EF4-FFF2-40B4-BE49-F238E27FC236}">
                      <a16:creationId xmlns:a16="http://schemas.microsoft.com/office/drawing/2014/main" id="{65EB28E2-7C35-40D2-B6C6-BAA8E9CE843A}"/>
                    </a:ext>
                  </a:extLst>
                </p:cNvPr>
                <p:cNvSpPr/>
                <p:nvPr/>
              </p:nvSpPr>
              <p:spPr>
                <a:xfrm>
                  <a:off x="2284669"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F68595F9-C564-4E40-BED9-5AA50E406A29}"/>
                    </a:ext>
                  </a:extLst>
                </p:cNvPr>
                <p:cNvSpPr/>
                <p:nvPr/>
              </p:nvSpPr>
              <p:spPr>
                <a:xfrm>
                  <a:off x="2918725"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a repeatable upgrade process</a:t>
                  </a:r>
                </a:p>
              </p:txBody>
            </p:sp>
            <p:sp>
              <p:nvSpPr>
                <p:cNvPr id="33" name="Chevron 35">
                  <a:extLst>
                    <a:ext uri="{FF2B5EF4-FFF2-40B4-BE49-F238E27FC236}">
                      <a16:creationId xmlns:a16="http://schemas.microsoft.com/office/drawing/2014/main" id="{B50BE818-E1B8-424C-9CB6-27D1B342004C}"/>
                    </a:ext>
                  </a:extLst>
                </p:cNvPr>
                <p:cNvSpPr/>
                <p:nvPr/>
              </p:nvSpPr>
              <p:spPr>
                <a:xfrm>
                  <a:off x="4558344"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Prepare for conflicts during the upgrade</a:t>
                  </a:r>
                </a:p>
              </p:txBody>
            </p:sp>
            <p:sp>
              <p:nvSpPr>
                <p:cNvPr id="34" name="Chevron 36">
                  <a:extLst>
                    <a:ext uri="{FF2B5EF4-FFF2-40B4-BE49-F238E27FC236}">
                      <a16:creationId xmlns:a16="http://schemas.microsoft.com/office/drawing/2014/main" id="{4332318D-D56F-4EE7-B77A-483F1BBF9BA1}"/>
                    </a:ext>
                  </a:extLst>
                </p:cNvPr>
                <p:cNvSpPr/>
                <p:nvPr/>
              </p:nvSpPr>
              <p:spPr>
                <a:xfrm>
                  <a:off x="6197980" y="6528308"/>
                  <a:ext cx="19292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and maintain test plans</a:t>
                  </a:r>
                </a:p>
              </p:txBody>
            </p:sp>
          </p:grpSp>
          <p:sp>
            <p:nvSpPr>
              <p:cNvPr id="27" name="Chevron 37">
                <a:extLst>
                  <a:ext uri="{FF2B5EF4-FFF2-40B4-BE49-F238E27FC236}">
                    <a16:creationId xmlns:a16="http://schemas.microsoft.com/office/drawing/2014/main" id="{5BE9A71E-6A21-4AF5-A2C3-299799359140}"/>
                  </a:ext>
                </a:extLst>
              </p:cNvPr>
              <p:cNvSpPr/>
              <p:nvPr/>
            </p:nvSpPr>
            <p:spPr>
              <a:xfrm>
                <a:off x="9573309" y="5893043"/>
                <a:ext cx="237744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Prepare stakeholders for the upgrade</a:t>
                </a:r>
              </a:p>
            </p:txBody>
          </p:sp>
        </p:grpSp>
        <p:sp>
          <p:nvSpPr>
            <p:cNvPr id="25" name="Chevron 37">
              <a:extLst>
                <a:ext uri="{FF2B5EF4-FFF2-40B4-BE49-F238E27FC236}">
                  <a16:creationId xmlns:a16="http://schemas.microsoft.com/office/drawing/2014/main" id="{D86ABEB6-9BEC-48E4-944A-00792C984011}"/>
                </a:ext>
              </a:extLst>
            </p:cNvPr>
            <p:cNvSpPr/>
            <p:nvPr/>
          </p:nvSpPr>
          <p:spPr>
            <a:xfrm>
              <a:off x="10201889" y="5943988"/>
              <a:ext cx="2377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Streamline future upgrades </a:t>
              </a:r>
            </a:p>
          </p:txBody>
        </p:sp>
      </p:grpSp>
    </p:spTree>
    <p:extLst>
      <p:ext uri="{BB962C8B-B14F-4D97-AF65-F5344CB8AC3E}">
        <p14:creationId xmlns:p14="http://schemas.microsoft.com/office/powerpoint/2010/main" val="2278647026"/>
      </p:ext>
    </p:extLst>
  </p:cSld>
  <p:clrMapOvr>
    <a:masterClrMapping/>
  </p:clrMapOvr>
  <p:transition spd="med">
    <p:fade/>
  </p:transition>
</p:sld>
</file>

<file path=ppt/theme/theme1.xml><?xml version="1.0" encoding="utf-8"?>
<a:theme xmlns:a="http://schemas.openxmlformats.org/drawingml/2006/main" name="1_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2" ma:contentTypeDescription="Create a new document." ma:contentTypeScope="" ma:versionID="c14429af336a7b6d823858b3f908e9fd">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0E668F-4ACA-4FA4-8ED9-958BD5B89D2E}">
  <ds:schemaRefs>
    <ds:schemaRef ds:uri="http://www.w3.org/XML/1998/namespace"/>
    <ds:schemaRef ds:uri="http://purl.org/dc/terms/"/>
    <ds:schemaRef ds:uri="http://schemas.microsoft.com/office/2006/metadata/properties"/>
    <ds:schemaRef ds:uri="http://schemas.openxmlformats.org/package/2006/metadata/core-properties"/>
    <ds:schemaRef ds:uri="95d67790-48fc-4006-9fcd-2a7ebc1ec5b5"/>
    <ds:schemaRef ds:uri="http://schemas.microsoft.com/office/2006/documentManagement/types"/>
    <ds:schemaRef ds:uri="http://purl.org/dc/elements/1.1/"/>
    <ds:schemaRef ds:uri="b1c10534-3f78-4a9b-b82a-989c172f5ffc"/>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3304BEA0-2076-4978-BC2E-65995E2D21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027DF1-ED42-4BFD-86BF-FF9A2AC4BC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7507</TotalTime>
  <Words>2938</Words>
  <Application>Microsoft Macintosh PowerPoint</Application>
  <PresentationFormat>Widescreen</PresentationFormat>
  <Paragraphs>256</Paragraphs>
  <Slides>12</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.AppleSystemUIFont</vt:lpstr>
      <vt:lpstr>Arial</vt:lpstr>
      <vt:lpstr>Avenir Book</vt:lpstr>
      <vt:lpstr>Calibri</vt:lpstr>
      <vt:lpstr>Century Gothic</vt:lpstr>
      <vt:lpstr>Gilroy</vt:lpstr>
      <vt:lpstr>Wingdings</vt:lpstr>
      <vt:lpstr>1_Office Theme</vt:lpstr>
      <vt:lpstr>Plan for upgrades at least once a year</vt:lpstr>
      <vt:lpstr>Success Pillars – Structure</vt:lpstr>
      <vt:lpstr>Plan for upgrades at least once a year</vt:lpstr>
      <vt:lpstr>Step 1a: Define the ServiceNow upgrade process</vt:lpstr>
      <vt:lpstr>Step 1b: Secure resources for the upgrade</vt:lpstr>
      <vt:lpstr>Step 2a: Understand your current environment</vt:lpstr>
      <vt:lpstr>Step 2b: Plan for a skipped changes review</vt:lpstr>
      <vt:lpstr>Step 3: Create and maintain test plans</vt:lpstr>
      <vt:lpstr>Step 4: Prepare stakeholders for the upgrade</vt:lpstr>
      <vt:lpstr>Step 5a: Optimize based on lessons learned</vt:lpstr>
      <vt:lpstr>Step 5b: Govern to minimize customizations</vt:lpstr>
      <vt:lpstr>KPIs and stakeholders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an engaging self-service employee &amp; customer experience</dc:title>
  <dc:creator>Pooja Gupta</dc:creator>
  <cp:lastModifiedBy>CJ Nichols</cp:lastModifiedBy>
  <cp:revision>116</cp:revision>
  <dcterms:created xsi:type="dcterms:W3CDTF">2018-06-21T23:55:06Z</dcterms:created>
  <dcterms:modified xsi:type="dcterms:W3CDTF">2019-08-05T15:29:29Z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5000</vt:r8>
  </property>
  <property fmtid="{D5CDD505-2E9C-101B-9397-08002B2CF9AE}" pid="3" name="ContentTypeId">
    <vt:lpwstr>0x01010049E265F72CA92545B9F9453CFEB18874</vt:lpwstr>
  </property>
</Properties>
</file>