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3C2E"/>
    <a:srgbClr val="FFC3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16"/>
    <p:restoredTop sz="94651"/>
  </p:normalViewPr>
  <p:slideViewPr>
    <p:cSldViewPr snapToGrid="0" snapToObjects="1">
      <p:cViewPr>
        <p:scale>
          <a:sx n="120" d="100"/>
          <a:sy n="120" d="100"/>
        </p:scale>
        <p:origin x="362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E62C0-B9F9-8F45-9B84-1BF2D22D7DE2}" type="datetimeFigureOut">
              <a:rPr lang="en-US" smtClean="0"/>
              <a:t>1/3/18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C48E0-7A82-9440-A4DD-2AF9DCD2B6B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883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E62C0-B9F9-8F45-9B84-1BF2D22D7DE2}" type="datetimeFigureOut">
              <a:rPr lang="en-US" smtClean="0"/>
              <a:t>1/3/18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C48E0-7A82-9440-A4DD-2AF9DCD2B6B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34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E62C0-B9F9-8F45-9B84-1BF2D22D7DE2}" type="datetimeFigureOut">
              <a:rPr lang="en-US" smtClean="0"/>
              <a:t>1/3/18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C48E0-7A82-9440-A4DD-2AF9DCD2B6B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3282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E62C0-B9F9-8F45-9B84-1BF2D22D7DE2}" type="datetimeFigureOut">
              <a:rPr lang="en-US" smtClean="0"/>
              <a:t>1/3/18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C48E0-7A82-9440-A4DD-2AF9DCD2B6B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244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E62C0-B9F9-8F45-9B84-1BF2D22D7DE2}" type="datetimeFigureOut">
              <a:rPr lang="en-US" smtClean="0"/>
              <a:t>1/3/18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C48E0-7A82-9440-A4DD-2AF9DCD2B6B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992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E62C0-B9F9-8F45-9B84-1BF2D22D7DE2}" type="datetimeFigureOut">
              <a:rPr lang="en-US" smtClean="0"/>
              <a:t>1/3/18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C48E0-7A82-9440-A4DD-2AF9DCD2B6B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7056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E62C0-B9F9-8F45-9B84-1BF2D22D7DE2}" type="datetimeFigureOut">
              <a:rPr lang="en-US" smtClean="0"/>
              <a:t>1/3/18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C48E0-7A82-9440-A4DD-2AF9DCD2B6B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755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E62C0-B9F9-8F45-9B84-1BF2D22D7DE2}" type="datetimeFigureOut">
              <a:rPr lang="en-US" smtClean="0"/>
              <a:t>1/3/18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C48E0-7A82-9440-A4DD-2AF9DCD2B6B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83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E62C0-B9F9-8F45-9B84-1BF2D22D7DE2}" type="datetimeFigureOut">
              <a:rPr lang="en-US" smtClean="0"/>
              <a:t>1/3/18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C48E0-7A82-9440-A4DD-2AF9DCD2B6B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5335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E62C0-B9F9-8F45-9B84-1BF2D22D7DE2}" type="datetimeFigureOut">
              <a:rPr lang="en-US" smtClean="0"/>
              <a:t>1/3/18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C48E0-7A82-9440-A4DD-2AF9DCD2B6B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239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E62C0-B9F9-8F45-9B84-1BF2D22D7DE2}" type="datetimeFigureOut">
              <a:rPr lang="en-US" smtClean="0"/>
              <a:t>1/3/18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C48E0-7A82-9440-A4DD-2AF9DCD2B6B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561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E62C0-B9F9-8F45-9B84-1BF2D22D7DE2}" type="datetimeFigureOut">
              <a:rPr lang="en-US" smtClean="0"/>
              <a:t>1/3/18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DC48E0-7A82-9440-A4DD-2AF9DCD2B6B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6530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3" Type="http://schemas.openxmlformats.org/officeDocument/2006/relationships/image" Target="../media/image11.png"/><Relationship Id="rId14" Type="http://schemas.openxmlformats.org/officeDocument/2006/relationships/image" Target="../media/image12.png"/><Relationship Id="rId15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Relationship Id="rId4" Type="http://schemas.openxmlformats.org/officeDocument/2006/relationships/image" Target="../media/image3.tiff"/><Relationship Id="rId5" Type="http://schemas.openxmlformats.org/officeDocument/2006/relationships/image" Target="../media/image4.png"/><Relationship Id="rId6" Type="http://schemas.openxmlformats.org/officeDocument/2006/relationships/image" Target="../media/image5.tiff"/><Relationship Id="rId7" Type="http://schemas.openxmlformats.org/officeDocument/2006/relationships/image" Target="../media/image6.tiff"/><Relationship Id="rId8" Type="http://schemas.openxmlformats.org/officeDocument/2006/relationships/image" Target="../media/image7.tiff"/><Relationship Id="rId9" Type="http://schemas.openxmlformats.org/officeDocument/2006/relationships/image" Target="../media/image8.png"/><Relationship Id="rId10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Group 203"/>
          <p:cNvGrpSpPr/>
          <p:nvPr/>
        </p:nvGrpSpPr>
        <p:grpSpPr>
          <a:xfrm>
            <a:off x="3074277" y="6141333"/>
            <a:ext cx="1739367" cy="1170577"/>
            <a:chOff x="-2516923" y="4829639"/>
            <a:chExt cx="1935091" cy="1486787"/>
          </a:xfrm>
        </p:grpSpPr>
        <p:pic>
          <p:nvPicPr>
            <p:cNvPr id="197" name="Picture 196"/>
            <p:cNvPicPr>
              <a:picLocks noChangeAspect="1"/>
            </p:cNvPicPr>
            <p:nvPr/>
          </p:nvPicPr>
          <p:blipFill rotWithShape="1">
            <a:blip r:embed="rId2">
              <a:lum bright="70000" contrast="-70000"/>
            </a:blip>
            <a:srcRect b="30460"/>
            <a:stretch/>
          </p:blipFill>
          <p:spPr>
            <a:xfrm>
              <a:off x="-2516923" y="4829639"/>
              <a:ext cx="1935091" cy="1486787"/>
            </a:xfrm>
            <a:prstGeom prst="rect">
              <a:avLst/>
            </a:prstGeom>
          </p:spPr>
        </p:pic>
        <p:pic>
          <p:nvPicPr>
            <p:cNvPr id="199" name="Picture 198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70000" contrast="-70000"/>
            </a:blip>
            <a:srcRect l="4916" t="5253" r="73555" b="73569"/>
            <a:stretch/>
          </p:blipFill>
          <p:spPr>
            <a:xfrm>
              <a:off x="-1996779" y="5120536"/>
              <a:ext cx="386365" cy="460522"/>
            </a:xfrm>
            <a:prstGeom prst="rect">
              <a:avLst/>
            </a:prstGeom>
          </p:spPr>
        </p:pic>
        <p:pic>
          <p:nvPicPr>
            <p:cNvPr id="200" name="Picture 199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70000" contrast="-70000"/>
            </a:blip>
            <a:srcRect l="28317" t="5608" r="50809" b="73804"/>
            <a:stretch/>
          </p:blipFill>
          <p:spPr>
            <a:xfrm>
              <a:off x="-1469411" y="5151201"/>
              <a:ext cx="374587" cy="447728"/>
            </a:xfrm>
            <a:prstGeom prst="rect">
              <a:avLst/>
            </a:prstGeom>
          </p:spPr>
        </p:pic>
        <p:pic>
          <p:nvPicPr>
            <p:cNvPr id="201" name="Picture 200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70000" contrast="-70000"/>
            </a:blip>
            <a:srcRect l="51535" t="5136" r="28788" b="73334"/>
            <a:stretch/>
          </p:blipFill>
          <p:spPr>
            <a:xfrm>
              <a:off x="-2210988" y="5411853"/>
              <a:ext cx="208766" cy="276790"/>
            </a:xfrm>
            <a:prstGeom prst="rect">
              <a:avLst/>
            </a:prstGeom>
          </p:spPr>
        </p:pic>
        <p:pic>
          <p:nvPicPr>
            <p:cNvPr id="202" name="Picture 201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70000" contrast="-70000"/>
            </a:blip>
            <a:srcRect l="73306" t="5205" r="4779" b="73737"/>
            <a:stretch/>
          </p:blipFill>
          <p:spPr>
            <a:xfrm>
              <a:off x="-1083940" y="5411853"/>
              <a:ext cx="232510" cy="270740"/>
            </a:xfrm>
            <a:prstGeom prst="rect">
              <a:avLst/>
            </a:prstGeom>
          </p:spPr>
        </p:pic>
        <p:pic>
          <p:nvPicPr>
            <p:cNvPr id="203" name="Picture 202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70000" contrast="-70000"/>
            </a:blip>
            <a:srcRect l="5112" t="50933" r="74401" b="27965"/>
            <a:stretch/>
          </p:blipFill>
          <p:spPr>
            <a:xfrm>
              <a:off x="-1638471" y="5031085"/>
              <a:ext cx="212888" cy="265716"/>
            </a:xfrm>
            <a:prstGeom prst="rect">
              <a:avLst/>
            </a:prstGeom>
          </p:spPr>
        </p:pic>
      </p:grpSp>
      <p:pic>
        <p:nvPicPr>
          <p:cNvPr id="216" name="Picture 2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001" y="74866"/>
            <a:ext cx="2387591" cy="1325497"/>
          </a:xfrm>
          <a:prstGeom prst="rect">
            <a:avLst/>
          </a:prstGeom>
        </p:spPr>
      </p:pic>
      <p:sp>
        <p:nvSpPr>
          <p:cNvPr id="172" name="Rectangle 171"/>
          <p:cNvSpPr/>
          <p:nvPr/>
        </p:nvSpPr>
        <p:spPr>
          <a:xfrm>
            <a:off x="4537031" y="2447659"/>
            <a:ext cx="2980925" cy="938719"/>
          </a:xfrm>
          <a:prstGeom prst="rect">
            <a:avLst/>
          </a:prstGeom>
          <a:solidFill>
            <a:srgbClr val="E53C2E"/>
          </a:solidFill>
        </p:spPr>
        <p:txBody>
          <a:bodyPr wrap="square" anchor="ctr">
            <a:spAutoFit/>
          </a:bodyPr>
          <a:lstStyle/>
          <a:p>
            <a:r>
              <a:rPr lang="en-US" sz="1100" dirty="0">
                <a:latin typeface="Arial" charset="0"/>
                <a:ea typeface="Arial" charset="0"/>
                <a:cs typeface="Arial" charset="0"/>
              </a:rPr>
              <a:t>ServiceNow Software Asset Management enables you to work smarter by easily pinpointing areas of overspending and non compliance and quickly remediating potential software compliance issues.</a:t>
            </a:r>
          </a:p>
        </p:txBody>
      </p:sp>
      <p:sp>
        <p:nvSpPr>
          <p:cNvPr id="171" name="Rectangle 170"/>
          <p:cNvSpPr/>
          <p:nvPr/>
        </p:nvSpPr>
        <p:spPr>
          <a:xfrm>
            <a:off x="224123" y="2594917"/>
            <a:ext cx="3014123" cy="646331"/>
          </a:xfrm>
          <a:prstGeom prst="rect">
            <a:avLst/>
          </a:prstGeom>
          <a:solidFill>
            <a:schemeClr val="tx1"/>
          </a:solidFill>
        </p:spPr>
        <p:txBody>
          <a:bodyPr wrap="square" anchor="ctr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Transform Your Business with Actionable Insights to Software Entitlement and Deployment to Reduce Costs</a:t>
            </a:r>
          </a:p>
        </p:txBody>
      </p:sp>
      <p:cxnSp>
        <p:nvCxnSpPr>
          <p:cNvPr id="85" name="Straight Connector 84"/>
          <p:cNvCxnSpPr/>
          <p:nvPr/>
        </p:nvCxnSpPr>
        <p:spPr>
          <a:xfrm>
            <a:off x="238157" y="2213209"/>
            <a:ext cx="7315200" cy="0"/>
          </a:xfrm>
          <a:prstGeom prst="line">
            <a:avLst/>
          </a:prstGeom>
          <a:ln w="38100">
            <a:solidFill>
              <a:srgbClr val="E53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227045" y="3729652"/>
            <a:ext cx="2257915" cy="26466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400" i="1" dirty="0">
              <a:solidFill>
                <a:schemeClr val="accent2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48706" y="2116404"/>
            <a:ext cx="7315200" cy="0"/>
          </a:xfrm>
          <a:prstGeom prst="line">
            <a:avLst/>
          </a:prstGeom>
          <a:ln w="38100">
            <a:solidFill>
              <a:srgbClr val="E53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5532583" y="3729652"/>
            <a:ext cx="2015118" cy="2646621"/>
          </a:xfrm>
          <a:prstGeom prst="rect">
            <a:avLst/>
          </a:prstGeom>
          <a:solidFill>
            <a:srgbClr val="E53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227045" y="3587623"/>
            <a:ext cx="7290911" cy="0"/>
          </a:xfrm>
          <a:prstGeom prst="line">
            <a:avLst/>
          </a:prstGeom>
          <a:ln w="38100">
            <a:solidFill>
              <a:srgbClr val="E53C2E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3040584" y="8427478"/>
            <a:ext cx="2262756" cy="944172"/>
          </a:xfrm>
          <a:prstGeom prst="rect">
            <a:avLst/>
          </a:prstGeom>
          <a:solidFill>
            <a:srgbClr val="E53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116948" y="76199"/>
            <a:ext cx="5550351" cy="13255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2" y="1409191"/>
            <a:ext cx="77723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RUN IT LIKE A BUSINESS WITH SAM</a:t>
            </a:r>
          </a:p>
          <a:p>
            <a:pPr algn="ctr"/>
            <a:r>
              <a:rPr lang="en-US" sz="1600" i="1" dirty="0">
                <a:latin typeface="Arial" charset="0"/>
                <a:ea typeface="Arial" charset="0"/>
                <a:cs typeface="Arial" charset="0"/>
              </a:rPr>
              <a:t>Slash Software Spend • Mitigate Software Compliance Risk</a:t>
            </a:r>
          </a:p>
        </p:txBody>
      </p:sp>
      <p:sp>
        <p:nvSpPr>
          <p:cNvPr id="61" name="Rectangle 60"/>
          <p:cNvSpPr/>
          <p:nvPr/>
        </p:nvSpPr>
        <p:spPr>
          <a:xfrm>
            <a:off x="208120" y="3618582"/>
            <a:ext cx="23647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Always</a:t>
            </a:r>
          </a:p>
        </p:txBody>
      </p:sp>
      <p:cxnSp>
        <p:nvCxnSpPr>
          <p:cNvPr id="62" name="Straight Connector 61"/>
          <p:cNvCxnSpPr/>
          <p:nvPr/>
        </p:nvCxnSpPr>
        <p:spPr>
          <a:xfrm flipV="1">
            <a:off x="244607" y="4526025"/>
            <a:ext cx="217973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5451462" y="3729203"/>
            <a:ext cx="2275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-1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Single</a:t>
            </a:r>
            <a:endParaRPr lang="en-US" sz="800" b="1" spc="-1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532582" y="4015552"/>
            <a:ext cx="2096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pc="-150" dirty="0">
                <a:latin typeface="Arial" charset="0"/>
                <a:ea typeface="Arial" charset="0"/>
                <a:cs typeface="Arial" charset="0"/>
              </a:rPr>
              <a:t>System</a:t>
            </a:r>
          </a:p>
        </p:txBody>
      </p:sp>
      <p:cxnSp>
        <p:nvCxnSpPr>
          <p:cNvPr id="77" name="Straight Connector 76"/>
          <p:cNvCxnSpPr/>
          <p:nvPr/>
        </p:nvCxnSpPr>
        <p:spPr>
          <a:xfrm flipV="1">
            <a:off x="5648586" y="4560176"/>
            <a:ext cx="1827192" cy="114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485748" y="8227486"/>
            <a:ext cx="81304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1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1301060" y="8432952"/>
            <a:ext cx="15877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Solution to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1326491" y="8659956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MAXIMIZE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3647262" y="8527762"/>
            <a:ext cx="12609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SHARED</a:t>
            </a:r>
          </a:p>
          <a:p>
            <a:pPr algn="ctr"/>
            <a:r>
              <a:rPr lang="en-US" sz="2400" b="1" dirty="0">
                <a:solidFill>
                  <a:schemeClr val="bg1"/>
                </a:solidFill>
              </a:rPr>
              <a:t>CLOUD</a:t>
            </a:r>
          </a:p>
        </p:txBody>
      </p:sp>
      <p:sp>
        <p:nvSpPr>
          <p:cNvPr id="126" name="Rectangle 125"/>
          <p:cNvSpPr/>
          <p:nvPr/>
        </p:nvSpPr>
        <p:spPr>
          <a:xfrm>
            <a:off x="177399" y="9639300"/>
            <a:ext cx="7489898" cy="322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dirty="0"/>
              <a:t>©2018 ServiceNow All Rights Reserved</a:t>
            </a:r>
            <a:r>
              <a:rPr lang="en-US" dirty="0"/>
              <a:t>	</a:t>
            </a:r>
            <a:r>
              <a:rPr lang="en-US" sz="800" dirty="0"/>
              <a:t>https://www.servicenow.com/products/software-asset-management</a:t>
            </a:r>
            <a:r>
              <a:rPr lang="en-US" dirty="0"/>
              <a:t>	</a:t>
            </a:r>
          </a:p>
        </p:txBody>
      </p:sp>
      <p:pic>
        <p:nvPicPr>
          <p:cNvPr id="127" name="Picture 1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6457" y="9639300"/>
            <a:ext cx="1841500" cy="292100"/>
          </a:xfrm>
          <a:prstGeom prst="rect">
            <a:avLst/>
          </a:prstGeom>
          <a:ln>
            <a:noFill/>
          </a:ln>
        </p:spPr>
      </p:pic>
      <p:cxnSp>
        <p:nvCxnSpPr>
          <p:cNvPr id="129" name="Straight Connector 128"/>
          <p:cNvCxnSpPr/>
          <p:nvPr/>
        </p:nvCxnSpPr>
        <p:spPr>
          <a:xfrm>
            <a:off x="127001" y="1386986"/>
            <a:ext cx="50398" cy="83253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>
            <a:off x="248706" y="9547461"/>
            <a:ext cx="7315200" cy="0"/>
          </a:xfrm>
          <a:prstGeom prst="line">
            <a:avLst/>
          </a:prstGeom>
          <a:ln w="38100">
            <a:solidFill>
              <a:srgbClr val="E53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>
            <a:off x="248706" y="9472880"/>
            <a:ext cx="7315200" cy="0"/>
          </a:xfrm>
          <a:prstGeom prst="line">
            <a:avLst/>
          </a:prstGeom>
          <a:ln w="38100">
            <a:solidFill>
              <a:srgbClr val="E53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>
            <a:off x="7645338" y="1385375"/>
            <a:ext cx="0" cy="82539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44"/>
          <p:cNvSpPr/>
          <p:nvPr/>
        </p:nvSpPr>
        <p:spPr>
          <a:xfrm>
            <a:off x="1837696" y="536413"/>
            <a:ext cx="545060" cy="545060"/>
          </a:xfrm>
          <a:prstGeom prst="ellipse">
            <a:avLst/>
          </a:prstGeom>
          <a:solidFill>
            <a:schemeClr val="bg2">
              <a:lumMod val="90000"/>
            </a:schemeClr>
          </a:solidFill>
          <a:ln w="38100">
            <a:solidFill>
              <a:srgbClr val="E53C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36" name="Picture 13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99565" y="641831"/>
            <a:ext cx="251655" cy="356326"/>
          </a:xfrm>
          <a:prstGeom prst="rect">
            <a:avLst/>
          </a:prstGeom>
        </p:spPr>
      </p:pic>
      <p:sp>
        <p:nvSpPr>
          <p:cNvPr id="137" name="TextBox 136"/>
          <p:cNvSpPr txBox="1"/>
          <p:nvPr/>
        </p:nvSpPr>
        <p:spPr>
          <a:xfrm>
            <a:off x="2454473" y="467681"/>
            <a:ext cx="5109433" cy="595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73" b="1" dirty="0">
                <a:solidFill>
                  <a:schemeClr val="bg1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SOFTWARE VISIBILITY</a:t>
            </a:r>
            <a:endParaRPr lang="en-US" sz="2182" b="1" dirty="0">
              <a:solidFill>
                <a:schemeClr val="bg1"/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294505" y="505200"/>
            <a:ext cx="16754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SOFTWARE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ASSET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MANAGEMENT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1473182" y="8926325"/>
            <a:ext cx="12875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pc="150" dirty="0"/>
              <a:t>SOFTWARE</a:t>
            </a:r>
          </a:p>
        </p:txBody>
      </p:sp>
      <p:sp>
        <p:nvSpPr>
          <p:cNvPr id="143" name="TextBox 142"/>
          <p:cNvSpPr txBox="1"/>
          <p:nvPr/>
        </p:nvSpPr>
        <p:spPr>
          <a:xfrm>
            <a:off x="1439142" y="9080700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pc="50" dirty="0">
                <a:solidFill>
                  <a:srgbClr val="FF0000"/>
                </a:solidFill>
              </a:rPr>
              <a:t>VISIBILITY</a:t>
            </a:r>
          </a:p>
        </p:txBody>
      </p:sp>
      <p:sp>
        <p:nvSpPr>
          <p:cNvPr id="144" name="TextBox 143"/>
          <p:cNvSpPr txBox="1"/>
          <p:nvPr/>
        </p:nvSpPr>
        <p:spPr>
          <a:xfrm>
            <a:off x="2919806" y="8181501"/>
            <a:ext cx="81304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1</a:t>
            </a:r>
          </a:p>
        </p:txBody>
      </p:sp>
      <p:sp>
        <p:nvSpPr>
          <p:cNvPr id="145" name="TextBox 144"/>
          <p:cNvSpPr txBox="1"/>
          <p:nvPr/>
        </p:nvSpPr>
        <p:spPr>
          <a:xfrm>
            <a:off x="5773893" y="8407671"/>
            <a:ext cx="1691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SERVICE-</a:t>
            </a:r>
          </a:p>
        </p:txBody>
      </p:sp>
      <p:sp>
        <p:nvSpPr>
          <p:cNvPr id="146" name="TextBox 145"/>
          <p:cNvSpPr txBox="1"/>
          <p:nvPr/>
        </p:nvSpPr>
        <p:spPr>
          <a:xfrm>
            <a:off x="5748744" y="8710772"/>
            <a:ext cx="17251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pc="100" dirty="0">
                <a:solidFill>
                  <a:srgbClr val="FF0000"/>
                </a:solidFill>
              </a:rPr>
              <a:t>CENTRIC</a:t>
            </a:r>
            <a:endParaRPr lang="en-US" sz="2800" b="1" spc="100" dirty="0">
              <a:solidFill>
                <a:srgbClr val="FF0000"/>
              </a:solidFill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5759554" y="9016994"/>
            <a:ext cx="17343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pc="-80" dirty="0"/>
              <a:t>PLATFORM</a:t>
            </a:r>
          </a:p>
        </p:txBody>
      </p:sp>
      <p:cxnSp>
        <p:nvCxnSpPr>
          <p:cNvPr id="150" name="Straight Connector 149"/>
          <p:cNvCxnSpPr/>
          <p:nvPr/>
        </p:nvCxnSpPr>
        <p:spPr>
          <a:xfrm>
            <a:off x="7546756" y="8481031"/>
            <a:ext cx="0" cy="91440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/>
          <p:nvPr/>
        </p:nvCxnSpPr>
        <p:spPr>
          <a:xfrm>
            <a:off x="5676457" y="8515182"/>
            <a:ext cx="0" cy="91440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Rectangle 152"/>
          <p:cNvSpPr/>
          <p:nvPr/>
        </p:nvSpPr>
        <p:spPr>
          <a:xfrm>
            <a:off x="304572" y="7431884"/>
            <a:ext cx="7259334" cy="9264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2" name="Picture 151"/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4259" y="7520321"/>
            <a:ext cx="2243192" cy="656846"/>
          </a:xfrm>
          <a:prstGeom prst="rect">
            <a:avLst/>
          </a:prstGeom>
        </p:spPr>
      </p:pic>
      <p:pic>
        <p:nvPicPr>
          <p:cNvPr id="154" name="Picture 15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8417" y="7614815"/>
            <a:ext cx="298913" cy="298913"/>
          </a:xfrm>
          <a:prstGeom prst="rect">
            <a:avLst/>
          </a:prstGeom>
        </p:spPr>
      </p:pic>
      <p:pic>
        <p:nvPicPr>
          <p:cNvPr id="157" name="Picture 15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9312" y="7805609"/>
            <a:ext cx="169992" cy="169992"/>
          </a:xfrm>
          <a:prstGeom prst="rect">
            <a:avLst/>
          </a:prstGeom>
        </p:spPr>
      </p:pic>
      <p:pic>
        <p:nvPicPr>
          <p:cNvPr id="158" name="Picture 15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37139" y="7889536"/>
            <a:ext cx="154538" cy="154538"/>
          </a:xfrm>
          <a:prstGeom prst="rect">
            <a:avLst/>
          </a:prstGeom>
        </p:spPr>
      </p:pic>
      <p:pic>
        <p:nvPicPr>
          <p:cNvPr id="159" name="Picture 15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20431" y="8007728"/>
            <a:ext cx="95955" cy="95955"/>
          </a:xfrm>
          <a:prstGeom prst="rect">
            <a:avLst/>
          </a:prstGeom>
        </p:spPr>
      </p:pic>
      <p:sp>
        <p:nvSpPr>
          <p:cNvPr id="160" name="TextBox 159"/>
          <p:cNvSpPr txBox="1"/>
          <p:nvPr/>
        </p:nvSpPr>
        <p:spPr>
          <a:xfrm>
            <a:off x="1949537" y="7601220"/>
            <a:ext cx="3353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MOBILE-READY</a:t>
            </a:r>
          </a:p>
        </p:txBody>
      </p:sp>
      <p:sp>
        <p:nvSpPr>
          <p:cNvPr id="166" name="TextBox 165"/>
          <p:cNvSpPr txBox="1"/>
          <p:nvPr/>
        </p:nvSpPr>
        <p:spPr>
          <a:xfrm>
            <a:off x="5661705" y="7427970"/>
            <a:ext cx="1734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For </a:t>
            </a:r>
            <a:r>
              <a:rPr lang="en-US" sz="2000" b="1" dirty="0">
                <a:solidFill>
                  <a:srgbClr val="FF0000"/>
                </a:solidFill>
              </a:rPr>
              <a:t>QUICK</a:t>
            </a:r>
            <a:r>
              <a:rPr lang="en-US" sz="2000" b="1" dirty="0">
                <a:solidFill>
                  <a:schemeClr val="bg1"/>
                </a:solidFill>
              </a:rPr>
              <a:t> and</a:t>
            </a:r>
          </a:p>
        </p:txBody>
      </p:sp>
      <p:sp>
        <p:nvSpPr>
          <p:cNvPr id="167" name="TextBox 166"/>
          <p:cNvSpPr txBox="1"/>
          <p:nvPr/>
        </p:nvSpPr>
        <p:spPr>
          <a:xfrm>
            <a:off x="5635410" y="7681540"/>
            <a:ext cx="17874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pc="150" dirty="0">
                <a:solidFill>
                  <a:srgbClr val="FF0000"/>
                </a:solidFill>
              </a:rPr>
              <a:t>CONVENIENT</a:t>
            </a:r>
            <a:endParaRPr lang="en-US" b="1" spc="150" dirty="0">
              <a:solidFill>
                <a:srgbClr val="FF0000"/>
              </a:solidFill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5646220" y="7962362"/>
            <a:ext cx="1820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pc="-80" dirty="0">
                <a:solidFill>
                  <a:schemeClr val="bg1"/>
                </a:solidFill>
              </a:rPr>
              <a:t>COMMUNICATION</a:t>
            </a:r>
          </a:p>
        </p:txBody>
      </p:sp>
      <p:cxnSp>
        <p:nvCxnSpPr>
          <p:cNvPr id="169" name="Straight Connector 168"/>
          <p:cNvCxnSpPr/>
          <p:nvPr/>
        </p:nvCxnSpPr>
        <p:spPr>
          <a:xfrm>
            <a:off x="7433422" y="7426399"/>
            <a:ext cx="0" cy="91440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Connector 169"/>
          <p:cNvCxnSpPr/>
          <p:nvPr/>
        </p:nvCxnSpPr>
        <p:spPr>
          <a:xfrm>
            <a:off x="5563123" y="7460550"/>
            <a:ext cx="0" cy="91440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Rectangle 174"/>
          <p:cNvSpPr/>
          <p:nvPr/>
        </p:nvSpPr>
        <p:spPr>
          <a:xfrm>
            <a:off x="98400" y="4144025"/>
            <a:ext cx="25975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Audit Ready</a:t>
            </a:r>
          </a:p>
        </p:txBody>
      </p:sp>
      <p:sp>
        <p:nvSpPr>
          <p:cNvPr id="179" name="Rectangle 178"/>
          <p:cNvSpPr/>
          <p:nvPr/>
        </p:nvSpPr>
        <p:spPr>
          <a:xfrm>
            <a:off x="238241" y="4614981"/>
            <a:ext cx="22763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CIOs prefer to avoid explaining to the board unbudgeted software license spend settlements from </a:t>
            </a:r>
            <a:r>
              <a:rPr lang="en-US" sz="1200" i="1" u="sng" dirty="0">
                <a:solidFill>
                  <a:schemeClr val="bg1"/>
                </a:solidFill>
              </a:rPr>
              <a:t>seven to eight figure</a:t>
            </a:r>
            <a:r>
              <a:rPr lang="en-US" sz="1200" dirty="0">
                <a:solidFill>
                  <a:schemeClr val="bg1"/>
                </a:solidFill>
              </a:rPr>
              <a:t> software license audits.</a:t>
            </a:r>
            <a:endParaRPr lang="en-US" sz="1200" i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0" name="Rectangle 179"/>
          <p:cNvSpPr/>
          <p:nvPr/>
        </p:nvSpPr>
        <p:spPr>
          <a:xfrm>
            <a:off x="5593444" y="4577781"/>
            <a:ext cx="196856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buClr>
                <a:schemeClr val="tx2"/>
              </a:buClr>
            </a:pPr>
            <a:r>
              <a:rPr lang="en-US" sz="1200" dirty="0"/>
              <a:t>Enable access to a single licensing source of truth without complex integrations.  Customers can manage their entire software lifecycle from one system</a:t>
            </a:r>
            <a:r>
              <a:rPr lang="en-US" sz="1100" dirty="0"/>
              <a:t>.</a:t>
            </a:r>
            <a:endParaRPr lang="en-US" sz="1100" dirty="0">
              <a:solidFill>
                <a:srgbClr val="515151"/>
              </a:solidFill>
            </a:endParaRPr>
          </a:p>
        </p:txBody>
      </p:sp>
      <p:cxnSp>
        <p:nvCxnSpPr>
          <p:cNvPr id="183" name="Straight Connector 182"/>
          <p:cNvCxnSpPr/>
          <p:nvPr/>
        </p:nvCxnSpPr>
        <p:spPr>
          <a:xfrm>
            <a:off x="2653160" y="3723803"/>
            <a:ext cx="0" cy="2652470"/>
          </a:xfrm>
          <a:prstGeom prst="line">
            <a:avLst/>
          </a:prstGeom>
          <a:ln w="38100">
            <a:solidFill>
              <a:schemeClr val="bg2">
                <a:lumMod val="9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Connector 183"/>
          <p:cNvCxnSpPr/>
          <p:nvPr/>
        </p:nvCxnSpPr>
        <p:spPr>
          <a:xfrm>
            <a:off x="5303340" y="3723803"/>
            <a:ext cx="0" cy="2652470"/>
          </a:xfrm>
          <a:prstGeom prst="line">
            <a:avLst/>
          </a:prstGeom>
          <a:ln w="38100">
            <a:solidFill>
              <a:schemeClr val="bg2">
                <a:lumMod val="9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Rectangle 184"/>
          <p:cNvSpPr/>
          <p:nvPr/>
        </p:nvSpPr>
        <p:spPr>
          <a:xfrm>
            <a:off x="2848681" y="3605287"/>
            <a:ext cx="23647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spc="-150" dirty="0">
                <a:latin typeface="Arial" charset="0"/>
                <a:ea typeface="Arial" charset="0"/>
                <a:cs typeface="Arial" charset="0"/>
              </a:rPr>
              <a:t>Reduce</a:t>
            </a:r>
          </a:p>
        </p:txBody>
      </p:sp>
      <p:cxnSp>
        <p:nvCxnSpPr>
          <p:cNvPr id="186" name="Straight Connector 185"/>
          <p:cNvCxnSpPr/>
          <p:nvPr/>
        </p:nvCxnSpPr>
        <p:spPr>
          <a:xfrm flipV="1">
            <a:off x="2901478" y="4526025"/>
            <a:ext cx="2179735" cy="0"/>
          </a:xfrm>
          <a:prstGeom prst="line">
            <a:avLst/>
          </a:prstGeom>
          <a:ln w="38100">
            <a:solidFill>
              <a:srgbClr val="E53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Rectangle 186"/>
          <p:cNvSpPr/>
          <p:nvPr/>
        </p:nvSpPr>
        <p:spPr>
          <a:xfrm>
            <a:off x="2735716" y="4039781"/>
            <a:ext cx="25975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Software Spend</a:t>
            </a:r>
          </a:p>
        </p:txBody>
      </p:sp>
      <p:sp>
        <p:nvSpPr>
          <p:cNvPr id="188" name="Rectangle 187"/>
          <p:cNvSpPr/>
          <p:nvPr/>
        </p:nvSpPr>
        <p:spPr>
          <a:xfrm>
            <a:off x="2872206" y="4576380"/>
            <a:ext cx="23288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“Typically achieve 30% cost savings in the first year of SAM initiatives, and at least 5% cost savings in each of the subsequent five years.” </a:t>
            </a:r>
          </a:p>
          <a:p>
            <a:pPr algn="ctr"/>
            <a:r>
              <a:rPr lang="en-US" sz="1200" i="1" dirty="0"/>
              <a:t>– Gartner</a:t>
            </a:r>
          </a:p>
          <a:p>
            <a:pPr algn="ctr"/>
            <a:r>
              <a:rPr lang="en-US" sz="1200" i="1" dirty="0">
                <a:latin typeface="Arial" charset="0"/>
                <a:ea typeface="Arial" charset="0"/>
                <a:cs typeface="Arial" charset="0"/>
              </a:rPr>
              <a:t>.</a:t>
            </a:r>
          </a:p>
        </p:txBody>
      </p:sp>
      <p:pic>
        <p:nvPicPr>
          <p:cNvPr id="189" name="Picture 188"/>
          <p:cNvPicPr>
            <a:picLocks noChangeAspect="1"/>
          </p:cNvPicPr>
          <p:nvPr/>
        </p:nvPicPr>
        <p:blipFill>
          <a:blip r:embed="rId9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backgroundMark x1="74719" y1="92392" x2="74719" y2="92392"/>
                        <a14:backgroundMark x1="46629" y1="66967" x2="46629" y2="65966"/>
                        <a14:backgroundMark x1="69101" y1="65465" x2="69101" y2="65465"/>
                        <a14:backgroundMark x1="97753" y1="57457" x2="97753" y2="5745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6373896" y="5178321"/>
            <a:ext cx="326898" cy="1876865"/>
          </a:xfrm>
          <a:prstGeom prst="rect">
            <a:avLst/>
          </a:prstGeom>
        </p:spPr>
      </p:pic>
      <p:pic>
        <p:nvPicPr>
          <p:cNvPr id="191" name="Picture 19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32" y="5897189"/>
            <a:ext cx="378061" cy="362307"/>
          </a:xfrm>
          <a:prstGeom prst="rect">
            <a:avLst/>
          </a:prstGeom>
        </p:spPr>
      </p:pic>
      <p:pic>
        <p:nvPicPr>
          <p:cNvPr id="192" name="Picture 19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330" y="5864507"/>
            <a:ext cx="330805" cy="393814"/>
          </a:xfrm>
          <a:prstGeom prst="rect">
            <a:avLst/>
          </a:prstGeom>
        </p:spPr>
      </p:pic>
      <p:pic>
        <p:nvPicPr>
          <p:cNvPr id="193" name="Picture 19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709" y="5864507"/>
            <a:ext cx="338679" cy="370185"/>
          </a:xfrm>
          <a:prstGeom prst="rect">
            <a:avLst/>
          </a:prstGeom>
        </p:spPr>
      </p:pic>
      <p:pic>
        <p:nvPicPr>
          <p:cNvPr id="194" name="Picture 19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201" y="5966784"/>
            <a:ext cx="401688" cy="244164"/>
          </a:xfrm>
          <a:prstGeom prst="rect">
            <a:avLst/>
          </a:prstGeom>
        </p:spPr>
      </p:pic>
      <p:grpSp>
        <p:nvGrpSpPr>
          <p:cNvPr id="208" name="Group 207"/>
          <p:cNvGrpSpPr/>
          <p:nvPr/>
        </p:nvGrpSpPr>
        <p:grpSpPr>
          <a:xfrm>
            <a:off x="230215" y="6453622"/>
            <a:ext cx="3623800" cy="865134"/>
            <a:chOff x="230215" y="6453622"/>
            <a:chExt cx="3833824" cy="865134"/>
          </a:xfrm>
          <a:solidFill>
            <a:srgbClr val="E53C2E"/>
          </a:solidFill>
        </p:grpSpPr>
        <p:sp>
          <p:nvSpPr>
            <p:cNvPr id="206" name="Rectangle 205"/>
            <p:cNvSpPr/>
            <p:nvPr/>
          </p:nvSpPr>
          <p:spPr>
            <a:xfrm>
              <a:off x="1024105" y="6876486"/>
              <a:ext cx="3039934" cy="4372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5" name="Rectangle 204"/>
            <p:cNvSpPr/>
            <p:nvPr/>
          </p:nvSpPr>
          <p:spPr>
            <a:xfrm>
              <a:off x="230215" y="6453622"/>
              <a:ext cx="2385423" cy="8651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12" name="TextBox 211"/>
          <p:cNvSpPr txBox="1"/>
          <p:nvPr/>
        </p:nvSpPr>
        <p:spPr>
          <a:xfrm>
            <a:off x="227045" y="6410733"/>
            <a:ext cx="2257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" charset="0"/>
                <a:ea typeface="Arial" charset="0"/>
                <a:cs typeface="Arial" charset="0"/>
              </a:rPr>
              <a:t>Gain Control</a:t>
            </a:r>
          </a:p>
        </p:txBody>
      </p:sp>
      <p:sp>
        <p:nvSpPr>
          <p:cNvPr id="213" name="TextBox 212"/>
          <p:cNvSpPr txBox="1"/>
          <p:nvPr/>
        </p:nvSpPr>
        <p:spPr>
          <a:xfrm>
            <a:off x="232942" y="6675411"/>
            <a:ext cx="38356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Through Visibility</a:t>
            </a:r>
          </a:p>
          <a:p>
            <a:r>
              <a:rPr lang="en-US" sz="1200" b="1" i="1" dirty="0">
                <a:latin typeface="Arial" charset="0"/>
                <a:ea typeface="Arial" charset="0"/>
                <a:cs typeface="Arial" charset="0"/>
              </a:rPr>
              <a:t>Provide Consistent, Actionable Information</a:t>
            </a:r>
          </a:p>
        </p:txBody>
      </p:sp>
      <p:sp>
        <p:nvSpPr>
          <p:cNvPr id="8" name="Oval 7"/>
          <p:cNvSpPr/>
          <p:nvPr/>
        </p:nvSpPr>
        <p:spPr>
          <a:xfrm>
            <a:off x="3131820" y="2305048"/>
            <a:ext cx="1508760" cy="15087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6" name="Group 85"/>
          <p:cNvGrpSpPr/>
          <p:nvPr/>
        </p:nvGrpSpPr>
        <p:grpSpPr>
          <a:xfrm>
            <a:off x="3970529" y="6448388"/>
            <a:ext cx="3666292" cy="865134"/>
            <a:chOff x="3970529" y="6448388"/>
            <a:chExt cx="3666292" cy="865134"/>
          </a:xfrm>
        </p:grpSpPr>
        <p:grpSp>
          <p:nvGrpSpPr>
            <p:cNvPr id="87" name="Group 86"/>
            <p:cNvGrpSpPr/>
            <p:nvPr/>
          </p:nvGrpSpPr>
          <p:grpSpPr>
            <a:xfrm flipH="1">
              <a:off x="4076851" y="6448388"/>
              <a:ext cx="3483425" cy="865134"/>
              <a:chOff x="230216" y="6453622"/>
              <a:chExt cx="3833823" cy="865134"/>
            </a:xfrm>
            <a:solidFill>
              <a:schemeClr val="tx1"/>
            </a:solidFill>
          </p:grpSpPr>
          <p:sp>
            <p:nvSpPr>
              <p:cNvPr id="90" name="Rectangle 89"/>
              <p:cNvSpPr/>
              <p:nvPr/>
            </p:nvSpPr>
            <p:spPr>
              <a:xfrm>
                <a:off x="1024105" y="6876486"/>
                <a:ext cx="3039934" cy="4372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1" name="Rectangle 90"/>
              <p:cNvSpPr/>
              <p:nvPr/>
            </p:nvSpPr>
            <p:spPr>
              <a:xfrm>
                <a:off x="230216" y="6453622"/>
                <a:ext cx="2254847" cy="86513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88" name="TextBox 87"/>
            <p:cNvSpPr txBox="1"/>
            <p:nvPr/>
          </p:nvSpPr>
          <p:spPr>
            <a:xfrm>
              <a:off x="5272052" y="6465180"/>
              <a:ext cx="22989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b="1" dirty="0">
                  <a:solidFill>
                    <a:srgbClr val="FF0000"/>
                  </a:solidFill>
                  <a:latin typeface="Arial" charset="0"/>
                  <a:ea typeface="Arial" charset="0"/>
                  <a:cs typeface="Arial" charset="0"/>
                </a:rPr>
                <a:t>Proactive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3970529" y="6713058"/>
              <a:ext cx="3666292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b="1" dirty="0">
                  <a:solidFill>
                    <a:schemeClr val="bg2">
                      <a:lumMod val="90000"/>
                    </a:schemeClr>
                  </a:solidFill>
                  <a:latin typeface="Arial" charset="0"/>
                  <a:ea typeface="Arial" charset="0"/>
                  <a:cs typeface="Arial" charset="0"/>
                </a:rPr>
                <a:t>IT Budget Plan</a:t>
              </a:r>
            </a:p>
            <a:p>
              <a:pPr algn="r"/>
              <a:r>
                <a:rPr lang="en-US" sz="900" b="1" i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rPr>
                <a:t>Real time data to drive software agreement negotiations</a:t>
              </a:r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129024" y="2246206"/>
            <a:ext cx="1520146" cy="150987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433169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395</TotalTime>
  <Words>192</Words>
  <Application>Microsoft Macintosh PowerPoint</Application>
  <PresentationFormat>Custom</PresentationFormat>
  <Paragraphs>41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 Rounded MT Bold</vt:lpstr>
      <vt:lpstr>Calibri</vt:lpstr>
      <vt:lpstr>Calibri Light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54</cp:revision>
  <dcterms:created xsi:type="dcterms:W3CDTF">2017-03-24T15:36:17Z</dcterms:created>
  <dcterms:modified xsi:type="dcterms:W3CDTF">2018-01-03T22:28:56Z</dcterms:modified>
</cp:coreProperties>
</file>