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90" r:id="rId4"/>
  </p:sldMasterIdLst>
  <p:notesMasterIdLst>
    <p:notesMasterId r:id="rId18"/>
  </p:notesMasterIdLst>
  <p:handoutMasterIdLst>
    <p:handoutMasterId r:id="rId19"/>
  </p:handoutMasterIdLst>
  <p:sldIdLst>
    <p:sldId id="838" r:id="rId5"/>
    <p:sldId id="1195" r:id="rId6"/>
    <p:sldId id="1204" r:id="rId7"/>
    <p:sldId id="1206" r:id="rId8"/>
    <p:sldId id="1207" r:id="rId9"/>
    <p:sldId id="1211" r:id="rId10"/>
    <p:sldId id="1208" r:id="rId11"/>
    <p:sldId id="1209" r:id="rId12"/>
    <p:sldId id="1210" r:id="rId13"/>
    <p:sldId id="1189" r:id="rId14"/>
    <p:sldId id="1190" r:id="rId15"/>
    <p:sldId id="1185" r:id="rId16"/>
    <p:sldId id="1175" r:id="rId17"/>
  </p:sldIdLst>
  <p:sldSz cx="12188825" cy="6858000"/>
  <p:notesSz cx="7010400" cy="9236075"/>
  <p:defaultTextStyle>
    <a:defPPr>
      <a:defRPr lang="en-US"/>
    </a:defPPr>
    <a:lvl1pPr marL="0" algn="l" defTabSz="457040" rtl="0" eaLnBrk="1" latinLnBrk="0" hangingPunct="1">
      <a:defRPr sz="1799" kern="1200">
        <a:solidFill>
          <a:schemeClr val="tx1"/>
        </a:solidFill>
        <a:latin typeface="+mn-lt"/>
        <a:ea typeface="+mn-ea"/>
        <a:cs typeface="+mn-cs"/>
      </a:defRPr>
    </a:lvl1pPr>
    <a:lvl2pPr marL="457040" algn="l" defTabSz="457040" rtl="0" eaLnBrk="1" latinLnBrk="0" hangingPunct="1">
      <a:defRPr sz="1799" kern="1200">
        <a:solidFill>
          <a:schemeClr val="tx1"/>
        </a:solidFill>
        <a:latin typeface="+mn-lt"/>
        <a:ea typeface="+mn-ea"/>
        <a:cs typeface="+mn-cs"/>
      </a:defRPr>
    </a:lvl2pPr>
    <a:lvl3pPr marL="914080" algn="l" defTabSz="457040" rtl="0" eaLnBrk="1" latinLnBrk="0" hangingPunct="1">
      <a:defRPr sz="1799" kern="1200">
        <a:solidFill>
          <a:schemeClr val="tx1"/>
        </a:solidFill>
        <a:latin typeface="+mn-lt"/>
        <a:ea typeface="+mn-ea"/>
        <a:cs typeface="+mn-cs"/>
      </a:defRPr>
    </a:lvl3pPr>
    <a:lvl4pPr marL="1371120" algn="l" defTabSz="457040" rtl="0" eaLnBrk="1" latinLnBrk="0" hangingPunct="1">
      <a:defRPr sz="1799" kern="1200">
        <a:solidFill>
          <a:schemeClr val="tx1"/>
        </a:solidFill>
        <a:latin typeface="+mn-lt"/>
        <a:ea typeface="+mn-ea"/>
        <a:cs typeface="+mn-cs"/>
      </a:defRPr>
    </a:lvl4pPr>
    <a:lvl5pPr marL="1828160" algn="l" defTabSz="457040" rtl="0" eaLnBrk="1" latinLnBrk="0" hangingPunct="1">
      <a:defRPr sz="1799" kern="1200">
        <a:solidFill>
          <a:schemeClr val="tx1"/>
        </a:solidFill>
        <a:latin typeface="+mn-lt"/>
        <a:ea typeface="+mn-ea"/>
        <a:cs typeface="+mn-cs"/>
      </a:defRPr>
    </a:lvl5pPr>
    <a:lvl6pPr marL="2285200" algn="l" defTabSz="457040" rtl="0" eaLnBrk="1" latinLnBrk="0" hangingPunct="1">
      <a:defRPr sz="1799" kern="1200">
        <a:solidFill>
          <a:schemeClr val="tx1"/>
        </a:solidFill>
        <a:latin typeface="+mn-lt"/>
        <a:ea typeface="+mn-ea"/>
        <a:cs typeface="+mn-cs"/>
      </a:defRPr>
    </a:lvl6pPr>
    <a:lvl7pPr marL="2742240" algn="l" defTabSz="457040" rtl="0" eaLnBrk="1" latinLnBrk="0" hangingPunct="1">
      <a:defRPr sz="1799" kern="1200">
        <a:solidFill>
          <a:schemeClr val="tx1"/>
        </a:solidFill>
        <a:latin typeface="+mn-lt"/>
        <a:ea typeface="+mn-ea"/>
        <a:cs typeface="+mn-cs"/>
      </a:defRPr>
    </a:lvl7pPr>
    <a:lvl8pPr marL="3199280" algn="l" defTabSz="457040" rtl="0" eaLnBrk="1" latinLnBrk="0" hangingPunct="1">
      <a:defRPr sz="1799" kern="1200">
        <a:solidFill>
          <a:schemeClr val="tx1"/>
        </a:solidFill>
        <a:latin typeface="+mn-lt"/>
        <a:ea typeface="+mn-ea"/>
        <a:cs typeface="+mn-cs"/>
      </a:defRPr>
    </a:lvl8pPr>
    <a:lvl9pPr marL="3656320" algn="l" defTabSz="457040"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96" userDrawn="1">
          <p15:clr>
            <a:srgbClr val="A4A3A4"/>
          </p15:clr>
        </p15:guide>
        <p15:guide id="2" orient="horz" pos="1440" userDrawn="1">
          <p15:clr>
            <a:srgbClr val="A4A3A4"/>
          </p15:clr>
        </p15:guide>
        <p15:guide id="3" orient="horz" pos="4104" userDrawn="1">
          <p15:clr>
            <a:srgbClr val="A4A3A4"/>
          </p15:clr>
        </p15:guide>
        <p15:guide id="4" pos="7343" userDrawn="1">
          <p15:clr>
            <a:srgbClr val="A4A3A4"/>
          </p15:clr>
        </p15:guide>
        <p15:guide id="7" orient="horz" pos="816" userDrawn="1">
          <p15:clr>
            <a:srgbClr val="A4A3A4"/>
          </p15:clr>
        </p15:guide>
        <p15:guide id="8" pos="335" userDrawn="1">
          <p15:clr>
            <a:srgbClr val="A4A3A4"/>
          </p15:clr>
        </p15:guide>
        <p15:guide id="9" orient="horz" pos="2544" userDrawn="1">
          <p15:clr>
            <a:srgbClr val="A4A3A4"/>
          </p15:clr>
        </p15:guide>
        <p15:guide id="10" pos="4415" userDrawn="1">
          <p15:clr>
            <a:srgbClr val="A4A3A4"/>
          </p15:clr>
        </p15:guide>
        <p15:guide id="11" pos="455" userDrawn="1">
          <p15:clr>
            <a:srgbClr val="A4A3A4"/>
          </p15:clr>
        </p15:guide>
        <p15:guide id="12" pos="6479" userDrawn="1">
          <p15:clr>
            <a:srgbClr val="A4A3A4"/>
          </p15:clr>
        </p15:guide>
      </p15:sldGuideLst>
    </p:ext>
    <p:ext uri="{2D200454-40CA-4A62-9FC3-DE9A4176ACB9}">
      <p15:notesGuideLst xmlns:p15="http://schemas.microsoft.com/office/powerpoint/2012/main">
        <p15:guide id="1" orient="horz" pos="428" userDrawn="1">
          <p15:clr>
            <a:srgbClr val="A4A3A4"/>
          </p15:clr>
        </p15:guide>
        <p15:guide id="2" pos="26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milie Doolittle" initials="ED [7]" lastIdx="1" clrIdx="0"/>
  <p:cmAuthor id="2" name="Emilie Doolittle" initials="ED [8]" lastIdx="1" clrIdx="1"/>
  <p:cmAuthor id="3" name="Emilie Doolittle" initials="ED [9]" lastIdx="1" clrIdx="2"/>
  <p:cmAuthor id="4" name="Emilie Doolittle" initials="ED [10]" lastIdx="1" clrIdx="3"/>
  <p:cmAuthor id="5" name="Emilie Doolittle" initials="ED [11]" lastIdx="1" clrIdx="4"/>
  <p:cmAuthor id="6" name="Emilie Doolittle" initials="ED [12]" lastIdx="1" clrIdx="5"/>
  <p:cmAuthor id="7" name="Emilie Doolittle" initials="ED [13]" lastIdx="1" clrIdx="6"/>
  <p:cmAuthor id="8" name="Emilie Doolittle" initials="ED" lastIdx="1" clrIdx="7"/>
  <p:cmAuthor id="9" name="Emilie Doolittle" initials="ED [2]" lastIdx="1" clrIdx="8"/>
  <p:cmAuthor id="10" name="Emilie Doolittle" initials="ED [3]" lastIdx="1" clrIdx="9"/>
  <p:cmAuthor id="11" name="Emilie Doolittle" initials="ED [4]" lastIdx="1" clrIdx="10"/>
  <p:cmAuthor id="12" name="Emilie Doolittle" initials="ED [5]" lastIdx="1" clrIdx="11"/>
  <p:cmAuthor id="13" name="Emilie Doolittle" initials="ED [6]" lastIdx="1" clrIdx="12"/>
  <p:cmAuthor id="14" name="Emilie Doolittle" initials="ED [14]" lastIdx="1" clrIdx="13"/>
  <p:cmAuthor id="15" name="Emilie Doolittle" initials="ED [15]" lastIdx="1" clrIdx="14"/>
  <p:cmAuthor id="16" name="Emilie Doolittle" initials="ED [16]" lastIdx="1" clrIdx="15"/>
  <p:cmAuthor id="17" name="Emilie Doolittle" initials="ED [17]" lastIdx="1" clrIdx="16"/>
  <p:cmAuthor id="18" name="John Reed" initials="JR" lastIdx="1" clrIdx="17"/>
  <p:cmAuthor id="19" name="Jason Knickmeyer" initials="JK" lastIdx="202" clrIdx="18"/>
  <p:cmAuthor id="20" name="Glen Kaminski" initials="GK" lastIdx="29" clrIdx="19"/>
  <p:cmAuthor id="21" name="Mark Tonsetic" initials="MT" lastIdx="54" clrIdx="20"/>
  <p:cmAuthor id="22" name="Mark Tonsetic" initials="MT [2]" lastIdx="1" clrIdx="21"/>
  <p:cmAuthor id="23" name="Mark Tonsetic" initials="MT [3]" lastIdx="1" clrIdx="22"/>
  <p:cmAuthor id="24" name="Mark Tonsetic" initials="MT [4]" lastIdx="1" clrIdx="23"/>
  <p:cmAuthor id="25" name="Mark Tonsetic" initials="MT [5]" lastIdx="1" clrIdx="24"/>
  <p:cmAuthor id="26" name="Mark Tonsetic" initials="MT [6]" lastIdx="1" clrIdx="25"/>
  <p:cmAuthor id="27" name="Mark Tonsetic" initials="MT [7]" lastIdx="1" clrIdx="26"/>
  <p:cmAuthor id="28" name="Mark Tonsetic" initials="MT [8]" lastIdx="1" clrIdx="27"/>
  <p:cmAuthor id="29" name="Mark Tonsetic" initials="MT [9]" lastIdx="1" clrIdx="28"/>
  <p:cmAuthor id="30" name="Mark Tonsetic" initials="MT [10]" lastIdx="1" clrIdx="29"/>
  <p:cmAuthor id="31" name="Mark Tonsetic" initials="MT [11]" lastIdx="1" clrIdx="30"/>
  <p:cmAuthor id="32" name="Mark Tonsetic" initials="MT [12]" lastIdx="1" clrIdx="31"/>
  <p:cmAuthor id="33" name="Mark Tonsetic" initials="MT [13]" lastIdx="1" clrIdx="32"/>
  <p:cmAuthor id="34" name="Mark Tonsetic" initials="MT [14]" lastIdx="1" clrIdx="33"/>
  <p:cmAuthor id="35" name="Mark Tonsetic" initials="MT [15]" lastIdx="1" clrIdx="34"/>
  <p:cmAuthor id="36" name="Mark Tonsetic" initials="MT [16]" lastIdx="1" clrIdx="35"/>
  <p:cmAuthor id="37" name="Mark Tonsetic" initials="MT [17]" lastIdx="1" clrIdx="36"/>
  <p:cmAuthor id="38" name="Mark Tonsetic" initials="MT [18]" lastIdx="1" clrIdx="37"/>
  <p:cmAuthor id="39" name="Mark Tonsetic" initials="MT [19]" lastIdx="1" clrIdx="38"/>
  <p:cmAuthor id="40" name="Mark Tonsetic" initials="MT [20]" lastIdx="1" clrIdx="39"/>
  <p:cmAuthor id="41" name="Mark Tonsetic" initials="MT [21]" lastIdx="1" clrIdx="40"/>
  <p:cmAuthor id="42" name="Mark Tonsetic" initials="MT [22]" lastIdx="1" clrIdx="41"/>
  <p:cmAuthor id="43" name="Mark Tonsetic" initials="MT [23]" lastIdx="1" clrIdx="42"/>
  <p:cmAuthor id="44" name="Mark Tonsetic" initials="MT [24]" lastIdx="1" clrIdx="43"/>
  <p:cmAuthor id="45" name="Mark Tonsetic" initials="MT [25]" lastIdx="1" clrIdx="44"/>
  <p:cmAuthor id="46" name="Mark Tonsetic" initials="MT [26]" lastIdx="1" clrIdx="45"/>
  <p:cmAuthor id="47" name="Mark Tonsetic" initials="MT [27]" lastIdx="1" clrIdx="46"/>
  <p:cmAuthor id="48" name="Mark Tonsetic" initials="MT [28]" lastIdx="1" clrIdx="47"/>
  <p:cmAuthor id="49" name="Mark Tonsetic" initials="MT [29]" lastIdx="1" clrIdx="48"/>
  <p:cmAuthor id="50" name="Mark Tonsetic" initials="MT [30]" lastIdx="1" clrIdx="49"/>
  <p:cmAuthor id="51" name="Mark Tonsetic" initials="MT [31]" lastIdx="1" clrIdx="50"/>
  <p:cmAuthor id="52" name="Mark Tonsetic" initials="MT [32]" lastIdx="1" clrIdx="51"/>
  <p:cmAuthor id="53" name="Mark Tonsetic" initials="MT [33]" lastIdx="1" clrIdx="52"/>
  <p:cmAuthor id="54" name="Mark Tonsetic" initials="MT [34]" lastIdx="1" clrIdx="53"/>
  <p:cmAuthor id="55" name="Mark Tonsetic" initials="MT [35]" lastIdx="1" clrIdx="54"/>
  <p:cmAuthor id="56" name="Mark Tonsetic" initials="MT [36]" lastIdx="1" clrIdx="55"/>
  <p:cmAuthor id="57" name="Mark Tonsetic" initials="MT [37]" lastIdx="1" clrIdx="56"/>
  <p:cmAuthor id="58" name="Mark Tonsetic" initials="MT [38]" lastIdx="1" clrIdx="57"/>
  <p:cmAuthor id="59" name="Mark Tonsetic" initials="MT [39]" lastIdx="1" clrIdx="58"/>
  <p:cmAuthor id="60" name="Mark Tonsetic" initials="MT [40]" lastIdx="1" clrIdx="59"/>
  <p:cmAuthor id="61" name="Eric Gerstein" initials="EG" lastIdx="40" clrIdx="60"/>
  <p:cmAuthor id="62" name="Pooja Gupta" initials="PG" lastIdx="81" clrIdx="61"/>
  <p:cmAuthor id="63" name="Diane Clarkson" initials="DC" lastIdx="1" clrIdx="62">
    <p:extLst>
      <p:ext uri="{19B8F6BF-5375-455C-9EA6-DF929625EA0E}">
        <p15:presenceInfo xmlns:p15="http://schemas.microsoft.com/office/powerpoint/2012/main" userId="S::diane.clarkson@servicenow.com::a510607d-f79a-419f-b93e-8cf9929e6b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24E"/>
    <a:srgbClr val="B0E1CE"/>
    <a:srgbClr val="B1B1E4"/>
    <a:srgbClr val="72D0E2"/>
    <a:srgbClr val="A7D4DF"/>
    <a:srgbClr val="00FF60"/>
    <a:srgbClr val="F7F7F7"/>
    <a:srgbClr val="243638"/>
    <a:srgbClr val="E9BCBC"/>
    <a:srgbClr val="FBF2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D7B26C5-4107-4FEC-AEDC-1716B250A1EF}">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06" autoAdjust="0"/>
    <p:restoredTop sz="96658" autoAdjust="0"/>
  </p:normalViewPr>
  <p:slideViewPr>
    <p:cSldViewPr snapToGrid="0">
      <p:cViewPr varScale="1">
        <p:scale>
          <a:sx n="86" d="100"/>
          <a:sy n="86" d="100"/>
        </p:scale>
        <p:origin x="680" y="200"/>
      </p:cViewPr>
      <p:guideLst>
        <p:guide orient="horz" pos="3696"/>
        <p:guide orient="horz" pos="1440"/>
        <p:guide orient="horz" pos="4104"/>
        <p:guide pos="7343"/>
        <p:guide orient="horz" pos="816"/>
        <p:guide pos="335"/>
        <p:guide orient="horz" pos="2544"/>
        <p:guide pos="4415"/>
        <p:guide pos="455"/>
        <p:guide pos="6479"/>
      </p:guideLst>
    </p:cSldViewPr>
  </p:slideViewPr>
  <p:outlineViewPr>
    <p:cViewPr>
      <p:scale>
        <a:sx n="33" d="100"/>
        <a:sy n="33" d="100"/>
      </p:scale>
      <p:origin x="0" y="-11966"/>
    </p:cViewPr>
  </p:outlineViewPr>
  <p:notesTextViewPr>
    <p:cViewPr>
      <p:scale>
        <a:sx n="100" d="100"/>
        <a:sy n="100" d="100"/>
      </p:scale>
      <p:origin x="0" y="0"/>
    </p:cViewPr>
  </p:notesTextViewPr>
  <p:sorterViewPr>
    <p:cViewPr>
      <p:scale>
        <a:sx n="100" d="100"/>
        <a:sy n="100" d="100"/>
      </p:scale>
      <p:origin x="0" y="-8976"/>
    </p:cViewPr>
  </p:sorterViewPr>
  <p:notesViewPr>
    <p:cSldViewPr snapToGrid="0" snapToObjects="1">
      <p:cViewPr>
        <p:scale>
          <a:sx n="37" d="100"/>
          <a:sy n="37" d="100"/>
        </p:scale>
        <p:origin x="6776" y="2840"/>
      </p:cViewPr>
      <p:guideLst>
        <p:guide orient="horz" pos="428"/>
        <p:guide pos="26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125770"/>
            <a:ext cx="3037840" cy="461804"/>
          </a:xfrm>
          <a:prstGeom prst="rect">
            <a:avLst/>
          </a:prstGeom>
        </p:spPr>
        <p:txBody>
          <a:bodyPr vert="horz" lIns="92862" tIns="46432" rIns="92862" bIns="46432" rtlCol="0"/>
          <a:lstStyle>
            <a:lvl1pPr algn="l">
              <a:defRPr sz="1200"/>
            </a:lvl1pPr>
          </a:lstStyle>
          <a:p>
            <a:endParaRPr lang="en-US" dirty="0">
              <a:latin typeface="+mj-lt"/>
            </a:endParaRPr>
          </a:p>
        </p:txBody>
      </p:sp>
      <p:sp>
        <p:nvSpPr>
          <p:cNvPr id="3" name="Date Placeholder 2"/>
          <p:cNvSpPr>
            <a:spLocks noGrp="1"/>
          </p:cNvSpPr>
          <p:nvPr>
            <p:ph type="dt" sz="quarter" idx="1"/>
          </p:nvPr>
        </p:nvSpPr>
        <p:spPr>
          <a:xfrm>
            <a:off x="3970942" y="125770"/>
            <a:ext cx="3037840" cy="461804"/>
          </a:xfrm>
          <a:prstGeom prst="rect">
            <a:avLst/>
          </a:prstGeom>
        </p:spPr>
        <p:txBody>
          <a:bodyPr vert="horz" lIns="92862" tIns="46432" rIns="92862" bIns="46432" rtlCol="0"/>
          <a:lstStyle>
            <a:lvl1pPr algn="r">
              <a:defRPr sz="1200"/>
            </a:lvl1pPr>
          </a:lstStyle>
          <a:p>
            <a:fld id="{E17B2DBE-960A-614B-B965-BE0EA04CC77A}" type="datetimeFigureOut">
              <a:rPr lang="en-US" smtClean="0">
                <a:latin typeface="+mj-lt"/>
              </a:rPr>
              <a:pPr/>
              <a:t>2/19/2020</a:t>
            </a:fld>
            <a:endParaRPr lang="en-US" dirty="0">
              <a:latin typeface="+mj-lt"/>
            </a:endParaRPr>
          </a:p>
        </p:txBody>
      </p:sp>
      <p:sp>
        <p:nvSpPr>
          <p:cNvPr id="4" name="Footer Placeholder 3"/>
          <p:cNvSpPr>
            <a:spLocks noGrp="1"/>
          </p:cNvSpPr>
          <p:nvPr>
            <p:ph type="ftr" sz="quarter" idx="2"/>
          </p:nvPr>
        </p:nvSpPr>
        <p:spPr>
          <a:xfrm>
            <a:off x="3" y="8701317"/>
            <a:ext cx="3037840" cy="461804"/>
          </a:xfrm>
          <a:prstGeom prst="rect">
            <a:avLst/>
          </a:prstGeom>
        </p:spPr>
        <p:txBody>
          <a:bodyPr vert="horz" lIns="92862" tIns="46432" rIns="92862" bIns="46432" rtlCol="0" anchor="b"/>
          <a:lstStyle>
            <a:lvl1pPr algn="l">
              <a:defRPr sz="1200"/>
            </a:lvl1pPr>
          </a:lstStyle>
          <a:p>
            <a:endParaRPr lang="en-US" dirty="0">
              <a:latin typeface="+mj-lt"/>
            </a:endParaRPr>
          </a:p>
        </p:txBody>
      </p:sp>
      <p:sp>
        <p:nvSpPr>
          <p:cNvPr id="5" name="Slide Number Placeholder 4"/>
          <p:cNvSpPr>
            <a:spLocks noGrp="1"/>
          </p:cNvSpPr>
          <p:nvPr>
            <p:ph type="sldNum" sz="quarter" idx="3"/>
          </p:nvPr>
        </p:nvSpPr>
        <p:spPr>
          <a:xfrm>
            <a:off x="3970942" y="8701317"/>
            <a:ext cx="3037840" cy="461804"/>
          </a:xfrm>
          <a:prstGeom prst="rect">
            <a:avLst/>
          </a:prstGeom>
        </p:spPr>
        <p:txBody>
          <a:bodyPr vert="horz" lIns="92862" tIns="46432" rIns="92862" bIns="46432" rtlCol="0" anchor="b"/>
          <a:lstStyle>
            <a:lvl1pPr algn="r">
              <a:defRPr sz="1200"/>
            </a:lvl1pPr>
          </a:lstStyle>
          <a:p>
            <a:fld id="{1339C423-F22A-3B4E-A9CE-1A814546B4AA}" type="slidenum">
              <a:rPr lang="en-US" smtClean="0">
                <a:latin typeface="+mj-lt"/>
              </a:rPr>
              <a:pPr/>
              <a:t>‹#›</a:t>
            </a:fld>
            <a:endParaRPr lang="en-US" dirty="0">
              <a:latin typeface="+mj-lt"/>
            </a:endParaRPr>
          </a:p>
        </p:txBody>
      </p:sp>
      <p:grpSp>
        <p:nvGrpSpPr>
          <p:cNvPr id="20" name="Group 4">
            <a:extLst>
              <a:ext uri="{FF2B5EF4-FFF2-40B4-BE49-F238E27FC236}">
                <a16:creationId xmlns:a16="http://schemas.microsoft.com/office/drawing/2014/main" id="{12881E35-ADBD-4367-9103-4B944EDAC9F0}"/>
              </a:ext>
            </a:extLst>
          </p:cNvPr>
          <p:cNvGrpSpPr>
            <a:grpSpLocks noChangeAspect="1"/>
          </p:cNvGrpSpPr>
          <p:nvPr/>
        </p:nvGrpSpPr>
        <p:grpSpPr bwMode="auto">
          <a:xfrm>
            <a:off x="2904624" y="8910939"/>
            <a:ext cx="1170973" cy="185263"/>
            <a:chOff x="5713" y="2780"/>
            <a:chExt cx="939" cy="148"/>
          </a:xfrm>
          <a:solidFill>
            <a:schemeClr val="tx1"/>
          </a:solidFill>
        </p:grpSpPr>
        <p:sp>
          <p:nvSpPr>
            <p:cNvPr id="22" name="Freeform 5">
              <a:extLst>
                <a:ext uri="{FF2B5EF4-FFF2-40B4-BE49-F238E27FC236}">
                  <a16:creationId xmlns:a16="http://schemas.microsoft.com/office/drawing/2014/main" id="{24882040-6C09-46C7-BF58-485842B73A35}"/>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3" name="Freeform 6">
              <a:extLst>
                <a:ext uri="{FF2B5EF4-FFF2-40B4-BE49-F238E27FC236}">
                  <a16:creationId xmlns:a16="http://schemas.microsoft.com/office/drawing/2014/main" id="{66155231-A566-40F0-B137-35333F16FA95}"/>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4" name="Freeform 7">
              <a:extLst>
                <a:ext uri="{FF2B5EF4-FFF2-40B4-BE49-F238E27FC236}">
                  <a16:creationId xmlns:a16="http://schemas.microsoft.com/office/drawing/2014/main" id="{D0D38B3B-3532-4FC9-B9FE-D95885D0CFA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5" name="Freeform 8">
              <a:extLst>
                <a:ext uri="{FF2B5EF4-FFF2-40B4-BE49-F238E27FC236}">
                  <a16:creationId xmlns:a16="http://schemas.microsoft.com/office/drawing/2014/main" id="{F8EDF86F-E40A-454C-9A01-8F2BB8C60438}"/>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6" name="Oval 9">
              <a:extLst>
                <a:ext uri="{FF2B5EF4-FFF2-40B4-BE49-F238E27FC236}">
                  <a16:creationId xmlns:a16="http://schemas.microsoft.com/office/drawing/2014/main" id="{C5CBCDC8-18C9-42A6-BEF1-CA05917CE736}"/>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7" name="Rectangle 10">
              <a:extLst>
                <a:ext uri="{FF2B5EF4-FFF2-40B4-BE49-F238E27FC236}">
                  <a16:creationId xmlns:a16="http://schemas.microsoft.com/office/drawing/2014/main" id="{BD71175C-2312-4B96-8DF4-55196367FAB5}"/>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8" name="Freeform 11">
              <a:extLst>
                <a:ext uri="{FF2B5EF4-FFF2-40B4-BE49-F238E27FC236}">
                  <a16:creationId xmlns:a16="http://schemas.microsoft.com/office/drawing/2014/main" id="{CE194287-1F0B-4477-8B1C-DF62722CE656}"/>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9" name="Freeform 12">
              <a:extLst>
                <a:ext uri="{FF2B5EF4-FFF2-40B4-BE49-F238E27FC236}">
                  <a16:creationId xmlns:a16="http://schemas.microsoft.com/office/drawing/2014/main" id="{D67DFFA0-01D7-44A4-ABAD-E0B51DBA73CA}"/>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0" name="Freeform 13">
              <a:extLst>
                <a:ext uri="{FF2B5EF4-FFF2-40B4-BE49-F238E27FC236}">
                  <a16:creationId xmlns:a16="http://schemas.microsoft.com/office/drawing/2014/main" id="{B7CBA307-3194-4D29-8AD4-5990DD52307E}"/>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1" name="Freeform 14">
              <a:extLst>
                <a:ext uri="{FF2B5EF4-FFF2-40B4-BE49-F238E27FC236}">
                  <a16:creationId xmlns:a16="http://schemas.microsoft.com/office/drawing/2014/main" id="{14908BD5-FA87-4F53-B8A3-491B9206FED0}"/>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2" name="Freeform 15">
              <a:extLst>
                <a:ext uri="{FF2B5EF4-FFF2-40B4-BE49-F238E27FC236}">
                  <a16:creationId xmlns:a16="http://schemas.microsoft.com/office/drawing/2014/main" id="{C267D5CE-9629-4EB8-8E65-D6F864063E20}"/>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3" name="Freeform 16">
              <a:extLst>
                <a:ext uri="{FF2B5EF4-FFF2-40B4-BE49-F238E27FC236}">
                  <a16:creationId xmlns:a16="http://schemas.microsoft.com/office/drawing/2014/main" id="{B20DEC96-64CE-4439-A863-43F4B0BD17CD}"/>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4" name="Freeform 17">
              <a:extLst>
                <a:ext uri="{FF2B5EF4-FFF2-40B4-BE49-F238E27FC236}">
                  <a16:creationId xmlns:a16="http://schemas.microsoft.com/office/drawing/2014/main" id="{B5770143-F076-48BC-98C4-654EE666D172}"/>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Tree>
    <p:extLst>
      <p:ext uri="{BB962C8B-B14F-4D97-AF65-F5344CB8AC3E}">
        <p14:creationId xmlns:p14="http://schemas.microsoft.com/office/powerpoint/2010/main" val="201849686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0"/>
            <a:ext cx="3037840" cy="461804"/>
          </a:xfrm>
          <a:prstGeom prst="rect">
            <a:avLst/>
          </a:prstGeom>
        </p:spPr>
        <p:txBody>
          <a:bodyPr vert="horz" lIns="92862" tIns="46432" rIns="92862" bIns="46432" rtlCol="0"/>
          <a:lstStyle>
            <a:lvl1pPr algn="l">
              <a:defRPr sz="1200">
                <a:latin typeface="+mj-lt"/>
              </a:defRPr>
            </a:lvl1pPr>
          </a:lstStyle>
          <a:p>
            <a:endParaRPr lang="en-US" dirty="0"/>
          </a:p>
        </p:txBody>
      </p:sp>
      <p:sp>
        <p:nvSpPr>
          <p:cNvPr id="3" name="Date Placeholder 2"/>
          <p:cNvSpPr>
            <a:spLocks noGrp="1"/>
          </p:cNvSpPr>
          <p:nvPr>
            <p:ph type="dt" idx="1"/>
          </p:nvPr>
        </p:nvSpPr>
        <p:spPr>
          <a:xfrm>
            <a:off x="3970942" y="0"/>
            <a:ext cx="3037840" cy="461804"/>
          </a:xfrm>
          <a:prstGeom prst="rect">
            <a:avLst/>
          </a:prstGeom>
        </p:spPr>
        <p:txBody>
          <a:bodyPr vert="horz" lIns="92862" tIns="46432" rIns="92862" bIns="46432" rtlCol="0"/>
          <a:lstStyle>
            <a:lvl1pPr algn="r">
              <a:defRPr sz="1200">
                <a:latin typeface="+mj-lt"/>
              </a:defRPr>
            </a:lvl1pPr>
          </a:lstStyle>
          <a:p>
            <a:fld id="{546148A2-A49E-4B44-80FB-1D231F249F30}" type="datetimeFigureOut">
              <a:rPr lang="en-US" smtClean="0"/>
              <a:pPr/>
              <a:t>2/19/2020</a:t>
            </a:fld>
            <a:endParaRPr lang="en-US" dirty="0"/>
          </a:p>
        </p:txBody>
      </p:sp>
      <p:sp>
        <p:nvSpPr>
          <p:cNvPr id="4" name="Slide Image Placeholder 3"/>
          <p:cNvSpPr>
            <a:spLocks noGrp="1" noRot="1" noChangeAspect="1"/>
          </p:cNvSpPr>
          <p:nvPr>
            <p:ph type="sldImg" idx="2"/>
          </p:nvPr>
        </p:nvSpPr>
        <p:spPr>
          <a:xfrm>
            <a:off x="427038" y="690563"/>
            <a:ext cx="6156325" cy="3463925"/>
          </a:xfrm>
          <a:prstGeom prst="rect">
            <a:avLst/>
          </a:prstGeom>
          <a:noFill/>
          <a:ln w="12700">
            <a:solidFill>
              <a:prstClr val="black"/>
            </a:solidFill>
          </a:ln>
        </p:spPr>
        <p:txBody>
          <a:bodyPr vert="horz" lIns="92862" tIns="46432" rIns="92862" bIns="46432" rtlCol="0" anchor="ctr"/>
          <a:lstStyle/>
          <a:p>
            <a:endParaRPr lang="en-US" dirty="0"/>
          </a:p>
        </p:txBody>
      </p:sp>
      <p:sp>
        <p:nvSpPr>
          <p:cNvPr id="5" name="Notes Placeholder 4"/>
          <p:cNvSpPr>
            <a:spLocks noGrp="1"/>
          </p:cNvSpPr>
          <p:nvPr>
            <p:ph type="body" sz="quarter" idx="3"/>
          </p:nvPr>
        </p:nvSpPr>
        <p:spPr>
          <a:xfrm>
            <a:off x="438151" y="4387136"/>
            <a:ext cx="6134100" cy="4156234"/>
          </a:xfrm>
          <a:prstGeom prst="rect">
            <a:avLst/>
          </a:prstGeom>
        </p:spPr>
        <p:txBody>
          <a:bodyPr vert="horz" lIns="92862" tIns="46432" rIns="92862" bIns="46432" rtlCol="0"/>
          <a:lstStyle/>
          <a:p>
            <a:pPr lvl="0"/>
            <a:r>
              <a:rPr lang="en-US" dirty="0"/>
              <a:t>Click to edit Master text styles</a:t>
            </a:r>
          </a:p>
          <a:p>
            <a:pPr lvl="1"/>
            <a:r>
              <a:rPr lang="en-US" dirty="0"/>
              <a:t>Second level</a:t>
            </a:r>
          </a:p>
        </p:txBody>
      </p:sp>
      <p:sp>
        <p:nvSpPr>
          <p:cNvPr id="6" name="Footer Placeholder 5"/>
          <p:cNvSpPr>
            <a:spLocks noGrp="1"/>
          </p:cNvSpPr>
          <p:nvPr>
            <p:ph type="ftr" sz="quarter" idx="4"/>
          </p:nvPr>
        </p:nvSpPr>
        <p:spPr>
          <a:xfrm>
            <a:off x="3" y="8728227"/>
            <a:ext cx="3037840" cy="461804"/>
          </a:xfrm>
          <a:prstGeom prst="rect">
            <a:avLst/>
          </a:prstGeom>
        </p:spPr>
        <p:txBody>
          <a:bodyPr vert="horz" lIns="92862" tIns="46432" rIns="92862" bIns="46432" rtlCol="0" anchor="b"/>
          <a:lstStyle>
            <a:lvl1pPr algn="l">
              <a:defRPr sz="1200">
                <a:latin typeface="+mj-lt"/>
              </a:defRPr>
            </a:lvl1pPr>
          </a:lstStyle>
          <a:p>
            <a:endParaRPr lang="en-US" dirty="0"/>
          </a:p>
        </p:txBody>
      </p:sp>
      <p:sp>
        <p:nvSpPr>
          <p:cNvPr id="7" name="Slide Number Placeholder 6"/>
          <p:cNvSpPr>
            <a:spLocks noGrp="1"/>
          </p:cNvSpPr>
          <p:nvPr>
            <p:ph type="sldNum" sz="quarter" idx="5"/>
          </p:nvPr>
        </p:nvSpPr>
        <p:spPr>
          <a:xfrm>
            <a:off x="3970942" y="8728227"/>
            <a:ext cx="3037840" cy="461804"/>
          </a:xfrm>
          <a:prstGeom prst="rect">
            <a:avLst/>
          </a:prstGeom>
        </p:spPr>
        <p:txBody>
          <a:bodyPr vert="horz" lIns="92862" tIns="46432" rIns="92862" bIns="46432" rtlCol="0" anchor="b"/>
          <a:lstStyle>
            <a:lvl1pPr algn="r">
              <a:defRPr sz="1200">
                <a:latin typeface="+mj-lt"/>
              </a:defRPr>
            </a:lvl1pPr>
          </a:lstStyle>
          <a:p>
            <a:fld id="{074299CD-3469-7241-AD37-C0E01E3A61D2}" type="slidenum">
              <a:rPr lang="en-US" smtClean="0"/>
              <a:pPr/>
              <a:t>‹#›</a:t>
            </a:fld>
            <a:endParaRPr lang="en-US" dirty="0"/>
          </a:p>
        </p:txBody>
      </p:sp>
      <p:grpSp>
        <p:nvGrpSpPr>
          <p:cNvPr id="21" name="Group 4">
            <a:extLst>
              <a:ext uri="{FF2B5EF4-FFF2-40B4-BE49-F238E27FC236}">
                <a16:creationId xmlns:a16="http://schemas.microsoft.com/office/drawing/2014/main" id="{719CA6AD-1F3D-4F91-AEC8-D10E82D07A9C}"/>
              </a:ext>
            </a:extLst>
          </p:cNvPr>
          <p:cNvGrpSpPr>
            <a:grpSpLocks noChangeAspect="1"/>
          </p:cNvGrpSpPr>
          <p:nvPr/>
        </p:nvGrpSpPr>
        <p:grpSpPr bwMode="auto">
          <a:xfrm>
            <a:off x="2904624" y="8910939"/>
            <a:ext cx="1170973" cy="185263"/>
            <a:chOff x="5713" y="2780"/>
            <a:chExt cx="939" cy="148"/>
          </a:xfrm>
          <a:solidFill>
            <a:schemeClr val="tx1"/>
          </a:solidFill>
        </p:grpSpPr>
        <p:sp>
          <p:nvSpPr>
            <p:cNvPr id="22" name="Freeform 5">
              <a:extLst>
                <a:ext uri="{FF2B5EF4-FFF2-40B4-BE49-F238E27FC236}">
                  <a16:creationId xmlns:a16="http://schemas.microsoft.com/office/drawing/2014/main" id="{91A8B546-A028-471C-8EF2-DF64728CED4F}"/>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3" name="Freeform 6">
              <a:extLst>
                <a:ext uri="{FF2B5EF4-FFF2-40B4-BE49-F238E27FC236}">
                  <a16:creationId xmlns:a16="http://schemas.microsoft.com/office/drawing/2014/main" id="{F78F4DF0-E72A-4662-8AF1-9DA2A59FD72E}"/>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4" name="Freeform 7">
              <a:extLst>
                <a:ext uri="{FF2B5EF4-FFF2-40B4-BE49-F238E27FC236}">
                  <a16:creationId xmlns:a16="http://schemas.microsoft.com/office/drawing/2014/main" id="{13C83159-0457-435C-8DE0-DB18930C3EF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5" name="Freeform 8">
              <a:extLst>
                <a:ext uri="{FF2B5EF4-FFF2-40B4-BE49-F238E27FC236}">
                  <a16:creationId xmlns:a16="http://schemas.microsoft.com/office/drawing/2014/main" id="{3A16FA94-0A80-458B-8609-381307D9DD6B}"/>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6" name="Oval 9">
              <a:extLst>
                <a:ext uri="{FF2B5EF4-FFF2-40B4-BE49-F238E27FC236}">
                  <a16:creationId xmlns:a16="http://schemas.microsoft.com/office/drawing/2014/main" id="{F124964D-5328-4B8A-9AEC-B0C0499DFE42}"/>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7" name="Rectangle 10">
              <a:extLst>
                <a:ext uri="{FF2B5EF4-FFF2-40B4-BE49-F238E27FC236}">
                  <a16:creationId xmlns:a16="http://schemas.microsoft.com/office/drawing/2014/main" id="{5E8793B8-5238-41D4-9121-69061CAE48AF}"/>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8" name="Freeform 11">
              <a:extLst>
                <a:ext uri="{FF2B5EF4-FFF2-40B4-BE49-F238E27FC236}">
                  <a16:creationId xmlns:a16="http://schemas.microsoft.com/office/drawing/2014/main" id="{505AC5D6-6744-43E5-BE33-65AA241CC172}"/>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9" name="Freeform 12">
              <a:extLst>
                <a:ext uri="{FF2B5EF4-FFF2-40B4-BE49-F238E27FC236}">
                  <a16:creationId xmlns:a16="http://schemas.microsoft.com/office/drawing/2014/main" id="{F49B0515-42DD-45F4-AEEA-9C0595B78F76}"/>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0" name="Freeform 13">
              <a:extLst>
                <a:ext uri="{FF2B5EF4-FFF2-40B4-BE49-F238E27FC236}">
                  <a16:creationId xmlns:a16="http://schemas.microsoft.com/office/drawing/2014/main" id="{BD4B4931-4E48-4575-A2F1-14B09DDDF35C}"/>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1" name="Freeform 14">
              <a:extLst>
                <a:ext uri="{FF2B5EF4-FFF2-40B4-BE49-F238E27FC236}">
                  <a16:creationId xmlns:a16="http://schemas.microsoft.com/office/drawing/2014/main" id="{D0A18744-02EE-4BF6-99DA-A30533BFB80F}"/>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2" name="Freeform 15">
              <a:extLst>
                <a:ext uri="{FF2B5EF4-FFF2-40B4-BE49-F238E27FC236}">
                  <a16:creationId xmlns:a16="http://schemas.microsoft.com/office/drawing/2014/main" id="{833ACE78-A669-4245-8337-A11FE237DD8B}"/>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3" name="Freeform 16">
              <a:extLst>
                <a:ext uri="{FF2B5EF4-FFF2-40B4-BE49-F238E27FC236}">
                  <a16:creationId xmlns:a16="http://schemas.microsoft.com/office/drawing/2014/main" id="{05BAFF34-33C2-4FED-892A-8F6A22156123}"/>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4" name="Freeform 17">
              <a:extLst>
                <a:ext uri="{FF2B5EF4-FFF2-40B4-BE49-F238E27FC236}">
                  <a16:creationId xmlns:a16="http://schemas.microsoft.com/office/drawing/2014/main" id="{DF0FD444-1661-4913-A4B0-F93BBC370DDB}"/>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Tree>
    <p:extLst>
      <p:ext uri="{BB962C8B-B14F-4D97-AF65-F5344CB8AC3E}">
        <p14:creationId xmlns:p14="http://schemas.microsoft.com/office/powerpoint/2010/main" val="22557597"/>
      </p:ext>
    </p:extLst>
  </p:cSld>
  <p:clrMap bg1="lt1" tx1="dk1" bg2="lt2" tx2="dk2" accent1="accent1" accent2="accent2" accent3="accent3" accent4="accent4" accent5="accent5" accent6="accent6" hlink="hlink" folHlink="folHlink"/>
  <p:hf hdr="0" ftr="0" dt="0"/>
  <p:notesStyle>
    <a:lvl1pPr marL="171450" indent="-171450" algn="l" defTabSz="457040" rtl="0" eaLnBrk="1" latinLnBrk="0" hangingPunct="1">
      <a:lnSpc>
        <a:spcPct val="95000"/>
      </a:lnSpc>
      <a:spcAft>
        <a:spcPts val="600"/>
      </a:spcAft>
      <a:buFont typeface="Arial" panose="020B0604020202020204" pitchFamily="34" charset="0"/>
      <a:buChar char="•"/>
      <a:defRPr sz="1200" kern="1200">
        <a:solidFill>
          <a:schemeClr val="tx1"/>
        </a:solidFill>
        <a:latin typeface="+mj-lt"/>
        <a:ea typeface="+mn-ea"/>
        <a:cs typeface="+mn-cs"/>
      </a:defRPr>
    </a:lvl1pPr>
    <a:lvl2pPr marL="398384" indent="-171450" algn="l" defTabSz="457040" rtl="0" eaLnBrk="1" latinLnBrk="0" hangingPunct="1">
      <a:lnSpc>
        <a:spcPct val="95000"/>
      </a:lnSpc>
      <a:spcAft>
        <a:spcPts val="600"/>
      </a:spcAft>
      <a:buFont typeface="Arial" panose="020B0604020202020204" pitchFamily="34" charset="0"/>
      <a:buChar char="•"/>
      <a:defRPr sz="1100" kern="1200">
        <a:solidFill>
          <a:schemeClr val="tx1"/>
        </a:solidFill>
        <a:latin typeface="+mj-lt"/>
        <a:ea typeface="+mn-ea"/>
        <a:cs typeface="+mn-cs"/>
      </a:defRPr>
    </a:lvl2pPr>
    <a:lvl3pPr marL="914080" algn="l" defTabSz="457040" rtl="0" eaLnBrk="1" latinLnBrk="0" hangingPunct="1">
      <a:defRPr sz="1200" kern="1200">
        <a:solidFill>
          <a:schemeClr val="tx1"/>
        </a:solidFill>
        <a:latin typeface="+mn-lt"/>
        <a:ea typeface="+mn-ea"/>
        <a:cs typeface="+mn-cs"/>
      </a:defRPr>
    </a:lvl3pPr>
    <a:lvl4pPr marL="1371120" algn="l" defTabSz="457040" rtl="0" eaLnBrk="1" latinLnBrk="0" hangingPunct="1">
      <a:defRPr sz="1200" kern="1200">
        <a:solidFill>
          <a:schemeClr val="tx1"/>
        </a:solidFill>
        <a:latin typeface="+mn-lt"/>
        <a:ea typeface="+mn-ea"/>
        <a:cs typeface="+mn-cs"/>
      </a:defRPr>
    </a:lvl4pPr>
    <a:lvl5pPr marL="1828160" algn="l" defTabSz="457040" rtl="0" eaLnBrk="1" latinLnBrk="0" hangingPunct="1">
      <a:defRPr sz="1200" kern="1200">
        <a:solidFill>
          <a:schemeClr val="tx1"/>
        </a:solidFill>
        <a:latin typeface="+mn-lt"/>
        <a:ea typeface="+mn-ea"/>
        <a:cs typeface="+mn-cs"/>
      </a:defRPr>
    </a:lvl5pPr>
    <a:lvl6pPr marL="2285200" algn="l" defTabSz="457040" rtl="0" eaLnBrk="1" latinLnBrk="0" hangingPunct="1">
      <a:defRPr sz="1200" kern="1200">
        <a:solidFill>
          <a:schemeClr val="tx1"/>
        </a:solidFill>
        <a:latin typeface="+mn-lt"/>
        <a:ea typeface="+mn-ea"/>
        <a:cs typeface="+mn-cs"/>
      </a:defRPr>
    </a:lvl6pPr>
    <a:lvl7pPr marL="2742240" algn="l" defTabSz="457040" rtl="0" eaLnBrk="1" latinLnBrk="0" hangingPunct="1">
      <a:defRPr sz="1200" kern="1200">
        <a:solidFill>
          <a:schemeClr val="tx1"/>
        </a:solidFill>
        <a:latin typeface="+mn-lt"/>
        <a:ea typeface="+mn-ea"/>
        <a:cs typeface="+mn-cs"/>
      </a:defRPr>
    </a:lvl7pPr>
    <a:lvl8pPr marL="3199280" algn="l" defTabSz="457040" rtl="0" eaLnBrk="1" latinLnBrk="0" hangingPunct="1">
      <a:defRPr sz="1200" kern="1200">
        <a:solidFill>
          <a:schemeClr val="tx1"/>
        </a:solidFill>
        <a:latin typeface="+mn-lt"/>
        <a:ea typeface="+mn-ea"/>
        <a:cs typeface="+mn-cs"/>
      </a:defRPr>
    </a:lvl8pPr>
    <a:lvl9pPr marL="3656320" algn="l" defTabSz="45704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a:t>
            </a:fld>
            <a:endParaRPr lang="en-US" dirty="0"/>
          </a:p>
        </p:txBody>
      </p:sp>
    </p:spTree>
    <p:extLst>
      <p:ext uri="{BB962C8B-B14F-4D97-AF65-F5344CB8AC3E}">
        <p14:creationId xmlns:p14="http://schemas.microsoft.com/office/powerpoint/2010/main" val="40683081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10</a:t>
            </a:fld>
            <a:endParaRPr lang="en-US" dirty="0"/>
          </a:p>
        </p:txBody>
      </p:sp>
    </p:spTree>
    <p:extLst>
      <p:ext uri="{BB962C8B-B14F-4D97-AF65-F5344CB8AC3E}">
        <p14:creationId xmlns:p14="http://schemas.microsoft.com/office/powerpoint/2010/main" val="36731666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11</a:t>
            </a:fld>
            <a:endParaRPr lang="en-US" dirty="0"/>
          </a:p>
        </p:txBody>
      </p:sp>
    </p:spTree>
    <p:extLst>
      <p:ext uri="{BB962C8B-B14F-4D97-AF65-F5344CB8AC3E}">
        <p14:creationId xmlns:p14="http://schemas.microsoft.com/office/powerpoint/2010/main" val="39446921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12</a:t>
            </a:fld>
            <a:endParaRPr lang="en-US" dirty="0"/>
          </a:p>
        </p:txBody>
      </p:sp>
    </p:spTree>
    <p:extLst>
      <p:ext uri="{BB962C8B-B14F-4D97-AF65-F5344CB8AC3E}">
        <p14:creationId xmlns:p14="http://schemas.microsoft.com/office/powerpoint/2010/main" val="3054599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2</a:t>
            </a:fld>
            <a:endParaRPr lang="en-US" dirty="0"/>
          </a:p>
        </p:txBody>
      </p:sp>
    </p:spTree>
    <p:extLst>
      <p:ext uri="{BB962C8B-B14F-4D97-AF65-F5344CB8AC3E}">
        <p14:creationId xmlns:p14="http://schemas.microsoft.com/office/powerpoint/2010/main" val="871479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3</a:t>
            </a:fld>
            <a:endParaRPr lang="en-US" dirty="0"/>
          </a:p>
        </p:txBody>
      </p:sp>
    </p:spTree>
    <p:extLst>
      <p:ext uri="{BB962C8B-B14F-4D97-AF65-F5344CB8AC3E}">
        <p14:creationId xmlns:p14="http://schemas.microsoft.com/office/powerpoint/2010/main" val="24506794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1888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5</a:t>
            </a:fld>
            <a:endParaRPr lang="en-US" dirty="0"/>
          </a:p>
        </p:txBody>
      </p:sp>
    </p:spTree>
    <p:extLst>
      <p:ext uri="{BB962C8B-B14F-4D97-AF65-F5344CB8AC3E}">
        <p14:creationId xmlns:p14="http://schemas.microsoft.com/office/powerpoint/2010/main" val="34209205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6</a:t>
            </a:fld>
            <a:endParaRPr lang="en-US" dirty="0"/>
          </a:p>
        </p:txBody>
      </p:sp>
    </p:spTree>
    <p:extLst>
      <p:ext uri="{BB962C8B-B14F-4D97-AF65-F5344CB8AC3E}">
        <p14:creationId xmlns:p14="http://schemas.microsoft.com/office/powerpoint/2010/main" val="38733054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7</a:t>
            </a:fld>
            <a:endParaRPr lang="en-US" dirty="0"/>
          </a:p>
        </p:txBody>
      </p:sp>
    </p:spTree>
    <p:extLst>
      <p:ext uri="{BB962C8B-B14F-4D97-AF65-F5344CB8AC3E}">
        <p14:creationId xmlns:p14="http://schemas.microsoft.com/office/powerpoint/2010/main" val="10527193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8</a:t>
            </a:fld>
            <a:endParaRPr lang="en-US" dirty="0"/>
          </a:p>
        </p:txBody>
      </p:sp>
    </p:spTree>
    <p:extLst>
      <p:ext uri="{BB962C8B-B14F-4D97-AF65-F5344CB8AC3E}">
        <p14:creationId xmlns:p14="http://schemas.microsoft.com/office/powerpoint/2010/main" val="19258393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9</a:t>
            </a:fld>
            <a:endParaRPr lang="en-US" dirty="0"/>
          </a:p>
        </p:txBody>
      </p:sp>
    </p:spTree>
    <p:extLst>
      <p:ext uri="{BB962C8B-B14F-4D97-AF65-F5344CB8AC3E}">
        <p14:creationId xmlns:p14="http://schemas.microsoft.com/office/powerpoint/2010/main" val="775174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_1">
    <p:bg bwMode="gray">
      <p:bgPr>
        <a:solidFill>
          <a:schemeClr val="tx1"/>
        </a:solidFill>
        <a:effectLst/>
      </p:bgPr>
    </p:bg>
    <p:spTree>
      <p:nvGrpSpPr>
        <p:cNvPr id="1" name=""/>
        <p:cNvGrpSpPr/>
        <p:nvPr/>
      </p:nvGrpSpPr>
      <p:grpSpPr>
        <a:xfrm>
          <a:off x="0" y="0"/>
          <a:ext cx="0" cy="0"/>
          <a:chOff x="0" y="0"/>
          <a:chExt cx="0" cy="0"/>
        </a:xfrm>
      </p:grpSpPr>
      <p:sp>
        <p:nvSpPr>
          <p:cNvPr id="28" name="Text Placeholder 2"/>
          <p:cNvSpPr>
            <a:spLocks noGrp="1"/>
          </p:cNvSpPr>
          <p:nvPr>
            <p:ph type="body" sz="quarter" idx="12" hasCustomPrompt="1"/>
          </p:nvPr>
        </p:nvSpPr>
        <p:spPr>
          <a:xfrm>
            <a:off x="428223" y="3411257"/>
            <a:ext cx="9392443" cy="789637"/>
          </a:xfrm>
        </p:spPr>
        <p:txBody>
          <a:bodyPr/>
          <a:lstStyle>
            <a:lvl1pPr marL="0" indent="0">
              <a:lnSpc>
                <a:spcPct val="80000"/>
              </a:lnSpc>
              <a:spcBef>
                <a:spcPts val="0"/>
              </a:spcBef>
              <a:buFont typeface="Arial" panose="020B0604020202020204" pitchFamily="34" charset="0"/>
              <a:buNone/>
              <a:defRPr sz="2300" b="0">
                <a:solidFill>
                  <a:schemeClr val="bg1"/>
                </a:solidFill>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sp>
        <p:nvSpPr>
          <p:cNvPr id="30" name="Title 2"/>
          <p:cNvSpPr>
            <a:spLocks noGrp="1"/>
          </p:cNvSpPr>
          <p:nvPr>
            <p:ph type="title"/>
          </p:nvPr>
        </p:nvSpPr>
        <p:spPr>
          <a:xfrm>
            <a:off x="427244" y="774667"/>
            <a:ext cx="9393422" cy="2642187"/>
          </a:xfrm>
        </p:spPr>
        <p:txBody>
          <a:bodyPr/>
          <a:lstStyle>
            <a:lvl1pPr marL="0" algn="l" defTabSz="457017" rtl="0" eaLnBrk="1" latinLnBrk="0" hangingPunct="1">
              <a:lnSpc>
                <a:spcPct val="85000"/>
              </a:lnSpc>
              <a:spcBef>
                <a:spcPts val="0"/>
              </a:spcBef>
              <a:buNone/>
              <a:defRPr lang="en-US" sz="4600" b="1" i="0" kern="1200" normalizeH="0" baseline="0" dirty="0">
                <a:solidFill>
                  <a:schemeClr val="bg1"/>
                </a:solidFill>
                <a:latin typeface="+mj-lt"/>
                <a:ea typeface="Gilroy" panose="00000500000000000000" pitchFamily="50" charset="0"/>
                <a:cs typeface="Gilroy" panose="00000500000000000000" pitchFamily="50" charset="0"/>
              </a:defRPr>
            </a:lvl1pPr>
          </a:lstStyle>
          <a:p>
            <a:r>
              <a:rPr lang="en-US" dirty="0"/>
              <a:t>Click to edit Master title style</a:t>
            </a:r>
          </a:p>
        </p:txBody>
      </p:sp>
      <p:sp>
        <p:nvSpPr>
          <p:cNvPr id="29" name="Text Placeholder 4"/>
          <p:cNvSpPr>
            <a:spLocks noGrp="1"/>
          </p:cNvSpPr>
          <p:nvPr>
            <p:ph type="body" sz="quarter" idx="13" hasCustomPrompt="1"/>
          </p:nvPr>
        </p:nvSpPr>
        <p:spPr>
          <a:xfrm>
            <a:off x="427295" y="5506862"/>
            <a:ext cx="6164720" cy="914400"/>
          </a:xfrm>
        </p:spPr>
        <p:txBody>
          <a:bodyPr/>
          <a:lstStyle>
            <a:lvl1pPr marL="0" indent="0">
              <a:buNone/>
              <a:defRPr sz="1399">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sp>
        <p:nvSpPr>
          <p:cNvPr id="35" name="Text Placeholder 4"/>
          <p:cNvSpPr>
            <a:spLocks noGrp="1"/>
          </p:cNvSpPr>
          <p:nvPr>
            <p:ph type="body" sz="quarter" idx="14" hasCustomPrompt="1"/>
          </p:nvPr>
        </p:nvSpPr>
        <p:spPr>
          <a:xfrm>
            <a:off x="428543" y="5135720"/>
            <a:ext cx="6164720" cy="390748"/>
          </a:xfrm>
        </p:spPr>
        <p:txBody>
          <a:bodyPr anchor="b"/>
          <a:lstStyle>
            <a:lvl1pPr marL="0" indent="0">
              <a:buNone/>
              <a:defRPr sz="1399" b="1">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grpSp>
        <p:nvGrpSpPr>
          <p:cNvPr id="36" name="Group 35">
            <a:extLst>
              <a:ext uri="{FF2B5EF4-FFF2-40B4-BE49-F238E27FC236}">
                <a16:creationId xmlns:a16="http://schemas.microsoft.com/office/drawing/2014/main" id="{263776A5-4AD5-4B46-9367-7EFDFFA31569}"/>
              </a:ext>
            </a:extLst>
          </p:cNvPr>
          <p:cNvGrpSpPr/>
          <p:nvPr userDrawn="1"/>
        </p:nvGrpSpPr>
        <p:grpSpPr bwMode="gray">
          <a:xfrm>
            <a:off x="539750" y="1054100"/>
            <a:ext cx="1498357" cy="234950"/>
            <a:chOff x="539750" y="1054100"/>
            <a:chExt cx="1498357" cy="234950"/>
          </a:xfrm>
        </p:grpSpPr>
        <p:sp>
          <p:nvSpPr>
            <p:cNvPr id="3" name="AutoShape 3">
              <a:extLst>
                <a:ext uri="{FF2B5EF4-FFF2-40B4-BE49-F238E27FC236}">
                  <a16:creationId xmlns:a16="http://schemas.microsoft.com/office/drawing/2014/main" id="{F44A7F4F-3695-4630-9B30-7479D6FAFDF8}"/>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 name="Freeform 5">
              <a:extLst>
                <a:ext uri="{FF2B5EF4-FFF2-40B4-BE49-F238E27FC236}">
                  <a16:creationId xmlns:a16="http://schemas.microsoft.com/office/drawing/2014/main" id="{F7A8AA34-C7CD-4589-B11D-4A9848602D00}"/>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 name="Freeform 6">
              <a:extLst>
                <a:ext uri="{FF2B5EF4-FFF2-40B4-BE49-F238E27FC236}">
                  <a16:creationId xmlns:a16="http://schemas.microsoft.com/office/drawing/2014/main" id="{90062EE8-46D4-48D9-9B3C-75326CF7F9E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7">
              <a:extLst>
                <a:ext uri="{FF2B5EF4-FFF2-40B4-BE49-F238E27FC236}">
                  <a16:creationId xmlns:a16="http://schemas.microsoft.com/office/drawing/2014/main" id="{9DEBBD20-E2EB-4610-9A51-669AC0D2F6A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8">
              <a:extLst>
                <a:ext uri="{FF2B5EF4-FFF2-40B4-BE49-F238E27FC236}">
                  <a16:creationId xmlns:a16="http://schemas.microsoft.com/office/drawing/2014/main" id="{EEAA3DE7-23CD-4558-8709-1B1030645528}"/>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9">
              <a:extLst>
                <a:ext uri="{FF2B5EF4-FFF2-40B4-BE49-F238E27FC236}">
                  <a16:creationId xmlns:a16="http://schemas.microsoft.com/office/drawing/2014/main" id="{60E1A601-537D-4FD7-9DCA-4471CC0D2AC8}"/>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a:extLst>
                <a:ext uri="{FF2B5EF4-FFF2-40B4-BE49-F238E27FC236}">
                  <a16:creationId xmlns:a16="http://schemas.microsoft.com/office/drawing/2014/main" id="{D7DA4939-7418-4F1E-AC7B-C955EC8331C2}"/>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a:extLst>
                <a:ext uri="{FF2B5EF4-FFF2-40B4-BE49-F238E27FC236}">
                  <a16:creationId xmlns:a16="http://schemas.microsoft.com/office/drawing/2014/main" id="{1227FC7A-9D41-44D0-99AD-04D451161FC2}"/>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a:extLst>
                <a:ext uri="{FF2B5EF4-FFF2-40B4-BE49-F238E27FC236}">
                  <a16:creationId xmlns:a16="http://schemas.microsoft.com/office/drawing/2014/main" id="{1D49DE8A-F082-488C-A82C-AD1F171C1B97}"/>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3">
              <a:extLst>
                <a:ext uri="{FF2B5EF4-FFF2-40B4-BE49-F238E27FC236}">
                  <a16:creationId xmlns:a16="http://schemas.microsoft.com/office/drawing/2014/main" id="{59E73E17-1BB6-4243-A33F-8C2A2A87799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14">
              <a:extLst>
                <a:ext uri="{FF2B5EF4-FFF2-40B4-BE49-F238E27FC236}">
                  <a16:creationId xmlns:a16="http://schemas.microsoft.com/office/drawing/2014/main" id="{DCDABC89-7E30-44B2-829D-185E31F03F4B}"/>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15">
              <a:extLst>
                <a:ext uri="{FF2B5EF4-FFF2-40B4-BE49-F238E27FC236}">
                  <a16:creationId xmlns:a16="http://schemas.microsoft.com/office/drawing/2014/main" id="{D4B8C552-A263-429A-9311-1418F422600A}"/>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66" name="Group 65">
              <a:extLst>
                <a:ext uri="{FF2B5EF4-FFF2-40B4-BE49-F238E27FC236}">
                  <a16:creationId xmlns:a16="http://schemas.microsoft.com/office/drawing/2014/main" id="{DEBBE881-3D3E-4191-A054-64C53E636502}"/>
                </a:ext>
              </a:extLst>
            </p:cNvPr>
            <p:cNvGrpSpPr>
              <a:grpSpLocks noChangeAspect="1"/>
            </p:cNvGrpSpPr>
            <p:nvPr/>
          </p:nvGrpSpPr>
          <p:grpSpPr bwMode="gray">
            <a:xfrm>
              <a:off x="1998819" y="1263267"/>
              <a:ext cx="39288" cy="20954"/>
              <a:chOff x="2687241" y="1822450"/>
              <a:chExt cx="23813" cy="12700"/>
            </a:xfrm>
          </p:grpSpPr>
          <p:sp>
            <p:nvSpPr>
              <p:cNvPr id="67" name="Freeform 8">
                <a:extLst>
                  <a:ext uri="{FF2B5EF4-FFF2-40B4-BE49-F238E27FC236}">
                    <a16:creationId xmlns:a16="http://schemas.microsoft.com/office/drawing/2014/main" id="{C1FFE498-E612-4637-9DEA-045FEC39828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8" name="Freeform 9">
                <a:extLst>
                  <a:ext uri="{FF2B5EF4-FFF2-40B4-BE49-F238E27FC236}">
                    <a16:creationId xmlns:a16="http://schemas.microsoft.com/office/drawing/2014/main" id="{26FC909D-B696-446E-A642-B1EBF7471724}"/>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
        <p:nvSpPr>
          <p:cNvPr id="55" name="AutoShape 7">
            <a:extLst>
              <a:ext uri="{FF2B5EF4-FFF2-40B4-BE49-F238E27FC236}">
                <a16:creationId xmlns:a16="http://schemas.microsoft.com/office/drawing/2014/main" id="{1EED5B79-0291-4B4B-96E3-3F93438B4A2A}"/>
              </a:ext>
            </a:extLst>
          </p:cNvPr>
          <p:cNvSpPr>
            <a:spLocks noChangeAspect="1" noChangeArrowheads="1" noTextEdit="1"/>
          </p:cNvSpPr>
          <p:nvPr userDrawn="1"/>
        </p:nvSpPr>
        <p:spPr bwMode="auto">
          <a:xfrm>
            <a:off x="3154363" y="0"/>
            <a:ext cx="58801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with Subtitle/Header">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488" y="1901952"/>
            <a:ext cx="11172984"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1" y="960120"/>
            <a:ext cx="11209561"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203407997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with Subtitle">
    <p:spTree>
      <p:nvGrpSpPr>
        <p:cNvPr id="1" name=""/>
        <p:cNvGrpSpPr/>
        <p:nvPr/>
      </p:nvGrpSpPr>
      <p:grpSpPr>
        <a:xfrm>
          <a:off x="0" y="0"/>
          <a:ext cx="0" cy="0"/>
          <a:chOff x="0" y="0"/>
          <a:chExt cx="0" cy="0"/>
        </a:xfrm>
      </p:grpSpPr>
      <p:sp>
        <p:nvSpPr>
          <p:cNvPr id="7" name="Text Placeholder 8"/>
          <p:cNvSpPr>
            <a:spLocks noGrp="1"/>
          </p:cNvSpPr>
          <p:nvPr>
            <p:ph type="body" sz="quarter" idx="13"/>
          </p:nvPr>
        </p:nvSpPr>
        <p:spPr>
          <a:xfrm>
            <a:off x="438911" y="960120"/>
            <a:ext cx="11207242" cy="448056"/>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lvl1pPr>
              <a:defRPr>
                <a:solidFill>
                  <a:schemeClr val="tx1"/>
                </a:solidFill>
              </a:defRPr>
            </a:lvl1pPr>
          </a:lstStyle>
          <a:p>
            <a:r>
              <a:rPr lang="en-US" dirty="0"/>
              <a:t>Click to edit Master title style</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afe Harbor">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p>
            <a:r>
              <a:rPr lang="en-US" dirty="0"/>
              <a:t>Safe Harbor Notice for Forward-Looking Statements</a:t>
            </a:r>
          </a:p>
        </p:txBody>
      </p:sp>
      <p:sp>
        <p:nvSpPr>
          <p:cNvPr id="5" name="TextBox 4"/>
          <p:cNvSpPr txBox="1"/>
          <p:nvPr userDrawn="1"/>
        </p:nvSpPr>
        <p:spPr bwMode="gray">
          <a:xfrm>
            <a:off x="463106" y="1252087"/>
            <a:ext cx="11226454" cy="5311454"/>
          </a:xfrm>
          <a:prstGeom prst="rect">
            <a:avLst/>
          </a:prstGeom>
          <a:noFill/>
        </p:spPr>
        <p:txBody>
          <a:bodyPr wrap="square" rtlCol="0">
            <a:spAutoFit/>
          </a:bodyPr>
          <a:lstStyle/>
          <a:p>
            <a:pPr marL="0" indent="0">
              <a:lnSpc>
                <a:spcPct val="95000"/>
              </a:lnSpc>
              <a:buNone/>
            </a:pPr>
            <a:r>
              <a:rPr lang="en-US" sz="1050" dirty="0">
                <a:solidFill>
                  <a:schemeClr val="tx1"/>
                </a:solidFill>
              </a:rPr>
              <a:t>This presentation contains “forward‐looking” statements that are based on our management’s beliefs and assumptions and on information currently available to management. We intend for such forward‐looking statements to be covered by the safe harbor provisions for forward‐looking statements contained in the U.S. Private Securities Litigation Reform Act of 1995. Forward‐looking statements include information concerning our possible or assumed strategy, future operations, financing plans, operating model, financial position, future revenues, projected costs, competitive position, industry environment, potential growth opportunities, potential market opportunities, plans and objectives of management and the effects of competition.</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include all statements that are not historical facts and can be identified by terms such as “anticipates,” “believes,” “could,” “seeks,” “estimates,” “expects,” “intends,” “may,” “plans,” “potential,” “predicts,” “prospects”, “projects,” “should,” “will,” “would” or similar expressions and the negatives of those terms, although not all forward‐looking statements contain these identifying words. Forward‐looking statements involve known and unknown risks, uncertainties and other factors that may cause our actual results, performance or achievements to be materially different from any future results, performance or achievements expressed or implied by the forward‐looking statements. We cannot guarantee that we actually will achieve the plans, intentions, or expectations disclosed in our forward‐looking statements and you should not place undue reliance on our forward‐looking statements. </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represent our management’s beliefs and assumptions only as of the date of this presentation. We undertake no obligation, and do not intend to update these forward‐looking statements, to review or confirm analysts’ expectations, or to provide interim reports or updates on the progress of the current financial quarter. Further information on these and other factors that could affect our financial results are included in our filings we make with the Securities and Exchange Commission, including those discussed in our most recent Annual Report on form 10-K.</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This presentation includes certain non‐GAAP financial measures as defined by SEC rules. We have provided a reconciliation of those measures to the most directly comparable GAAP measures in the Appendix. Terms such as “Annual Contract Value” and “G2K Customer” shall have the meanings set forth in our filings with the SEC. </a:t>
            </a:r>
            <a:br>
              <a:rPr lang="en-US" sz="1050" dirty="0">
                <a:solidFill>
                  <a:schemeClr val="tx1"/>
                </a:solidFill>
              </a:rPr>
            </a:br>
            <a:r>
              <a:rPr lang="en-US" sz="1050" dirty="0">
                <a:solidFill>
                  <a:schemeClr val="tx1"/>
                </a:solidFill>
              </a:rPr>
              <a:t>This presentation includes estimates of the size of the target addressable market for our products and services. We obtain industry and market data from our own internal estimates, from industry and general publications, and from research, surveys and studies conducted by third parties. The data on which we rely, and our assumptions, involve approximations, judgments about how to define and group product segments and markets, estimates, and risks and uncertainties, including those discussed in our most recent annual report on Form 10-K and other risks which we do not foresee that may materially, and negatively impact or fundamentally change the markets in which we compete. Therefore, our estimates of the size of the target addressable markets for our products and services could be overstated. Further, in a number of product segments and markets our product offerings have only recently been introduced, and we do not have an operating history establishing that our products will successfully compete in these product and market segments or successfully address the breadth and size of the market opportunity stated of implied by the industry and market data in this presentation. The information in this presentation on new products, features, or functionalities is intended to outline ServiceNow’s general product direction and should not be included in making a purchasing decision. The information on new products, features, functionalities is for informational purposes only and may not be incorporated into any contract. The information on new products is not a commitment, promise, or legal obligation to deliver any material, code or functionality. The development, release, and timing of any features or functionality described for our products remains at ServiceNow’s sole discretion.</a:t>
            </a:r>
          </a:p>
          <a:p>
            <a:pPr>
              <a:lnSpc>
                <a:spcPct val="95000"/>
              </a:lnSpc>
            </a:pPr>
            <a:endParaRPr lang="en-US" sz="1050" dirty="0">
              <a:solidFill>
                <a:schemeClr val="tx1"/>
              </a:solidFill>
            </a:endParaRPr>
          </a:p>
          <a:p>
            <a:pPr>
              <a:lnSpc>
                <a:spcPct val="95000"/>
              </a:lnSpc>
            </a:pPr>
            <a:endParaRPr lang="en-US" sz="1050" dirty="0">
              <a:solidFill>
                <a:schemeClr val="tx1"/>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75488" y="1901952"/>
            <a:ext cx="5422392" cy="4389120"/>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w headings">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487" y="1901952"/>
            <a:ext cx="5422392"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7" name="Content Placeholder 5"/>
          <p:cNvSpPr>
            <a:spLocks noGrp="1"/>
          </p:cNvSpPr>
          <p:nvPr>
            <p:ph sz="quarter" idx="11" hasCustomPrompt="1"/>
          </p:nvPr>
        </p:nvSpPr>
        <p:spPr>
          <a:xfrm>
            <a:off x="6227299" y="1901952"/>
            <a:ext cx="542117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158394999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Lef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378354599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39612" y="1901952"/>
            <a:ext cx="3291840" cy="4396987"/>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4398932" y="1901952"/>
            <a:ext cx="3291840"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Content Placeholder 8">
            <a:extLst>
              <a:ext uri="{FF2B5EF4-FFF2-40B4-BE49-F238E27FC236}">
                <a16:creationId xmlns:a16="http://schemas.microsoft.com/office/drawing/2014/main" id="{4BC0AA83-3E7C-45A7-A78B-876FEFF1FDA8}"/>
              </a:ext>
            </a:extLst>
          </p:cNvPr>
          <p:cNvSpPr>
            <a:spLocks noGrp="1"/>
          </p:cNvSpPr>
          <p:nvPr>
            <p:ph sz="quarter" idx="13" hasCustomPrompt="1"/>
          </p:nvPr>
        </p:nvSpPr>
        <p:spPr>
          <a:xfrm>
            <a:off x="8356633" y="1901951"/>
            <a:ext cx="3291840" cy="4396987"/>
          </a:xfrm>
        </p:spPr>
        <p:txBody>
          <a:bodyPr/>
          <a:lstStyle>
            <a:lvl1pPr>
              <a:defRPr/>
            </a:lvl1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07304028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Content with Header">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2B9B6F4E-73B9-3645-850E-B8AF5E70C964}"/>
              </a:ext>
            </a:extLst>
          </p:cNvPr>
          <p:cNvSpPr>
            <a:spLocks noGrp="1"/>
          </p:cNvSpPr>
          <p:nvPr>
            <p:ph sz="quarter" idx="10" hasCustomPrompt="1"/>
          </p:nvPr>
        </p:nvSpPr>
        <p:spPr>
          <a:xfrm>
            <a:off x="475486" y="1901952"/>
            <a:ext cx="3498805"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13" name="Content Placeholder 5">
            <a:extLst>
              <a:ext uri="{FF2B5EF4-FFF2-40B4-BE49-F238E27FC236}">
                <a16:creationId xmlns:a16="http://schemas.microsoft.com/office/drawing/2014/main" id="{F9258026-21D9-9948-BD91-74F7C537A5B0}"/>
              </a:ext>
            </a:extLst>
          </p:cNvPr>
          <p:cNvSpPr>
            <a:spLocks noGrp="1"/>
          </p:cNvSpPr>
          <p:nvPr>
            <p:ph sz="quarter" idx="11" hasCustomPrompt="1"/>
          </p:nvPr>
        </p:nvSpPr>
        <p:spPr>
          <a:xfrm>
            <a:off x="8086643" y="1901952"/>
            <a:ext cx="3561829"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19" name="Content Placeholder 5">
            <a:extLst>
              <a:ext uri="{FF2B5EF4-FFF2-40B4-BE49-F238E27FC236}">
                <a16:creationId xmlns:a16="http://schemas.microsoft.com/office/drawing/2014/main" id="{CC728572-097D-EC4B-BB44-34609460AE37}"/>
              </a:ext>
            </a:extLst>
          </p:cNvPr>
          <p:cNvSpPr>
            <a:spLocks noGrp="1"/>
          </p:cNvSpPr>
          <p:nvPr>
            <p:ph sz="quarter" idx="13" hasCustomPrompt="1"/>
          </p:nvPr>
        </p:nvSpPr>
        <p:spPr>
          <a:xfrm>
            <a:off x="4249553" y="1901952"/>
            <a:ext cx="354860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2" name="Title 1"/>
          <p:cNvSpPr>
            <a:spLocks noGrp="1"/>
          </p:cNvSpPr>
          <p:nvPr>
            <p:ph type="title"/>
          </p:nvPr>
        </p:nvSpPr>
        <p:spPr bwMode="gray"/>
        <p:txBody>
          <a:body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3082245218"/>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1" y="341807"/>
            <a:ext cx="5376473" cy="668692"/>
          </a:xfrm>
        </p:spPr>
        <p:txBody>
          <a:bodyPr/>
          <a:lstStyle/>
          <a:p>
            <a:r>
              <a:rPr lang="en-US" dirty="0"/>
              <a:t>Click to edit Master title style</a:t>
            </a:r>
          </a:p>
        </p:txBody>
      </p:sp>
      <p:sp>
        <p:nvSpPr>
          <p:cNvPr id="6" name="Content Placeholder 5"/>
          <p:cNvSpPr>
            <a:spLocks noGrp="1"/>
          </p:cNvSpPr>
          <p:nvPr>
            <p:ph sz="quarter" idx="10"/>
          </p:nvPr>
        </p:nvSpPr>
        <p:spPr>
          <a:xfrm>
            <a:off x="437780" y="1901952"/>
            <a:ext cx="5312787" cy="4396987"/>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537879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Picture Placeholder 8">
            <a:extLst>
              <a:ext uri="{FF2B5EF4-FFF2-40B4-BE49-F238E27FC236}">
                <a16:creationId xmlns:a16="http://schemas.microsoft.com/office/drawing/2014/main" id="{068AC82B-C3C3-469A-884C-F151849E7E5B}"/>
              </a:ext>
            </a:extLst>
          </p:cNvPr>
          <p:cNvSpPr>
            <a:spLocks noGrp="1"/>
          </p:cNvSpPr>
          <p:nvPr>
            <p:ph type="pic" sz="quarter" idx="13" hasCustomPrompt="1"/>
          </p:nvPr>
        </p:nvSpPr>
        <p:spPr>
          <a:xfrm>
            <a:off x="6094413" y="0"/>
            <a:ext cx="6094412" cy="6856413"/>
          </a:xfrm>
          <a:solidFill>
            <a:srgbClr val="F7F7F7"/>
          </a:solidFill>
        </p:spPr>
        <p:txBody>
          <a:bodyPr anchor="ctr" anchorCtr="1"/>
          <a:lstStyle>
            <a:lvl1pPr algn="ctr">
              <a:defRPr sz="1400">
                <a:solidFill>
                  <a:schemeClr val="tx1"/>
                </a:solidFill>
              </a:defRPr>
            </a:lvl1pPr>
          </a:lstStyle>
          <a:p>
            <a:r>
              <a:rPr lang="en-US" dirty="0"/>
              <a:t>Picture here</a:t>
            </a:r>
          </a:p>
        </p:txBody>
      </p:sp>
      <p:grpSp>
        <p:nvGrpSpPr>
          <p:cNvPr id="13" name="Group 12">
            <a:extLst>
              <a:ext uri="{FF2B5EF4-FFF2-40B4-BE49-F238E27FC236}">
                <a16:creationId xmlns:a16="http://schemas.microsoft.com/office/drawing/2014/main" id="{5B2D3ECD-87FC-41E1-A3AD-39EC6F8C655F}"/>
              </a:ext>
            </a:extLst>
          </p:cNvPr>
          <p:cNvGrpSpPr/>
          <p:nvPr userDrawn="1"/>
        </p:nvGrpSpPr>
        <p:grpSpPr bwMode="gray">
          <a:xfrm>
            <a:off x="540351" y="6347923"/>
            <a:ext cx="559991" cy="161925"/>
            <a:chOff x="4436128" y="1677988"/>
            <a:chExt cx="559991" cy="161925"/>
          </a:xfrm>
        </p:grpSpPr>
        <p:sp>
          <p:nvSpPr>
            <p:cNvPr id="14" name="Freeform 5">
              <a:extLst>
                <a:ext uri="{FF2B5EF4-FFF2-40B4-BE49-F238E27FC236}">
                  <a16:creationId xmlns:a16="http://schemas.microsoft.com/office/drawing/2014/main" id="{C82356C0-E1A7-416E-BD67-0668491D1BBA}"/>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6">
              <a:extLst>
                <a:ext uri="{FF2B5EF4-FFF2-40B4-BE49-F238E27FC236}">
                  <a16:creationId xmlns:a16="http://schemas.microsoft.com/office/drawing/2014/main" id="{113D68CF-3636-4E89-9C74-3B5A7EA6D946}"/>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7">
              <a:extLst>
                <a:ext uri="{FF2B5EF4-FFF2-40B4-BE49-F238E27FC236}">
                  <a16:creationId xmlns:a16="http://schemas.microsoft.com/office/drawing/2014/main" id="{79DAB2EB-5107-4BE0-AA23-BF952F298F65}"/>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24" name="Group 23">
              <a:extLst>
                <a:ext uri="{FF2B5EF4-FFF2-40B4-BE49-F238E27FC236}">
                  <a16:creationId xmlns:a16="http://schemas.microsoft.com/office/drawing/2014/main" id="{C07C1736-DA3F-4400-A2B1-ED871DC8C903}"/>
                </a:ext>
              </a:extLst>
            </p:cNvPr>
            <p:cNvGrpSpPr>
              <a:grpSpLocks noChangeAspect="1"/>
            </p:cNvGrpSpPr>
            <p:nvPr/>
          </p:nvGrpSpPr>
          <p:grpSpPr bwMode="gray">
            <a:xfrm>
              <a:off x="4956831" y="1814196"/>
              <a:ext cx="39288" cy="20954"/>
              <a:chOff x="2687241" y="1822450"/>
              <a:chExt cx="23813" cy="12700"/>
            </a:xfrm>
          </p:grpSpPr>
          <p:sp>
            <p:nvSpPr>
              <p:cNvPr id="25" name="Freeform 8">
                <a:extLst>
                  <a:ext uri="{FF2B5EF4-FFF2-40B4-BE49-F238E27FC236}">
                    <a16:creationId xmlns:a16="http://schemas.microsoft.com/office/drawing/2014/main" id="{FD7C390D-DE49-4217-9822-A5EE8F9E42B3}"/>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9">
                <a:extLst>
                  <a:ext uri="{FF2B5EF4-FFF2-40B4-BE49-F238E27FC236}">
                    <a16:creationId xmlns:a16="http://schemas.microsoft.com/office/drawing/2014/main" id="{0BE75A22-A12D-481C-A40F-C55E4CF6713E}"/>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49649707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_Slide_1">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29355969-DB84-4318-9E1A-76AA568398E1}"/>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4FC9A201-B61A-483F-8C54-FCC6074D0273}"/>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264E26F4-97A7-4775-8146-2BB1459C399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B1855EA9-3279-4461-9DE0-200D3311EB43}"/>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DAE58D35-25DA-4B2D-8A6C-07BD5E7A189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3A3E946E-4278-44BC-AE34-30505F75F279}"/>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02CC909D-562A-4F74-B4D8-D625127A83AC}"/>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on left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0" y="341807"/>
            <a:ext cx="11172591" cy="668692"/>
          </a:xfrm>
        </p:spPr>
        <p:txBody>
          <a:bodyPr/>
          <a:lstStyle/>
          <a:p>
            <a:r>
              <a:rPr lang="en-US" dirty="0"/>
              <a:t>Click to edit Master title style</a:t>
            </a:r>
          </a:p>
        </p:txBody>
      </p:sp>
      <p:sp>
        <p:nvSpPr>
          <p:cNvPr id="6" name="Content Placeholder 5"/>
          <p:cNvSpPr>
            <a:spLocks noGrp="1"/>
          </p:cNvSpPr>
          <p:nvPr>
            <p:ph sz="quarter" idx="10"/>
          </p:nvPr>
        </p:nvSpPr>
        <p:spPr>
          <a:xfrm>
            <a:off x="6308140" y="1901953"/>
            <a:ext cx="5349240" cy="4244324"/>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72588"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7" name="Picture Placeholder 6">
            <a:extLst>
              <a:ext uri="{FF2B5EF4-FFF2-40B4-BE49-F238E27FC236}">
                <a16:creationId xmlns:a16="http://schemas.microsoft.com/office/drawing/2014/main" id="{AD4523B1-40E9-4B78-8229-4133B225CD99}"/>
              </a:ext>
            </a:extLst>
          </p:cNvPr>
          <p:cNvSpPr>
            <a:spLocks noGrp="1"/>
          </p:cNvSpPr>
          <p:nvPr>
            <p:ph type="pic" sz="quarter" idx="13"/>
          </p:nvPr>
        </p:nvSpPr>
        <p:spPr>
          <a:xfrm>
            <a:off x="531911" y="1901825"/>
            <a:ext cx="5394960" cy="4244975"/>
          </a:xfrm>
          <a:solidFill>
            <a:srgbClr val="F7F7F7"/>
          </a:solidFill>
        </p:spPr>
        <p:txBody>
          <a:bodyPr anchor="ctr" anchorCtr="0"/>
          <a:lstStyle>
            <a:lvl1pPr algn="ctr">
              <a:defRPr/>
            </a:lvl1pPr>
          </a:lstStyle>
          <a:p>
            <a:endParaRPr lang="en-US" dirty="0"/>
          </a:p>
        </p:txBody>
      </p:sp>
    </p:spTree>
    <p:extLst>
      <p:ext uri="{BB962C8B-B14F-4D97-AF65-F5344CB8AC3E}">
        <p14:creationId xmlns:p14="http://schemas.microsoft.com/office/powerpoint/2010/main" val="32425247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ual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dirty="0"/>
              <a:t>Click to edit Master title style</a:t>
            </a:r>
          </a:p>
        </p:txBody>
      </p:sp>
      <p:sp>
        <p:nvSpPr>
          <p:cNvPr id="5" name="Picture Placeholder 4"/>
          <p:cNvSpPr>
            <a:spLocks noGrp="1"/>
          </p:cNvSpPr>
          <p:nvPr>
            <p:ph type="pic" sz="quarter" idx="10"/>
          </p:nvPr>
        </p:nvSpPr>
        <p:spPr bwMode="gray">
          <a:xfrm>
            <a:off x="536400"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7" name="Picture Placeholder 4"/>
          <p:cNvSpPr>
            <a:spLocks noGrp="1"/>
          </p:cNvSpPr>
          <p:nvPr>
            <p:ph type="pic" sz="quarter" idx="11"/>
          </p:nvPr>
        </p:nvSpPr>
        <p:spPr bwMode="gray">
          <a:xfrm>
            <a:off x="6261931"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4" name="Text Placeholder 3"/>
          <p:cNvSpPr>
            <a:spLocks noGrp="1"/>
          </p:cNvSpPr>
          <p:nvPr>
            <p:ph type="body" sz="quarter" idx="12"/>
          </p:nvPr>
        </p:nvSpPr>
        <p:spPr>
          <a:xfrm>
            <a:off x="531934"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8" name="Text Placeholder 3"/>
          <p:cNvSpPr>
            <a:spLocks noGrp="1"/>
          </p:cNvSpPr>
          <p:nvPr>
            <p:ph type="body" sz="quarter" idx="13"/>
          </p:nvPr>
        </p:nvSpPr>
        <p:spPr>
          <a:xfrm>
            <a:off x="6269123"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riple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a:t>Click to edit Master title style</a:t>
            </a:r>
            <a:endParaRPr lang="en-US" dirty="0"/>
          </a:p>
        </p:txBody>
      </p:sp>
      <p:sp>
        <p:nvSpPr>
          <p:cNvPr id="5" name="Picture Placeholder 4"/>
          <p:cNvSpPr>
            <a:spLocks noGrp="1"/>
          </p:cNvSpPr>
          <p:nvPr>
            <p:ph type="pic" sz="quarter" idx="10"/>
          </p:nvPr>
        </p:nvSpPr>
        <p:spPr bwMode="gray">
          <a:xfrm>
            <a:off x="528166" y="1548907"/>
            <a:ext cx="352044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7" name="Picture Placeholder 4"/>
          <p:cNvSpPr>
            <a:spLocks noGrp="1"/>
          </p:cNvSpPr>
          <p:nvPr>
            <p:ph type="pic" sz="quarter" idx="11"/>
          </p:nvPr>
        </p:nvSpPr>
        <p:spPr bwMode="gray">
          <a:xfrm>
            <a:off x="4331846"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8" name="Picture Placeholder 4"/>
          <p:cNvSpPr>
            <a:spLocks noGrp="1"/>
          </p:cNvSpPr>
          <p:nvPr>
            <p:ph type="pic" sz="quarter" idx="12"/>
          </p:nvPr>
        </p:nvSpPr>
        <p:spPr bwMode="gray">
          <a:xfrm>
            <a:off x="8140219"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10" name="Text Placeholder 3"/>
          <p:cNvSpPr>
            <a:spLocks noGrp="1"/>
          </p:cNvSpPr>
          <p:nvPr>
            <p:ph type="body" sz="quarter" idx="13"/>
          </p:nvPr>
        </p:nvSpPr>
        <p:spPr>
          <a:xfrm>
            <a:off x="528165"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11" name="Text Placeholder 3"/>
          <p:cNvSpPr>
            <a:spLocks noGrp="1"/>
          </p:cNvSpPr>
          <p:nvPr>
            <p:ph type="body" sz="quarter" idx="14"/>
          </p:nvPr>
        </p:nvSpPr>
        <p:spPr>
          <a:xfrm>
            <a:off x="4331846"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
        <p:nvSpPr>
          <p:cNvPr id="12" name="Text Placeholder 3"/>
          <p:cNvSpPr>
            <a:spLocks noGrp="1"/>
          </p:cNvSpPr>
          <p:nvPr>
            <p:ph type="body" sz="quarter" idx="15"/>
          </p:nvPr>
        </p:nvSpPr>
        <p:spPr>
          <a:xfrm>
            <a:off x="8122288"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7900" y="1704848"/>
            <a:ext cx="11120572" cy="4270746"/>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540" y="5951592"/>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8" name="Text Placeholder 8"/>
          <p:cNvSpPr>
            <a:spLocks noGrp="1"/>
          </p:cNvSpPr>
          <p:nvPr>
            <p:ph type="body" sz="quarter" idx="13"/>
          </p:nvPr>
        </p:nvSpPr>
        <p:spPr bwMode="gray">
          <a:xfrm>
            <a:off x="527901" y="1198320"/>
            <a:ext cx="11120572" cy="446087"/>
          </a:xfrm>
        </p:spPr>
        <p:txBody>
          <a:bodyPr lIns="0" anchor="b">
            <a:noAutofit/>
          </a:bodyPr>
          <a:lstStyle>
            <a:lvl1pPr algn="ctr">
              <a:lnSpc>
                <a:spcPct val="85000"/>
              </a:lnSpc>
              <a:spcBef>
                <a:spcPts val="600"/>
              </a:spcBef>
              <a:buNone/>
              <a:defRPr sz="1800" b="1">
                <a:solidFill>
                  <a:schemeClr val="tx1"/>
                </a:solidFill>
                <a:latin typeface="+mj-lt"/>
                <a:ea typeface="Gilroy" panose="00000500000000000000" pitchFamily="50" charset="0"/>
                <a:cs typeface="Gilroy" panose="00000500000000000000" pitchFamily="50" charset="0"/>
              </a:defRPr>
            </a:lvl1pPr>
            <a:lvl2pPr>
              <a:buNone/>
              <a:defRPr/>
            </a:lvl2pPr>
            <a:lvl3pPr>
              <a:buNone/>
              <a:defRPr/>
            </a:lvl3pPr>
            <a:lvl4pPr>
              <a:buNone/>
              <a:defRPr/>
            </a:lvl4pPr>
            <a:lvl5pPr>
              <a:buNone/>
              <a:defRPr/>
            </a:lvl5pPr>
          </a:lstStyle>
          <a:p>
            <a:pPr lvl="0"/>
            <a:r>
              <a:rPr lang="en-US" dirty="0"/>
              <a:t>Click to edit Master text styles</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34232" y="1150070"/>
            <a:ext cx="5436821"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12" name="Chart Placeholder 3"/>
          <p:cNvSpPr>
            <a:spLocks noGrp="1"/>
          </p:cNvSpPr>
          <p:nvPr>
            <p:ph type="chart" sz="quarter" idx="18" hasCustomPrompt="1"/>
          </p:nvPr>
        </p:nvSpPr>
        <p:spPr bwMode="gray">
          <a:xfrm>
            <a:off x="6217773" y="1150070"/>
            <a:ext cx="5440680"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200" y="5951594"/>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3" name="Title 2"/>
          <p:cNvSpPr>
            <a:spLocks noGrp="1"/>
          </p:cNvSpPr>
          <p:nvPr>
            <p:ph type="title"/>
          </p:nvPr>
        </p:nvSpPr>
        <p:spPr/>
        <p:txBody>
          <a:bodyPr/>
          <a:lstStyle/>
          <a:p>
            <a:r>
              <a:rPr lang="en-US" dirty="0"/>
              <a:t>Click to edit Master title style</a:t>
            </a:r>
          </a:p>
        </p:txBody>
      </p:sp>
    </p:spTree>
  </p:cSld>
  <p:clrMapOvr>
    <a:masterClrMapping/>
  </p:clrMapOvr>
  <p:transition>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ulti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8956" y="11418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2" name="Chart Placeholder 3"/>
          <p:cNvSpPr>
            <a:spLocks noGrp="1"/>
          </p:cNvSpPr>
          <p:nvPr>
            <p:ph type="chart" sz="quarter" idx="18" hasCustomPrompt="1"/>
          </p:nvPr>
        </p:nvSpPr>
        <p:spPr bwMode="gray">
          <a:xfrm>
            <a:off x="6096487" y="11418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7" name="Text Placeholder 6"/>
          <p:cNvSpPr>
            <a:spLocks noGrp="1"/>
          </p:cNvSpPr>
          <p:nvPr>
            <p:ph type="body" sz="quarter" idx="17" hasCustomPrompt="1"/>
          </p:nvPr>
        </p:nvSpPr>
        <p:spPr bwMode="gray">
          <a:xfrm>
            <a:off x="457200" y="5950986"/>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15" name="Chart Placeholder 3"/>
          <p:cNvSpPr>
            <a:spLocks noGrp="1"/>
          </p:cNvSpPr>
          <p:nvPr>
            <p:ph type="chart" sz="quarter" idx="19" hasCustomPrompt="1"/>
          </p:nvPr>
        </p:nvSpPr>
        <p:spPr bwMode="gray">
          <a:xfrm>
            <a:off x="528956" y="33585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6" name="Chart Placeholder 3"/>
          <p:cNvSpPr>
            <a:spLocks noGrp="1"/>
          </p:cNvSpPr>
          <p:nvPr>
            <p:ph type="chart" sz="quarter" idx="20" hasCustomPrompt="1"/>
          </p:nvPr>
        </p:nvSpPr>
        <p:spPr bwMode="gray">
          <a:xfrm>
            <a:off x="6096487" y="33585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ext Placeholder 6"/>
          <p:cNvSpPr>
            <a:spLocks noGrp="1"/>
          </p:cNvSpPr>
          <p:nvPr>
            <p:ph type="body" sz="quarter" idx="17" hasCustomPrompt="1"/>
          </p:nvPr>
        </p:nvSpPr>
        <p:spPr bwMode="gray">
          <a:xfrm>
            <a:off x="457200" y="5951218"/>
            <a:ext cx="11109960" cy="260484"/>
          </a:xfrm>
        </p:spPr>
        <p:txBody>
          <a:bodyPr bIns="0" anchor="b" anchorCtr="0"/>
          <a:lstStyle>
            <a:lvl1pPr marL="0" indent="0">
              <a:buNone/>
              <a:defRPr sz="800" baseline="0">
                <a:solidFill>
                  <a:schemeClr val="tx1"/>
                </a:solidFill>
              </a:defRPr>
            </a:lvl1pPr>
          </a:lstStyle>
          <a:p>
            <a:pPr lvl="0"/>
            <a:r>
              <a:rPr lang="en-US" dirty="0"/>
              <a:t>Source: Goes Here</a:t>
            </a:r>
          </a:p>
        </p:txBody>
      </p:sp>
      <p:sp>
        <p:nvSpPr>
          <p:cNvPr id="4" name="Table Placeholder 3"/>
          <p:cNvSpPr>
            <a:spLocks noGrp="1"/>
          </p:cNvSpPr>
          <p:nvPr>
            <p:ph type="tbl" sz="quarter" idx="18"/>
          </p:nvPr>
        </p:nvSpPr>
        <p:spPr bwMode="gray">
          <a:xfrm>
            <a:off x="538512" y="1230697"/>
            <a:ext cx="11109960" cy="4481512"/>
          </a:xfrm>
        </p:spPr>
        <p:txBody>
          <a:bodyPr anchor="ctr"/>
          <a:lstStyle>
            <a:lvl1pPr marL="0" indent="0" algn="ctr">
              <a:buNone/>
              <a:defRPr>
                <a:solidFill>
                  <a:schemeClr val="tx1"/>
                </a:solidFill>
              </a:defRPr>
            </a:lvl1pPr>
          </a:lstStyle>
          <a:p>
            <a:r>
              <a:rPr lang="en-US" dirty="0"/>
              <a:t>Click icon to add table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chemeClr val="tx1"/>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407" y="2383688"/>
            <a:ext cx="10525031" cy="1711386"/>
          </a:xfrm>
        </p:spPr>
        <p:txBody>
          <a:bodyPr anchor="b" anchorCtr="0"/>
          <a:lstStyle>
            <a:lvl1pPr marL="0" indent="0">
              <a:buClr>
                <a:schemeClr val="bg1"/>
              </a:buClr>
              <a:buFont typeface=".AppleSystemUIFont" charset="-120"/>
              <a:buNone/>
              <a:defRPr sz="4800" b="1">
                <a:solidFill>
                  <a:schemeClr val="tx1"/>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pic>
        <p:nvPicPr>
          <p:cNvPr id="82" name="Picture 81">
            <a:extLst>
              <a:ext uri="{FF2B5EF4-FFF2-40B4-BE49-F238E27FC236}">
                <a16:creationId xmlns:a16="http://schemas.microsoft.com/office/drawing/2014/main" id="{589C6FEA-5377-453E-A3BB-9B9A2E6982F7}"/>
              </a:ext>
            </a:extLst>
          </p:cNvPr>
          <p:cNvPicPr>
            <a:picLocks noChangeAspect="1"/>
          </p:cNvPicPr>
          <p:nvPr userDrawn="1"/>
        </p:nvPicPr>
        <p:blipFill>
          <a:blip r:embed="rId2"/>
          <a:stretch>
            <a:fillRect/>
          </a:stretch>
        </p:blipFill>
        <p:spPr>
          <a:xfrm>
            <a:off x="967797" y="972731"/>
            <a:ext cx="539526" cy="557895"/>
          </a:xfrm>
          <a:prstGeom prst="rect">
            <a:avLst/>
          </a:prstGeom>
        </p:spPr>
      </p:pic>
      <p:pic>
        <p:nvPicPr>
          <p:cNvPr id="83" name="Picture 82">
            <a:extLst>
              <a:ext uri="{FF2B5EF4-FFF2-40B4-BE49-F238E27FC236}">
                <a16:creationId xmlns:a16="http://schemas.microsoft.com/office/drawing/2014/main" id="{3100730A-F96E-4CC7-ADF0-72A3649AB777}"/>
              </a:ext>
            </a:extLst>
          </p:cNvPr>
          <p:cNvPicPr>
            <a:picLocks noChangeAspect="1"/>
          </p:cNvPicPr>
          <p:nvPr userDrawn="1"/>
        </p:nvPicPr>
        <p:blipFill>
          <a:blip r:embed="rId2"/>
          <a:stretch>
            <a:fillRect/>
          </a:stretch>
        </p:blipFill>
        <p:spPr>
          <a:xfrm flipH="1" flipV="1">
            <a:off x="10678008" y="5345260"/>
            <a:ext cx="539526" cy="557895"/>
          </a:xfrm>
          <a:prstGeom prst="rect">
            <a:avLst/>
          </a:prstGeom>
        </p:spPr>
      </p:pic>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tx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rgbClr val="F7F7F7"/>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408" y="2383688"/>
            <a:ext cx="10473516" cy="1711386"/>
          </a:xfrm>
        </p:spPr>
        <p:txBody>
          <a:bodyPr anchor="b" anchorCtr="0"/>
          <a:lstStyle>
            <a:lvl1pPr marL="0" indent="0">
              <a:buClr>
                <a:schemeClr val="bg1"/>
              </a:buClr>
              <a:buFont typeface=".AppleSystemUIFont" charset="-120"/>
              <a:buNone/>
              <a:defRPr sz="4800" b="1">
                <a:solidFill>
                  <a:srgbClr val="F7F7F7"/>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sp>
        <p:nvSpPr>
          <p:cNvPr id="77" name="Freeform 5">
            <a:extLst>
              <a:ext uri="{FF2B5EF4-FFF2-40B4-BE49-F238E27FC236}">
                <a16:creationId xmlns:a16="http://schemas.microsoft.com/office/drawing/2014/main" id="{C81BA6C9-E98F-4470-A4E1-E6EBE4BCC909}"/>
              </a:ext>
            </a:extLst>
          </p:cNvPr>
          <p:cNvSpPr>
            <a:spLocks/>
          </p:cNvSpPr>
          <p:nvPr userDrawn="1"/>
        </p:nvSpPr>
        <p:spPr bwMode="auto">
          <a:xfrm flipH="1" flipV="1">
            <a:off x="10677525" y="5346701"/>
            <a:ext cx="538163" cy="555625"/>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1" name="Freeform 9">
            <a:extLst>
              <a:ext uri="{FF2B5EF4-FFF2-40B4-BE49-F238E27FC236}">
                <a16:creationId xmlns:a16="http://schemas.microsoft.com/office/drawing/2014/main" id="{22687944-A2E2-4389-87E4-B80F70CF6AB0}"/>
              </a:ext>
            </a:extLst>
          </p:cNvPr>
          <p:cNvSpPr>
            <a:spLocks/>
          </p:cNvSpPr>
          <p:nvPr userDrawn="1"/>
        </p:nvSpPr>
        <p:spPr bwMode="auto">
          <a:xfrm>
            <a:off x="968375" y="974725"/>
            <a:ext cx="536575" cy="554037"/>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412050623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Closing">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1D8231D8-E67A-4F3D-AA21-6327BFA85941}"/>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FEE35D3-B609-43C2-81D9-EB9569BE434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a:extLst>
                <a:ext uri="{FF2B5EF4-FFF2-40B4-BE49-F238E27FC236}">
                  <a16:creationId xmlns:a16="http://schemas.microsoft.com/office/drawing/2014/main" id="{006A6B39-AE2F-4AFF-96AB-80E7DE2BF645}"/>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a:extLst>
                <a:ext uri="{FF2B5EF4-FFF2-40B4-BE49-F238E27FC236}">
                  <a16:creationId xmlns:a16="http://schemas.microsoft.com/office/drawing/2014/main" id="{C425EBB1-CA2B-47D6-BAF0-345A1C19BF92}"/>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DD637075-3FCE-496B-A005-DBC8945CFFBD}"/>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a:extLst>
                <a:ext uri="{FF2B5EF4-FFF2-40B4-BE49-F238E27FC236}">
                  <a16:creationId xmlns:a16="http://schemas.microsoft.com/office/drawing/2014/main" id="{A6E63787-277C-48CE-A1A6-A74BE91B9094}"/>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9">
              <a:extLst>
                <a:ext uri="{FF2B5EF4-FFF2-40B4-BE49-F238E27FC236}">
                  <a16:creationId xmlns:a16="http://schemas.microsoft.com/office/drawing/2014/main" id="{806FC878-AD0D-4131-A042-B1E45F153E8C}"/>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10">
              <a:extLst>
                <a:ext uri="{FF2B5EF4-FFF2-40B4-BE49-F238E27FC236}">
                  <a16:creationId xmlns:a16="http://schemas.microsoft.com/office/drawing/2014/main" id="{7E873F7C-104A-4021-BB0D-AB05063CB2AC}"/>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a:extLst>
                <a:ext uri="{FF2B5EF4-FFF2-40B4-BE49-F238E27FC236}">
                  <a16:creationId xmlns:a16="http://schemas.microsoft.com/office/drawing/2014/main" id="{2E8A1865-AF39-4CAB-8C05-F6266740A6F1}"/>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a:extLst>
                <a:ext uri="{FF2B5EF4-FFF2-40B4-BE49-F238E27FC236}">
                  <a16:creationId xmlns:a16="http://schemas.microsoft.com/office/drawing/2014/main" id="{98C7B756-135B-4C9C-A0D7-6BF91AFB931D}"/>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a:extLst>
                <a:ext uri="{FF2B5EF4-FFF2-40B4-BE49-F238E27FC236}">
                  <a16:creationId xmlns:a16="http://schemas.microsoft.com/office/drawing/2014/main" id="{0DAEAED4-DF27-48F1-840C-0D5AA658944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a:extLst>
                <a:ext uri="{FF2B5EF4-FFF2-40B4-BE49-F238E27FC236}">
                  <a16:creationId xmlns:a16="http://schemas.microsoft.com/office/drawing/2014/main" id="{7202CD2A-7DBB-4AD3-98CC-79A285C1A997}"/>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a:extLst>
                <a:ext uri="{FF2B5EF4-FFF2-40B4-BE49-F238E27FC236}">
                  <a16:creationId xmlns:a16="http://schemas.microsoft.com/office/drawing/2014/main" id="{96C4E1B9-C482-4910-8247-6715FF6802E3}"/>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56" name="Group 55">
              <a:extLst>
                <a:ext uri="{FF2B5EF4-FFF2-40B4-BE49-F238E27FC236}">
                  <a16:creationId xmlns:a16="http://schemas.microsoft.com/office/drawing/2014/main" id="{8DB6AC56-32CF-4092-84B9-DFE59ADD894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E068B85F-6362-4C10-A5E8-A55F2E552202}"/>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9">
                <a:extLst>
                  <a:ext uri="{FF2B5EF4-FFF2-40B4-BE49-F238E27FC236}">
                    <a16:creationId xmlns:a16="http://schemas.microsoft.com/office/drawing/2014/main" id="{5895B6DD-D19F-42FF-951D-1442EFC52BE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2737572044"/>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Opening">
    <p:bg bwMode="gray">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5311853"/>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Question Slid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E24F6211-F7A9-4145-BE9E-9CC8F5037BA8}"/>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DDAAA93-2B96-43AA-8E9F-D15CB11BC811}"/>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a:extLst>
                <a:ext uri="{FF2B5EF4-FFF2-40B4-BE49-F238E27FC236}">
                  <a16:creationId xmlns:a16="http://schemas.microsoft.com/office/drawing/2014/main" id="{AC91E5DE-69E1-431F-AF4A-B7FAF3076796}"/>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a:extLst>
                <a:ext uri="{FF2B5EF4-FFF2-40B4-BE49-F238E27FC236}">
                  <a16:creationId xmlns:a16="http://schemas.microsoft.com/office/drawing/2014/main" id="{01F85A7D-1F5F-4FE1-B8B7-532F23CFA369}"/>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CF836577-0306-4EA3-9218-544E7222279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a:extLst>
                <a:ext uri="{FF2B5EF4-FFF2-40B4-BE49-F238E27FC236}">
                  <a16:creationId xmlns:a16="http://schemas.microsoft.com/office/drawing/2014/main" id="{E1045394-0B1B-4391-98FC-468ADCBCD995}"/>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9">
              <a:extLst>
                <a:ext uri="{FF2B5EF4-FFF2-40B4-BE49-F238E27FC236}">
                  <a16:creationId xmlns:a16="http://schemas.microsoft.com/office/drawing/2014/main" id="{80E4B78B-D1A0-42CD-8563-EAA14D40213B}"/>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10">
              <a:extLst>
                <a:ext uri="{FF2B5EF4-FFF2-40B4-BE49-F238E27FC236}">
                  <a16:creationId xmlns:a16="http://schemas.microsoft.com/office/drawing/2014/main" id="{EBE8B1B6-EE79-4E61-A6FE-03CA1C81B3F5}"/>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a:extLst>
                <a:ext uri="{FF2B5EF4-FFF2-40B4-BE49-F238E27FC236}">
                  <a16:creationId xmlns:a16="http://schemas.microsoft.com/office/drawing/2014/main" id="{A480B79C-700D-4BBB-826F-6C808BFC26D3}"/>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a:extLst>
                <a:ext uri="{FF2B5EF4-FFF2-40B4-BE49-F238E27FC236}">
                  <a16:creationId xmlns:a16="http://schemas.microsoft.com/office/drawing/2014/main" id="{363F41F8-1EC2-4EF4-AD6B-B6A826C3A332}"/>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a:extLst>
                <a:ext uri="{FF2B5EF4-FFF2-40B4-BE49-F238E27FC236}">
                  <a16:creationId xmlns:a16="http://schemas.microsoft.com/office/drawing/2014/main" id="{A440DBD9-AD4A-4B69-A053-4297220B5A7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a:extLst>
                <a:ext uri="{FF2B5EF4-FFF2-40B4-BE49-F238E27FC236}">
                  <a16:creationId xmlns:a16="http://schemas.microsoft.com/office/drawing/2014/main" id="{5DD7F9F6-C40A-44C3-BFC1-12FCC89D1F4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a:extLst>
                <a:ext uri="{FF2B5EF4-FFF2-40B4-BE49-F238E27FC236}">
                  <a16:creationId xmlns:a16="http://schemas.microsoft.com/office/drawing/2014/main" id="{1C5059AD-11C1-4D77-B86E-11F85A988E9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56" name="Group 55">
              <a:extLst>
                <a:ext uri="{FF2B5EF4-FFF2-40B4-BE49-F238E27FC236}">
                  <a16:creationId xmlns:a16="http://schemas.microsoft.com/office/drawing/2014/main" id="{E54F817F-FBB6-4AFA-ABC0-24EF64E42571}"/>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A908FF5-7479-4DB2-BA6C-0AC7718482FD}"/>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9">
                <a:extLst>
                  <a:ext uri="{FF2B5EF4-FFF2-40B4-BE49-F238E27FC236}">
                    <a16:creationId xmlns:a16="http://schemas.microsoft.com/office/drawing/2014/main" id="{BE60C21A-C6DF-46AA-94D9-99E0E44D33D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219229707"/>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hank You_1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59E002F9-4864-4463-A5EE-F975F25FF9A4}"/>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CD60E101-BD25-4987-A29F-8651D8D59945}"/>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a:extLst>
                <a:ext uri="{FF2B5EF4-FFF2-40B4-BE49-F238E27FC236}">
                  <a16:creationId xmlns:a16="http://schemas.microsoft.com/office/drawing/2014/main" id="{BECB4618-5B7D-46B1-8301-FD495CC275D1}"/>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a:extLst>
                <a:ext uri="{FF2B5EF4-FFF2-40B4-BE49-F238E27FC236}">
                  <a16:creationId xmlns:a16="http://schemas.microsoft.com/office/drawing/2014/main" id="{60B0B988-6E1C-49FE-8059-ED4E945634EF}"/>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BE762C3F-CECB-4F2D-A8C5-9A4431E32353}"/>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a:extLst>
                <a:ext uri="{FF2B5EF4-FFF2-40B4-BE49-F238E27FC236}">
                  <a16:creationId xmlns:a16="http://schemas.microsoft.com/office/drawing/2014/main" id="{196A9012-81D7-4A39-85FA-BB1F5CE3E42C}"/>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9">
              <a:extLst>
                <a:ext uri="{FF2B5EF4-FFF2-40B4-BE49-F238E27FC236}">
                  <a16:creationId xmlns:a16="http://schemas.microsoft.com/office/drawing/2014/main" id="{6C512A8A-0BC5-4747-B47E-33BA3049D4B5}"/>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10">
              <a:extLst>
                <a:ext uri="{FF2B5EF4-FFF2-40B4-BE49-F238E27FC236}">
                  <a16:creationId xmlns:a16="http://schemas.microsoft.com/office/drawing/2014/main" id="{D7EFE9DD-59DF-4798-93A9-5AF12FB0BBE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a:extLst>
                <a:ext uri="{FF2B5EF4-FFF2-40B4-BE49-F238E27FC236}">
                  <a16:creationId xmlns:a16="http://schemas.microsoft.com/office/drawing/2014/main" id="{A526D7AA-8512-4D15-ACB8-70621D871E5E}"/>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a:extLst>
                <a:ext uri="{FF2B5EF4-FFF2-40B4-BE49-F238E27FC236}">
                  <a16:creationId xmlns:a16="http://schemas.microsoft.com/office/drawing/2014/main" id="{E2F58E73-CE6C-43CF-AF5F-D96D81AA4A21}"/>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a:extLst>
                <a:ext uri="{FF2B5EF4-FFF2-40B4-BE49-F238E27FC236}">
                  <a16:creationId xmlns:a16="http://schemas.microsoft.com/office/drawing/2014/main" id="{1BE90B64-1CDA-4A4D-8B91-21AFA5C2E771}"/>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a:extLst>
                <a:ext uri="{FF2B5EF4-FFF2-40B4-BE49-F238E27FC236}">
                  <a16:creationId xmlns:a16="http://schemas.microsoft.com/office/drawing/2014/main" id="{F784ED14-C99B-4268-B978-773DBAC390A3}"/>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a:extLst>
                <a:ext uri="{FF2B5EF4-FFF2-40B4-BE49-F238E27FC236}">
                  <a16:creationId xmlns:a16="http://schemas.microsoft.com/office/drawing/2014/main" id="{8CAFE57C-BD90-4ED5-B49E-B064E16575D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56" name="Group 55">
              <a:extLst>
                <a:ext uri="{FF2B5EF4-FFF2-40B4-BE49-F238E27FC236}">
                  <a16:creationId xmlns:a16="http://schemas.microsoft.com/office/drawing/2014/main" id="{A8C105BC-FE57-4C7F-BCA5-90A43570955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BA614DB-820D-42C5-BC01-2A0C0B1F2156}"/>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9">
                <a:extLst>
                  <a:ext uri="{FF2B5EF4-FFF2-40B4-BE49-F238E27FC236}">
                    <a16:creationId xmlns:a16="http://schemas.microsoft.com/office/drawing/2014/main" id="{74D90B02-6A2E-419E-A48C-6F4A9696A3B7}"/>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312547272"/>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Thank You_Blank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spTree>
    <p:extLst>
      <p:ext uri="{BB962C8B-B14F-4D97-AF65-F5344CB8AC3E}">
        <p14:creationId xmlns:p14="http://schemas.microsoft.com/office/powerpoint/2010/main" val="2151889565"/>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Do not use">
    <p:spTree>
      <p:nvGrpSpPr>
        <p:cNvPr id="1" name=""/>
        <p:cNvGrpSpPr/>
        <p:nvPr/>
      </p:nvGrpSpPr>
      <p:grpSpPr>
        <a:xfrm>
          <a:off x="0" y="0"/>
          <a:ext cx="0" cy="0"/>
          <a:chOff x="0" y="0"/>
          <a:chExt cx="0" cy="0"/>
        </a:xfrm>
      </p:grpSpPr>
      <p:sp>
        <p:nvSpPr>
          <p:cNvPr id="3" name="Rectangle 2"/>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4" name="TextBox 3"/>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5" name="Rectangle 4"/>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6" name="TextBox 5"/>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7" name="Rectangle 6"/>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8" name="TextBox 7"/>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_Slide_3">
    <p:bg>
      <p:bgPr>
        <a:solidFill>
          <a:schemeClr val="accent2"/>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4" name="Group 73">
            <a:extLst>
              <a:ext uri="{FF2B5EF4-FFF2-40B4-BE49-F238E27FC236}">
                <a16:creationId xmlns:a16="http://schemas.microsoft.com/office/drawing/2014/main" id="{8FE83250-2C3E-46C9-A6BB-30BE9F63612B}"/>
              </a:ext>
            </a:extLst>
          </p:cNvPr>
          <p:cNvGrpSpPr/>
          <p:nvPr userDrawn="1"/>
        </p:nvGrpSpPr>
        <p:grpSpPr bwMode="gray">
          <a:xfrm>
            <a:off x="540351" y="6347923"/>
            <a:ext cx="559991" cy="161925"/>
            <a:chOff x="4436128" y="1677988"/>
            <a:chExt cx="559991" cy="161925"/>
          </a:xfrm>
        </p:grpSpPr>
        <p:sp>
          <p:nvSpPr>
            <p:cNvPr id="76" name="Freeform 5">
              <a:extLst>
                <a:ext uri="{FF2B5EF4-FFF2-40B4-BE49-F238E27FC236}">
                  <a16:creationId xmlns:a16="http://schemas.microsoft.com/office/drawing/2014/main" id="{CB7AD1AF-6293-4CA2-9BE8-9A19D9E1CBF2}"/>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9D068BFD-D10D-4BD2-AF26-04411604A6A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91AD43DF-EAEC-455C-8658-029E094B917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4CFDCFE2-5180-4617-9752-B0D14E0B72CB}"/>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C5A9C5EB-33BE-45B9-9DCF-3AD47D493547}"/>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44563C9E-E5E7-47E0-95A4-723EB8C22FE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6440985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_Slide_Blank">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A10ECD70-3095-41A0-830E-3056AF54A6F8}"/>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A1B2AC15-B2DA-4547-9B6F-A46615A5B70C}"/>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21F10718-3D60-404A-91AE-B52BF426D5D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690156DB-8BFE-4872-8203-EF563049CBA9}"/>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C9F71F0C-E8C0-4F8B-AA27-5A2E234654E3}"/>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7FBE0CA9-D9A4-45CD-8605-DBC8BB040244}"/>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34D273F1-88A5-47CC-BFC5-330AECFD329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142563242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Click to edit Master title style</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vert="horz" lIns="91440" tIns="0" rIns="91440" bIns="0" rtlCol="0" anchor="b" anchorCtr="0">
            <a:noAutofit/>
          </a:bodyPr>
          <a:lstStyle>
            <a:lvl1pPr>
              <a:defRPr lang="en-US" dirty="0"/>
            </a:lvl1pPr>
          </a:lstStyle>
          <a:p>
            <a:pPr lvl="0"/>
            <a:r>
              <a:rPr lang="en-US" dirty="0"/>
              <a:t>Click to edit Master title style</a:t>
            </a:r>
          </a:p>
        </p:txBody>
      </p:sp>
      <p:sp>
        <p:nvSpPr>
          <p:cNvPr id="3" name="Content Placeholder 2"/>
          <p:cNvSpPr>
            <a:spLocks noGrp="1"/>
          </p:cNvSpPr>
          <p:nvPr>
            <p:ph idx="1"/>
          </p:nvPr>
        </p:nvSpPr>
        <p:spPr bwMode="gray">
          <a:xfrm>
            <a:off x="475487" y="1902265"/>
            <a:ext cx="11172985" cy="4446033"/>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with Subtitl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5488" y="1902265"/>
            <a:ext cx="11172985" cy="4459159"/>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
        <p:nvSpPr>
          <p:cNvPr id="7" name="Text Placeholder 8"/>
          <p:cNvSpPr>
            <a:spLocks noGrp="1"/>
          </p:cNvSpPr>
          <p:nvPr>
            <p:ph type="body" sz="quarter" idx="13" hasCustomPrompt="1"/>
          </p:nvPr>
        </p:nvSpPr>
        <p:spPr>
          <a:xfrm>
            <a:off x="441231" y="960179"/>
            <a:ext cx="11207241" cy="446087"/>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p>
            <a:r>
              <a:rPr lang="en-US" dirty="0"/>
              <a:t>Click to edit Master title style</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bwMode="gray">
          <a:xfrm>
            <a:off x="435731" y="1902265"/>
            <a:ext cx="11212741" cy="444565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txBox="1">
            <a:spLocks/>
          </p:cNvSpPr>
          <p:nvPr/>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solidFill>
                <a:latin typeface="+mn-lt"/>
                <a:ea typeface="Avenir Book" charset="0"/>
                <a:cs typeface="Arial" panose="020B0604020202020204" pitchFamily="34" charset="0"/>
              </a:rPr>
              <a:pPr algn="ctr"/>
              <a:t>‹#›</a:t>
            </a:fld>
            <a:endParaRPr lang="en-US" sz="600" dirty="0">
              <a:solidFill>
                <a:schemeClr val="tx1"/>
              </a:solidFill>
              <a:latin typeface="+mn-lt"/>
              <a:ea typeface="Avenir Book" charset="0"/>
              <a:cs typeface="Arial" panose="020B0604020202020204" pitchFamily="34" charset="0"/>
            </a:endParaRPr>
          </a:p>
        </p:txBody>
      </p:sp>
      <p:sp>
        <p:nvSpPr>
          <p:cNvPr id="21" name="Footer Placeholder 4"/>
          <p:cNvSpPr txBox="1">
            <a:spLocks/>
          </p:cNvSpPr>
          <p:nvPr/>
        </p:nvSpPr>
        <p:spPr bwMode="gray">
          <a:xfrm>
            <a:off x="8053501" y="6364009"/>
            <a:ext cx="3703073"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r" defTabSz="457017" rtl="0" eaLnBrk="1" latinLnBrk="0" hangingPunct="1">
              <a:tabLst>
                <a:tab pos="3599010" algn="l"/>
              </a:tabLst>
            </a:pPr>
            <a:r>
              <a:rPr lang="en-US" sz="600" kern="1200" dirty="0">
                <a:solidFill>
                  <a:schemeClr val="tx1"/>
                </a:solidFill>
                <a:latin typeface="+mn-lt"/>
                <a:ea typeface="+mn-ea"/>
                <a:cs typeface="Arial" panose="020B0604020202020204" pitchFamily="34" charset="0"/>
              </a:rPr>
              <a:t>© 2020 ServiceNow, Inc. All Rights Reserved. </a:t>
            </a:r>
          </a:p>
        </p:txBody>
      </p:sp>
      <p:sp>
        <p:nvSpPr>
          <p:cNvPr id="2" name="Title Placeholder 1"/>
          <p:cNvSpPr>
            <a:spLocks noGrp="1"/>
          </p:cNvSpPr>
          <p:nvPr>
            <p:ph type="title"/>
          </p:nvPr>
        </p:nvSpPr>
        <p:spPr bwMode="gray">
          <a:xfrm>
            <a:off x="441231" y="341807"/>
            <a:ext cx="11207242" cy="668692"/>
          </a:xfrm>
          <a:prstGeom prst="rect">
            <a:avLst/>
          </a:prstGeom>
        </p:spPr>
        <p:txBody>
          <a:bodyPr vert="horz" lIns="91440" tIns="0" rIns="91440" bIns="0" rtlCol="0" anchor="b" anchorCtr="0">
            <a:noAutofit/>
          </a:bodyPr>
          <a:lstStyle/>
          <a:p>
            <a:pPr lvl="0"/>
            <a:r>
              <a:rPr lang="en-US" dirty="0"/>
              <a:t>Click to edit Master title style</a:t>
            </a:r>
          </a:p>
        </p:txBody>
      </p:sp>
      <p:grpSp>
        <p:nvGrpSpPr>
          <p:cNvPr id="15" name="Group 14">
            <a:extLst>
              <a:ext uri="{FF2B5EF4-FFF2-40B4-BE49-F238E27FC236}">
                <a16:creationId xmlns:a16="http://schemas.microsoft.com/office/drawing/2014/main" id="{160B7161-33C9-4283-A38D-24218FC8740E}"/>
              </a:ext>
            </a:extLst>
          </p:cNvPr>
          <p:cNvGrpSpPr/>
          <p:nvPr userDrawn="1"/>
        </p:nvGrpSpPr>
        <p:grpSpPr bwMode="gray">
          <a:xfrm>
            <a:off x="540351" y="6347923"/>
            <a:ext cx="559991" cy="161925"/>
            <a:chOff x="4436128" y="1677988"/>
            <a:chExt cx="559991" cy="161925"/>
          </a:xfrm>
        </p:grpSpPr>
        <p:sp>
          <p:nvSpPr>
            <p:cNvPr id="16" name="Freeform 5">
              <a:extLst>
                <a:ext uri="{FF2B5EF4-FFF2-40B4-BE49-F238E27FC236}">
                  <a16:creationId xmlns:a16="http://schemas.microsoft.com/office/drawing/2014/main" id="{9E42893F-BEE7-4522-9C1C-54E8C1DF2A56}"/>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6">
              <a:extLst>
                <a:ext uri="{FF2B5EF4-FFF2-40B4-BE49-F238E27FC236}">
                  <a16:creationId xmlns:a16="http://schemas.microsoft.com/office/drawing/2014/main" id="{72C58D0B-DCA5-4006-B425-92F28A5A454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7">
              <a:extLst>
                <a:ext uri="{FF2B5EF4-FFF2-40B4-BE49-F238E27FC236}">
                  <a16:creationId xmlns:a16="http://schemas.microsoft.com/office/drawing/2014/main" id="{69A8B906-BE12-4BF9-8035-A5D01A7FA1D4}"/>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19" name="Group 18">
              <a:extLst>
                <a:ext uri="{FF2B5EF4-FFF2-40B4-BE49-F238E27FC236}">
                  <a16:creationId xmlns:a16="http://schemas.microsoft.com/office/drawing/2014/main" id="{1089459A-43CF-4F05-B84E-346BB12E7DC2}"/>
                </a:ext>
              </a:extLst>
            </p:cNvPr>
            <p:cNvGrpSpPr>
              <a:grpSpLocks noChangeAspect="1"/>
            </p:cNvGrpSpPr>
            <p:nvPr/>
          </p:nvGrpSpPr>
          <p:grpSpPr bwMode="gray">
            <a:xfrm>
              <a:off x="4956831" y="1814196"/>
              <a:ext cx="39288" cy="20954"/>
              <a:chOff x="2687241" y="1822450"/>
              <a:chExt cx="23813" cy="12700"/>
            </a:xfrm>
          </p:grpSpPr>
          <p:sp>
            <p:nvSpPr>
              <p:cNvPr id="20" name="Freeform 8">
                <a:extLst>
                  <a:ext uri="{FF2B5EF4-FFF2-40B4-BE49-F238E27FC236}">
                    <a16:creationId xmlns:a16="http://schemas.microsoft.com/office/drawing/2014/main" id="{FE52A60A-2E72-41D3-92BC-3E02BB2731DB}"/>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9">
                <a:extLst>
                  <a:ext uri="{FF2B5EF4-FFF2-40B4-BE49-F238E27FC236}">
                    <a16:creationId xmlns:a16="http://schemas.microsoft.com/office/drawing/2014/main" id="{D51BEEF2-6746-4723-8172-AE900AC6B9CD}"/>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898961582"/>
      </p:ext>
    </p:extLst>
  </p:cSld>
  <p:clrMap bg1="lt1" tx1="dk1" bg2="lt2" tx2="dk2" accent1="accent1" accent2="accent2" accent3="accent3" accent4="accent4" accent5="accent5" accent6="accent6" hlink="hlink" folHlink="folHlink"/>
  <p:sldLayoutIdLst>
    <p:sldLayoutId id="2147484091" r:id="rId1"/>
    <p:sldLayoutId id="2147484097" r:id="rId2"/>
    <p:sldLayoutId id="2147484144" r:id="rId3"/>
    <p:sldLayoutId id="2147484246" r:id="rId4"/>
    <p:sldLayoutId id="2147484145" r:id="rId5"/>
    <p:sldLayoutId id="2147484143" r:id="rId6"/>
    <p:sldLayoutId id="2147484102" r:id="rId7"/>
    <p:sldLayoutId id="2147484103" r:id="rId8"/>
    <p:sldLayoutId id="2147484104" r:id="rId9"/>
    <p:sldLayoutId id="2147484242" r:id="rId10"/>
    <p:sldLayoutId id="2147484129" r:id="rId11"/>
    <p:sldLayoutId id="2147484105" r:id="rId12"/>
    <p:sldLayoutId id="2147484137" r:id="rId13"/>
    <p:sldLayoutId id="2147484106" r:id="rId14"/>
    <p:sldLayoutId id="2147484140" r:id="rId15"/>
    <p:sldLayoutId id="2147484244" r:id="rId16"/>
    <p:sldLayoutId id="2147484141" r:id="rId17"/>
    <p:sldLayoutId id="2147484142" r:id="rId18"/>
    <p:sldLayoutId id="2147484146" r:id="rId19"/>
    <p:sldLayoutId id="2147484243" r:id="rId20"/>
    <p:sldLayoutId id="2147484133" r:id="rId21"/>
    <p:sldLayoutId id="2147484132" r:id="rId22"/>
    <p:sldLayoutId id="2147484108" r:id="rId23"/>
    <p:sldLayoutId id="2147484109" r:id="rId24"/>
    <p:sldLayoutId id="2147484110" r:id="rId25"/>
    <p:sldLayoutId id="2147484111" r:id="rId26"/>
    <p:sldLayoutId id="2147484112" r:id="rId27"/>
    <p:sldLayoutId id="2147484151" r:id="rId28"/>
    <p:sldLayoutId id="2147484113" r:id="rId29"/>
    <p:sldLayoutId id="2147484138" r:id="rId30"/>
    <p:sldLayoutId id="2147484148" r:id="rId31"/>
    <p:sldLayoutId id="2147484149" r:id="rId32"/>
    <p:sldLayoutId id="2147484150" r:id="rId33"/>
    <p:sldLayoutId id="2147484125" r:id="rId34"/>
  </p:sldLayoutIdLst>
  <p:transition>
    <p:fade/>
  </p:transition>
  <p:hf sldNum="0" hdr="0" ftr="0" dt="0"/>
  <p:txStyles>
    <p:titleStyle>
      <a:lvl1pPr algn="l" defTabSz="457017" rtl="0" eaLnBrk="1" latinLnBrk="0" hangingPunct="1">
        <a:lnSpc>
          <a:spcPct val="85000"/>
        </a:lnSpc>
        <a:spcBef>
          <a:spcPts val="0"/>
        </a:spcBef>
        <a:buNone/>
        <a:defRPr lang="en-US" sz="3200" b="1" i="0" kern="1200" dirty="0" smtClean="0">
          <a:solidFill>
            <a:schemeClr val="tx1"/>
          </a:solidFill>
          <a:latin typeface="+mj-lt"/>
          <a:ea typeface="Gilroy" panose="00000500000000000000" pitchFamily="50" charset="0"/>
          <a:cs typeface="Gilroy" panose="00000500000000000000" pitchFamily="50" charset="0"/>
        </a:defRPr>
      </a:lvl1pPr>
    </p:titleStyle>
    <p:body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p:bodyStyle>
    <p:otherStyle>
      <a:defPPr>
        <a:defRPr lang="en-US"/>
      </a:defPPr>
      <a:lvl1pPr marL="0" algn="l" defTabSz="457017" rtl="0" eaLnBrk="1" latinLnBrk="0" hangingPunct="1">
        <a:defRPr sz="1799" kern="1200">
          <a:solidFill>
            <a:schemeClr val="tx1"/>
          </a:solidFill>
          <a:latin typeface="+mn-lt"/>
          <a:ea typeface="+mn-ea"/>
          <a:cs typeface="+mn-cs"/>
        </a:defRPr>
      </a:lvl1pPr>
      <a:lvl2pPr marL="457017" algn="l" defTabSz="457017" rtl="0" eaLnBrk="1" latinLnBrk="0" hangingPunct="1">
        <a:defRPr sz="1799" kern="1200">
          <a:solidFill>
            <a:schemeClr val="tx1"/>
          </a:solidFill>
          <a:latin typeface="+mn-lt"/>
          <a:ea typeface="+mn-ea"/>
          <a:cs typeface="+mn-cs"/>
        </a:defRPr>
      </a:lvl2pPr>
      <a:lvl3pPr marL="914034" algn="l" defTabSz="457017" rtl="0" eaLnBrk="1" latinLnBrk="0" hangingPunct="1">
        <a:defRPr sz="1799" kern="1200">
          <a:solidFill>
            <a:schemeClr val="tx1"/>
          </a:solidFill>
          <a:latin typeface="+mn-lt"/>
          <a:ea typeface="+mn-ea"/>
          <a:cs typeface="+mn-cs"/>
        </a:defRPr>
      </a:lvl3pPr>
      <a:lvl4pPr marL="1371051" algn="l" defTabSz="457017" rtl="0" eaLnBrk="1" latinLnBrk="0" hangingPunct="1">
        <a:defRPr sz="1799" kern="1200">
          <a:solidFill>
            <a:schemeClr val="tx1"/>
          </a:solidFill>
          <a:latin typeface="+mn-lt"/>
          <a:ea typeface="+mn-ea"/>
          <a:cs typeface="+mn-cs"/>
        </a:defRPr>
      </a:lvl4pPr>
      <a:lvl5pPr marL="1828068" algn="l" defTabSz="457017" rtl="0" eaLnBrk="1" latinLnBrk="0" hangingPunct="1">
        <a:defRPr sz="1799" kern="1200">
          <a:solidFill>
            <a:schemeClr val="tx1"/>
          </a:solidFill>
          <a:latin typeface="+mn-lt"/>
          <a:ea typeface="+mn-ea"/>
          <a:cs typeface="+mn-cs"/>
        </a:defRPr>
      </a:lvl5pPr>
      <a:lvl6pPr marL="2285086" algn="l" defTabSz="457017" rtl="0" eaLnBrk="1" latinLnBrk="0" hangingPunct="1">
        <a:defRPr sz="1799" kern="1200">
          <a:solidFill>
            <a:schemeClr val="tx1"/>
          </a:solidFill>
          <a:latin typeface="+mn-lt"/>
          <a:ea typeface="+mn-ea"/>
          <a:cs typeface="+mn-cs"/>
        </a:defRPr>
      </a:lvl6pPr>
      <a:lvl7pPr marL="2742103" algn="l" defTabSz="457017" rtl="0" eaLnBrk="1" latinLnBrk="0" hangingPunct="1">
        <a:defRPr sz="1799" kern="1200">
          <a:solidFill>
            <a:schemeClr val="tx1"/>
          </a:solidFill>
          <a:latin typeface="+mn-lt"/>
          <a:ea typeface="+mn-ea"/>
          <a:cs typeface="+mn-cs"/>
        </a:defRPr>
      </a:lvl7pPr>
      <a:lvl8pPr marL="3199120" algn="l" defTabSz="457017" rtl="0" eaLnBrk="1" latinLnBrk="0" hangingPunct="1">
        <a:defRPr sz="1799" kern="1200">
          <a:solidFill>
            <a:schemeClr val="tx1"/>
          </a:solidFill>
          <a:latin typeface="+mn-lt"/>
          <a:ea typeface="+mn-ea"/>
          <a:cs typeface="+mn-cs"/>
        </a:defRPr>
      </a:lvl8pPr>
      <a:lvl9pPr marL="3656137" algn="l" defTabSz="457017"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servicenow.com/success/pillars/lead-transformation.html#2-1-engage" TargetMode="External"/><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hyperlink" Target="https://www.servicenow.com/success/pillars/lead-transformation.html#2-3-build"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servicenow.com/success/pillars/create-excitement-adoption.html#4-3-create" TargetMode="External"/><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hyperlink" Target="https://www.servicenow.com/success/pillars/create-excitement-adoption.html#4-5-build"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docs.servicenow.com/bundle/orlando-application-development/page/build/applications/concept/c_DelegatedDevelopment.html" TargetMode="External"/><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hyperlink" Target="https://www.servicenow.com/success/pillars/lead-transformation.html#2-6-manage" TargetMode="External"/><Relationship Id="rId4" Type="http://schemas.openxmlformats.org/officeDocument/2006/relationships/hyperlink" Target="https://www.servicenow.com/success/pillars/lead-transformation.html#2-3-build"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https://www.servicenow.com/success/pillars/lead-transformation.html#2-1-engage"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success/checklist/transformation-vision-outcomes.pptx" TargetMode="External"/><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hyperlink" Target="https://www.servicenow.com/content/dam/servicenow-assets/public/en-us/doc-type/success/checklist/partner-management.pptx" TargetMode="External"/><Relationship Id="rId4" Type="http://schemas.openxmlformats.org/officeDocument/2006/relationships/hyperlink" Target="https://www.servicenow.com/content/dam/servicenow-assets/public/en-us/doc-type/success/checklist/business-case.pptx"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s://knowledge.servicenow.com/" TargetMode="External"/><Relationship Id="rId13" Type="http://schemas.openxmlformats.org/officeDocument/2006/relationships/hyperlink" Target="https://docs.servicenow.com/bundle/orlando-servicenow-platform/page/administer/notification/reference/notifications.html" TargetMode="External"/><Relationship Id="rId3" Type="http://schemas.openxmlformats.org/officeDocument/2006/relationships/hyperlink" Target="https://www.servicenow.com/success/playbook/implementation.html" TargetMode="External"/><Relationship Id="rId7" Type="http://schemas.openxmlformats.org/officeDocument/2006/relationships/hyperlink" Target="https://community.servicenow.com/community?id=community_user_group" TargetMode="External"/><Relationship Id="rId12" Type="http://schemas.openxmlformats.org/officeDocument/2006/relationships/hyperlink" Target="https://docs.servicenow.com/bundle/orlando-it-service-management/page/product/incident-management/concept/incident-monitor-track.html" TargetMode="External"/><Relationship Id="rId17" Type="http://schemas.openxmlformats.org/officeDocument/2006/relationships/hyperlink" Target="https://www.servicenow.com/success/pillars/lead-transformation.html#2-2-find" TargetMode="External"/><Relationship Id="rId2" Type="http://schemas.openxmlformats.org/officeDocument/2006/relationships/notesSlide" Target="../notesSlides/notesSlide4.xml"/><Relationship Id="rId16" Type="http://schemas.openxmlformats.org/officeDocument/2006/relationships/hyperlink" Target="https://docs.servicenow.com/bundle/orlando-it-operations-management/page/product/discovery/reference/r-discovery.html" TargetMode="External"/><Relationship Id="rId1" Type="http://schemas.openxmlformats.org/officeDocument/2006/relationships/slideLayout" Target="../slideLayouts/slideLayout9.xml"/><Relationship Id="rId6" Type="http://schemas.openxmlformats.org/officeDocument/2006/relationships/hyperlink" Target="https://community.servicenow.com/" TargetMode="External"/><Relationship Id="rId11" Type="http://schemas.openxmlformats.org/officeDocument/2006/relationships/hyperlink" Target="https://docs.servicenow.com/bundle/orlando-servicenow-platform/page/product/knowledge-management/topic/p_KnowledgeManagment.html" TargetMode="External"/><Relationship Id="rId5" Type="http://schemas.openxmlformats.org/officeDocument/2006/relationships/hyperlink" Target="https://www.servicenow.com/" TargetMode="External"/><Relationship Id="rId15" Type="http://schemas.openxmlformats.org/officeDocument/2006/relationships/hyperlink" Target="https://docs.servicenow.com/bundle/orlando-it-operations-management/page/product/event-management/concept/c_EM.html" TargetMode="External"/><Relationship Id="rId10" Type="http://schemas.openxmlformats.org/officeDocument/2006/relationships/hyperlink" Target="https://docs.servicenow.com/bundle/orlando-it-service-management/page/product/service-catalog-management/concept/c_ServiceCatalogManagement.html" TargetMode="External"/><Relationship Id="rId4" Type="http://schemas.openxmlformats.org/officeDocument/2006/relationships/hyperlink" Target="https://docs.servicenow.com/bundle/orlando-servicenow-platform/page/administer/general/reference/r_ServiceNowPlatform.html" TargetMode="External"/><Relationship Id="rId9" Type="http://schemas.openxmlformats.org/officeDocument/2006/relationships/hyperlink" Target="https://docs.servicenow.com/bundle/orlando-servicenow-platform/page/product/configuration-management/concept/c_ITILConfigurationManagement.html" TargetMode="External"/><Relationship Id="rId14" Type="http://schemas.openxmlformats.org/officeDocument/2006/relationships/hyperlink" Target="https://docs.servicenow.com/bundle/orlando-it-operations-management/page/product/service-mapping/reference/c_ServiceMappingOverview.html"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8" Type="http://schemas.openxmlformats.org/officeDocument/2006/relationships/hyperlink" Target="https://www.servicenow.com/success/pillars/create-excitement-adoption.html#4-4-build" TargetMode="External"/><Relationship Id="rId3" Type="http://schemas.openxmlformats.org/officeDocument/2006/relationships/hyperlink" Target="https://www.servicenow.com/success/pillars/technical-foundations.html#3-3-plan" TargetMode="External"/><Relationship Id="rId7" Type="http://schemas.openxmlformats.org/officeDocument/2006/relationships/hyperlink" Target="https://www.servicenow.com/success/pillars/technical-foundations.html#3-1-manage" TargetMode="External"/><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hyperlink" Target="https://www.servicenow.com/success/pillars/lead-transformation.html#2-2-find" TargetMode="External"/><Relationship Id="rId5" Type="http://schemas.openxmlformats.org/officeDocument/2006/relationships/hyperlink" Target="https://www.servicenow.com/success/pillars/lead-transformation.html#2-3-build" TargetMode="External"/><Relationship Id="rId4" Type="http://schemas.openxmlformats.org/officeDocument/2006/relationships/hyperlink" Target="https://www.servicenow.com/success/pillars/create-excitement-adoption.html#4-3-create"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servicenow.com/success/pillars/create-excitement-adoption.html#4-4-build" TargetMode="External"/><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hyperlink" Target="https://www.servicenow.com/success/pillars/state-measure-goals.html#1-2-build" TargetMode="External"/><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hyperlink" Target="https://www.servicenow.com/content/dam/servicenow-assets/public/en-us/doc-type/data-sheet/ds-sim.pdf" TargetMode="External"/><Relationship Id="rId4" Type="http://schemas.openxmlformats.org/officeDocument/2006/relationships/hyperlink" Target="https://docs.servicenow.com/bundle/orlando-servicenow-platform/page/administer/general/reference/r_ServiceNowPlatform.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C293FF93-8966-40C6-AA0F-1C28780AD121}"/>
              </a:ext>
            </a:extLst>
          </p:cNvPr>
          <p:cNvGrpSpPr/>
          <p:nvPr/>
        </p:nvGrpSpPr>
        <p:grpSpPr>
          <a:xfrm>
            <a:off x="0" y="1786"/>
            <a:ext cx="12188825" cy="6856214"/>
            <a:chOff x="0" y="1786"/>
            <a:chExt cx="12188825" cy="6856214"/>
          </a:xfrm>
        </p:grpSpPr>
        <p:pic>
          <p:nvPicPr>
            <p:cNvPr id="6" name="Picture 5">
              <a:extLst>
                <a:ext uri="{FF2B5EF4-FFF2-40B4-BE49-F238E27FC236}">
                  <a16:creationId xmlns:a16="http://schemas.microsoft.com/office/drawing/2014/main" id="{E3BFA7BB-BFAA-4F15-BCE6-29B7F9B26B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86"/>
              <a:ext cx="12188825" cy="6856214"/>
            </a:xfrm>
            <a:prstGeom prst="rect">
              <a:avLst/>
            </a:prstGeom>
          </p:spPr>
        </p:pic>
        <p:grpSp>
          <p:nvGrpSpPr>
            <p:cNvPr id="7" name="Group 6">
              <a:extLst>
                <a:ext uri="{FF2B5EF4-FFF2-40B4-BE49-F238E27FC236}">
                  <a16:creationId xmlns:a16="http://schemas.microsoft.com/office/drawing/2014/main" id="{1781F98C-137C-4B41-812C-0D2B4844105A}"/>
                </a:ext>
              </a:extLst>
            </p:cNvPr>
            <p:cNvGrpSpPr/>
            <p:nvPr/>
          </p:nvGrpSpPr>
          <p:grpSpPr bwMode="gray">
            <a:xfrm>
              <a:off x="539750" y="1054100"/>
              <a:ext cx="1498357" cy="234950"/>
              <a:chOff x="539750" y="1054100"/>
              <a:chExt cx="1498357" cy="234950"/>
            </a:xfrm>
          </p:grpSpPr>
          <p:sp>
            <p:nvSpPr>
              <p:cNvPr id="8" name="AutoShape 3">
                <a:extLst>
                  <a:ext uri="{FF2B5EF4-FFF2-40B4-BE49-F238E27FC236}">
                    <a16:creationId xmlns:a16="http://schemas.microsoft.com/office/drawing/2014/main" id="{3BB922E3-07F0-4954-A034-6272DC4D710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5">
                <a:extLst>
                  <a:ext uri="{FF2B5EF4-FFF2-40B4-BE49-F238E27FC236}">
                    <a16:creationId xmlns:a16="http://schemas.microsoft.com/office/drawing/2014/main" id="{7745803B-EC7C-4CD5-B06E-4CF501043FC2}"/>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a:extLst>
                  <a:ext uri="{FF2B5EF4-FFF2-40B4-BE49-F238E27FC236}">
                    <a16:creationId xmlns:a16="http://schemas.microsoft.com/office/drawing/2014/main" id="{DFA78A12-287D-4683-BA2A-47D28FBB1C6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7">
                <a:extLst>
                  <a:ext uri="{FF2B5EF4-FFF2-40B4-BE49-F238E27FC236}">
                    <a16:creationId xmlns:a16="http://schemas.microsoft.com/office/drawing/2014/main" id="{A45BCCCA-57C1-4903-B41A-7D7DD70EE24F}"/>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8">
                <a:extLst>
                  <a:ext uri="{FF2B5EF4-FFF2-40B4-BE49-F238E27FC236}">
                    <a16:creationId xmlns:a16="http://schemas.microsoft.com/office/drawing/2014/main" id="{E025665D-2037-4A16-8CCD-BCBC116AA60E}"/>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Oval 9">
                <a:extLst>
                  <a:ext uri="{FF2B5EF4-FFF2-40B4-BE49-F238E27FC236}">
                    <a16:creationId xmlns:a16="http://schemas.microsoft.com/office/drawing/2014/main" id="{DDD89543-5C2A-4F7D-A7F6-1C582EEC28A1}"/>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Rectangle 10">
                <a:extLst>
                  <a:ext uri="{FF2B5EF4-FFF2-40B4-BE49-F238E27FC236}">
                    <a16:creationId xmlns:a16="http://schemas.microsoft.com/office/drawing/2014/main" id="{692C7B95-B785-47B8-829F-663C857AA78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a:extLst>
                  <a:ext uri="{FF2B5EF4-FFF2-40B4-BE49-F238E27FC236}">
                    <a16:creationId xmlns:a16="http://schemas.microsoft.com/office/drawing/2014/main" id="{E6990258-0565-42DA-A381-4F04ACC7D71B}"/>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a:extLst>
                  <a:ext uri="{FF2B5EF4-FFF2-40B4-BE49-F238E27FC236}">
                    <a16:creationId xmlns:a16="http://schemas.microsoft.com/office/drawing/2014/main" id="{26058803-4427-453B-9AF8-6A9033992CAB}"/>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a:extLst>
                  <a:ext uri="{FF2B5EF4-FFF2-40B4-BE49-F238E27FC236}">
                    <a16:creationId xmlns:a16="http://schemas.microsoft.com/office/drawing/2014/main" id="{95773D05-3AD7-4D78-AC15-3993C782483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a:extLst>
                  <a:ext uri="{FF2B5EF4-FFF2-40B4-BE49-F238E27FC236}">
                    <a16:creationId xmlns:a16="http://schemas.microsoft.com/office/drawing/2014/main" id="{F280892D-77CE-48DE-8514-F8DB5430CBC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a:extLst>
                  <a:ext uri="{FF2B5EF4-FFF2-40B4-BE49-F238E27FC236}">
                    <a16:creationId xmlns:a16="http://schemas.microsoft.com/office/drawing/2014/main" id="{14FDAA0F-38C5-4BB0-95E3-860776553B56}"/>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20" name="Group 19">
                <a:extLst>
                  <a:ext uri="{FF2B5EF4-FFF2-40B4-BE49-F238E27FC236}">
                    <a16:creationId xmlns:a16="http://schemas.microsoft.com/office/drawing/2014/main" id="{435E4500-D48B-41C4-A028-38829EE0C7D0}"/>
                  </a:ext>
                </a:extLst>
              </p:cNvPr>
              <p:cNvGrpSpPr>
                <a:grpSpLocks noChangeAspect="1"/>
              </p:cNvGrpSpPr>
              <p:nvPr/>
            </p:nvGrpSpPr>
            <p:grpSpPr bwMode="gray">
              <a:xfrm>
                <a:off x="1998819" y="1263267"/>
                <a:ext cx="39288" cy="20954"/>
                <a:chOff x="2687241" y="1822450"/>
                <a:chExt cx="23813" cy="12700"/>
              </a:xfrm>
            </p:grpSpPr>
            <p:sp>
              <p:nvSpPr>
                <p:cNvPr id="21" name="Freeform 8">
                  <a:extLst>
                    <a:ext uri="{FF2B5EF4-FFF2-40B4-BE49-F238E27FC236}">
                      <a16:creationId xmlns:a16="http://schemas.microsoft.com/office/drawing/2014/main" id="{6183CD40-39D1-4391-89B1-314E50C3803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9">
                  <a:extLst>
                    <a:ext uri="{FF2B5EF4-FFF2-40B4-BE49-F238E27FC236}">
                      <a16:creationId xmlns:a16="http://schemas.microsoft.com/office/drawing/2014/main" id="{65617F44-E7DE-47A9-9487-54C23F5D36A2}"/>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sp>
        <p:nvSpPr>
          <p:cNvPr id="2" name="Text Placeholder 1">
            <a:extLst>
              <a:ext uri="{FF2B5EF4-FFF2-40B4-BE49-F238E27FC236}">
                <a16:creationId xmlns:a16="http://schemas.microsoft.com/office/drawing/2014/main" id="{7132EFF0-9B9F-4B58-9CFE-25093D7793D6}"/>
              </a:ext>
            </a:extLst>
          </p:cNvPr>
          <p:cNvSpPr>
            <a:spLocks noGrp="1"/>
          </p:cNvSpPr>
          <p:nvPr>
            <p:ph type="body" sz="quarter" idx="12"/>
          </p:nvPr>
        </p:nvSpPr>
        <p:spPr/>
        <p:txBody>
          <a:bodyPr vert="horz" lIns="91440" tIns="45720" rIns="91440" bIns="45720" rtlCol="0" anchor="t">
            <a:noAutofit/>
          </a:bodyPr>
          <a:lstStyle/>
          <a:p>
            <a:r>
              <a:rPr lang="en-US" dirty="0"/>
              <a:t>Success Pillar: State and measure your business goals</a:t>
            </a:r>
          </a:p>
          <a:p>
            <a:endParaRPr lang="en-US" dirty="0"/>
          </a:p>
        </p:txBody>
      </p:sp>
      <p:sp>
        <p:nvSpPr>
          <p:cNvPr id="4" name="Title 3">
            <a:extLst>
              <a:ext uri="{FF2B5EF4-FFF2-40B4-BE49-F238E27FC236}">
                <a16:creationId xmlns:a16="http://schemas.microsoft.com/office/drawing/2014/main" id="{64634E25-3A5D-4EE6-95D2-215E4B88C51E}"/>
              </a:ext>
            </a:extLst>
          </p:cNvPr>
          <p:cNvSpPr>
            <a:spLocks noGrp="1"/>
          </p:cNvSpPr>
          <p:nvPr>
            <p:ph type="title"/>
          </p:nvPr>
        </p:nvSpPr>
        <p:spPr/>
        <p:txBody>
          <a:bodyPr/>
          <a:lstStyle/>
          <a:p>
            <a:r>
              <a:rPr lang="en-US" dirty="0"/>
              <a:t>Build a phased program plan, identify quick wins</a:t>
            </a:r>
          </a:p>
        </p:txBody>
      </p:sp>
    </p:spTree>
    <p:extLst>
      <p:ext uri="{BB962C8B-B14F-4D97-AF65-F5344CB8AC3E}">
        <p14:creationId xmlns:p14="http://schemas.microsoft.com/office/powerpoint/2010/main" val="3076879838"/>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706008"/>
            <a:ext cx="11228050" cy="4166974"/>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Secure senior leadership buy-in for the implementation program plan</a:t>
            </a:r>
          </a:p>
          <a:p>
            <a:pPr>
              <a:buFont typeface="Wingdings" pitchFamily="2" charset="2"/>
              <a:buChar char="q"/>
            </a:pPr>
            <a:r>
              <a:rPr lang="en-US" sz="1200" dirty="0"/>
              <a:t>Review your findings and decisions from Step 1 to Step 3 with your </a:t>
            </a:r>
            <a:r>
              <a:rPr lang="en-US" sz="1200" dirty="0">
                <a:hlinkClick r:id="rId3"/>
              </a:rPr>
              <a:t>executive sponsor</a:t>
            </a:r>
            <a:r>
              <a:rPr lang="en-US" sz="1200" dirty="0"/>
              <a:t> and the </a:t>
            </a:r>
            <a:r>
              <a:rPr lang="en-US" sz="1200" dirty="0">
                <a:hlinkClick r:id="rId4"/>
              </a:rPr>
              <a:t>strategic governance team</a:t>
            </a:r>
            <a:r>
              <a:rPr lang="en-US" sz="1200" dirty="0"/>
              <a:t>, if you have one:</a:t>
            </a:r>
          </a:p>
          <a:p>
            <a:pPr marL="456565" lvl="1" indent="-224790">
              <a:buFont typeface="Wingdings" pitchFamily="2" charset="2"/>
              <a:buChar char="q"/>
            </a:pPr>
            <a:r>
              <a:rPr lang="en-US" sz="1100" dirty="0"/>
              <a:t>Highlight the assumptions and risks associated with the roadmap and program plan success.</a:t>
            </a:r>
          </a:p>
          <a:p>
            <a:pPr lvl="1">
              <a:buFont typeface="Wingdings" pitchFamily="2" charset="2"/>
              <a:buChar char="q"/>
            </a:pPr>
            <a:r>
              <a:rPr lang="en-US" sz="1100" dirty="0"/>
              <a:t>Ask for feedback on additional dependencies or requests that you may have missed.</a:t>
            </a:r>
          </a:p>
          <a:p>
            <a:pPr lvl="1">
              <a:buFont typeface="Wingdings" pitchFamily="2" charset="2"/>
              <a:buChar char="q"/>
            </a:pPr>
            <a:r>
              <a:rPr lang="en-US" sz="1100" dirty="0"/>
              <a:t>Highlight the support you anticipate to receive from ServiceNow partners throughout the implementation.</a:t>
            </a:r>
          </a:p>
          <a:p>
            <a:pPr>
              <a:buFont typeface="Wingdings" pitchFamily="2" charset="2"/>
              <a:buChar char="q"/>
            </a:pPr>
            <a:r>
              <a:rPr lang="en-US" sz="1200" dirty="0"/>
              <a:t>Share the implementation program plan with CXOs and the senior leadership team (function leaders, for example). Ask if: </a:t>
            </a:r>
          </a:p>
          <a:p>
            <a:pPr lvl="1">
              <a:buFont typeface="Wingdings" pitchFamily="2" charset="2"/>
              <a:buChar char="q"/>
            </a:pPr>
            <a:r>
              <a:rPr lang="en-US" sz="1100" dirty="0"/>
              <a:t>The plan will deliver against their business needs in time</a:t>
            </a:r>
          </a:p>
          <a:p>
            <a:pPr marL="456565" lvl="1" indent="-224790">
              <a:buFont typeface="Wingdings" pitchFamily="2" charset="2"/>
              <a:buChar char="q"/>
            </a:pPr>
            <a:r>
              <a:rPr lang="en-US" sz="1100" dirty="0"/>
              <a:t>Which value drivers (or capabilities) they would prefer to fast-track as opposed to others</a:t>
            </a:r>
          </a:p>
          <a:p>
            <a:pPr marL="227965" indent="-227965">
              <a:buFont typeface="Wingdings" pitchFamily="2" charset="2"/>
              <a:buChar char="q"/>
            </a:pPr>
            <a:r>
              <a:rPr lang="en-US" sz="1200" dirty="0"/>
              <a:t>Revisit the funding approved for your implementation to ensure you have enough not just for your resource requirements but also to support your contract with a suitable ServiceNow implementation partner </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10147986" cy="668692"/>
          </a:xfrm>
        </p:spPr>
        <p:txBody>
          <a:bodyPr/>
          <a:lstStyle/>
          <a:p>
            <a:r>
              <a:rPr lang="en-US" dirty="0"/>
              <a:t>Step 4a: Secure buy-in for the implementation program plan </a:t>
            </a:r>
          </a:p>
        </p:txBody>
      </p:sp>
      <p:sp>
        <p:nvSpPr>
          <p:cNvPr id="17" name="TextBox 16">
            <a:extLst>
              <a:ext uri="{FF2B5EF4-FFF2-40B4-BE49-F238E27FC236}">
                <a16:creationId xmlns:a16="http://schemas.microsoft.com/office/drawing/2014/main" id="{E787E266-AFBF-4038-AF47-E1FA05E0F3BC}"/>
              </a:ext>
            </a:extLst>
          </p:cNvPr>
          <p:cNvSpPr txBox="1"/>
          <p:nvPr/>
        </p:nvSpPr>
        <p:spPr>
          <a:xfrm>
            <a:off x="441231" y="1139871"/>
            <a:ext cx="11381178" cy="461665"/>
          </a:xfrm>
          <a:prstGeom prst="rect">
            <a:avLst/>
          </a:prstGeom>
          <a:noFill/>
        </p:spPr>
        <p:txBody>
          <a:bodyPr wrap="square" rtlCol="0" anchor="t">
            <a:spAutoFit/>
          </a:bodyPr>
          <a:lstStyle/>
          <a:p>
            <a:r>
              <a:rPr lang="en-US" sz="1200" dirty="0"/>
              <a:t>To avoid any surprises during the implementation, make sure your executive sponsor and senior leadership team is aware of and supports (in the form of funding and internal championing) the requirements and assumptions underlying the implementation roadmap and program plan. </a:t>
            </a:r>
          </a:p>
        </p:txBody>
      </p:sp>
      <p:grpSp>
        <p:nvGrpSpPr>
          <p:cNvPr id="21" name="Group 20">
            <a:extLst>
              <a:ext uri="{FF2B5EF4-FFF2-40B4-BE49-F238E27FC236}">
                <a16:creationId xmlns:a16="http://schemas.microsoft.com/office/drawing/2014/main" id="{F553AD84-17C5-4637-A57A-27EB8A5A8D0F}"/>
              </a:ext>
            </a:extLst>
          </p:cNvPr>
          <p:cNvGrpSpPr/>
          <p:nvPr/>
        </p:nvGrpSpPr>
        <p:grpSpPr>
          <a:xfrm>
            <a:off x="746234" y="5872768"/>
            <a:ext cx="11051236" cy="462544"/>
            <a:chOff x="2204315" y="5814579"/>
            <a:chExt cx="10391208" cy="462544"/>
          </a:xfrm>
        </p:grpSpPr>
        <p:grpSp>
          <p:nvGrpSpPr>
            <p:cNvPr id="23" name="Group 22">
              <a:extLst>
                <a:ext uri="{FF2B5EF4-FFF2-40B4-BE49-F238E27FC236}">
                  <a16:creationId xmlns:a16="http://schemas.microsoft.com/office/drawing/2014/main" id="{0F273439-68BE-42F8-A399-1A38B74F447C}"/>
                </a:ext>
              </a:extLst>
            </p:cNvPr>
            <p:cNvGrpSpPr/>
            <p:nvPr/>
          </p:nvGrpSpPr>
          <p:grpSpPr>
            <a:xfrm>
              <a:off x="2204315" y="5815007"/>
              <a:ext cx="8551324" cy="462116"/>
              <a:chOff x="196823" y="6528308"/>
              <a:chExt cx="8620552" cy="462116"/>
            </a:xfrm>
          </p:grpSpPr>
          <p:sp>
            <p:nvSpPr>
              <p:cNvPr id="25" name="Chevron 29">
                <a:extLst>
                  <a:ext uri="{FF2B5EF4-FFF2-40B4-BE49-F238E27FC236}">
                    <a16:creationId xmlns:a16="http://schemas.microsoft.com/office/drawing/2014/main" id="{A55778CA-B0E4-4069-ADAD-CDFC7BFEEA82}"/>
                  </a:ext>
                </a:extLst>
              </p:cNvPr>
              <p:cNvSpPr/>
              <p:nvPr/>
            </p:nvSpPr>
            <p:spPr>
              <a:xfrm>
                <a:off x="19682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6" name="Chevron 34">
                <a:extLst>
                  <a:ext uri="{FF2B5EF4-FFF2-40B4-BE49-F238E27FC236}">
                    <a16:creationId xmlns:a16="http://schemas.microsoft.com/office/drawing/2014/main" id="{1E726E37-6AE8-47AE-9A4A-25CC9D3BA20E}"/>
                  </a:ext>
                </a:extLst>
              </p:cNvPr>
              <p:cNvSpPr/>
              <p:nvPr/>
            </p:nvSpPr>
            <p:spPr>
              <a:xfrm>
                <a:off x="883634"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your transformation journey</a:t>
                </a:r>
              </a:p>
            </p:txBody>
          </p:sp>
          <p:sp>
            <p:nvSpPr>
              <p:cNvPr id="27" name="Chevron 35">
                <a:extLst>
                  <a:ext uri="{FF2B5EF4-FFF2-40B4-BE49-F238E27FC236}">
                    <a16:creationId xmlns:a16="http://schemas.microsoft.com/office/drawing/2014/main" id="{E65E0BE9-3A8F-490F-87E7-55C8BEE296DC}"/>
                  </a:ext>
                </a:extLst>
              </p:cNvPr>
              <p:cNvSpPr/>
              <p:nvPr/>
            </p:nvSpPr>
            <p:spPr>
              <a:xfrm>
                <a:off x="2809156" y="6528308"/>
                <a:ext cx="223644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your implementation priorities</a:t>
                </a:r>
              </a:p>
            </p:txBody>
          </p:sp>
          <p:sp>
            <p:nvSpPr>
              <p:cNvPr id="29" name="Chevron 36">
                <a:extLst>
                  <a:ext uri="{FF2B5EF4-FFF2-40B4-BE49-F238E27FC236}">
                    <a16:creationId xmlns:a16="http://schemas.microsoft.com/office/drawing/2014/main" id="{3C0E167E-2A9D-48DD-ADC7-288C989FE64F}"/>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Plan for the implementation</a:t>
                </a:r>
              </a:p>
            </p:txBody>
          </p:sp>
          <p:sp>
            <p:nvSpPr>
              <p:cNvPr id="40" name="Chevron 37">
                <a:extLst>
                  <a:ext uri="{FF2B5EF4-FFF2-40B4-BE49-F238E27FC236}">
                    <a16:creationId xmlns:a16="http://schemas.microsoft.com/office/drawing/2014/main" id="{C7A8E65F-8510-4A26-B88E-0DE0F51950F4}"/>
                  </a:ext>
                </a:extLst>
              </p:cNvPr>
              <p:cNvSpPr/>
              <p:nvPr/>
            </p:nvSpPr>
            <p:spPr>
              <a:xfrm>
                <a:off x="6713272" y="6528308"/>
                <a:ext cx="2104103"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Build support for the implementation plan</a:t>
                </a:r>
              </a:p>
            </p:txBody>
          </p:sp>
        </p:grpSp>
        <p:sp>
          <p:nvSpPr>
            <p:cNvPr id="24" name="Chevron 37">
              <a:extLst>
                <a:ext uri="{FF2B5EF4-FFF2-40B4-BE49-F238E27FC236}">
                  <a16:creationId xmlns:a16="http://schemas.microsoft.com/office/drawing/2014/main" id="{127BC0D9-A8F3-49D2-B5E5-AFD854935FC1}"/>
                </a:ext>
              </a:extLst>
            </p:cNvPr>
            <p:cNvSpPr/>
            <p:nvPr/>
          </p:nvSpPr>
          <p:spPr>
            <a:xfrm>
              <a:off x="10508318" y="5814579"/>
              <a:ext cx="2087205" cy="462544"/>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Continuously refine the implementation plan</a:t>
              </a:r>
            </a:p>
          </p:txBody>
        </p:sp>
      </p:grpSp>
    </p:spTree>
    <p:extLst>
      <p:ext uri="{BB962C8B-B14F-4D97-AF65-F5344CB8AC3E}">
        <p14:creationId xmlns:p14="http://schemas.microsoft.com/office/powerpoint/2010/main" val="3780978747"/>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951688"/>
            <a:ext cx="11381178" cy="3903848"/>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Socialize the phased program plan </a:t>
            </a:r>
          </a:p>
          <a:p>
            <a:pPr marL="227965" indent="-227965">
              <a:buFont typeface="Wingdings" pitchFamily="2" charset="2"/>
              <a:buChar char="q"/>
            </a:pPr>
            <a:r>
              <a:rPr lang="en-US" sz="1200" dirty="0"/>
              <a:t>Create a communication plan to build awareness of the implementation program plan with process owners, process users, and end users (work with the </a:t>
            </a:r>
            <a:r>
              <a:rPr lang="en-US" sz="1200" dirty="0">
                <a:hlinkClick r:id="rId3"/>
              </a:rPr>
              <a:t>OCM lead or team</a:t>
            </a:r>
            <a:r>
              <a:rPr lang="en-US" sz="1200" dirty="0"/>
              <a:t> if you have one). Complete these steps:</a:t>
            </a:r>
          </a:p>
          <a:p>
            <a:pPr marL="456565" lvl="1" indent="-224790">
              <a:buFont typeface="Wingdings" pitchFamily="2" charset="2"/>
              <a:buChar char="q"/>
            </a:pPr>
            <a:r>
              <a:rPr lang="en-US" sz="1100" dirty="0"/>
              <a:t>Use multiple different channels for the communications. Consider lunch and learns, one-on-one meetings, and all-hands meetings.</a:t>
            </a:r>
          </a:p>
          <a:p>
            <a:pPr lvl="1">
              <a:buFont typeface="Wingdings" pitchFamily="2" charset="2"/>
              <a:buChar char="q"/>
            </a:pPr>
            <a:r>
              <a:rPr lang="en-US" sz="1100" dirty="0"/>
              <a:t>Call out the change management activities planned to help them understand, adopt, and gain value from the Now Platform.</a:t>
            </a:r>
          </a:p>
          <a:p>
            <a:pPr lvl="1">
              <a:buFont typeface="Wingdings" pitchFamily="2" charset="2"/>
              <a:buChar char="q"/>
            </a:pPr>
            <a:r>
              <a:rPr lang="en-US" sz="1100" dirty="0"/>
              <a:t>Highlight what’s in it for them, that is, how the capabilities planned will help them do their job better and more effectively.</a:t>
            </a:r>
          </a:p>
          <a:p>
            <a:pPr lvl="1">
              <a:buFont typeface="Wingdings" pitchFamily="2" charset="2"/>
              <a:buChar char="q"/>
            </a:pPr>
            <a:r>
              <a:rPr lang="en-US" sz="1100" dirty="0"/>
              <a:t>Reinforce messaging on the implementation roadmap (what’s done and what’s next) and the benefits after every key milestone.</a:t>
            </a:r>
          </a:p>
          <a:p>
            <a:pPr lvl="1">
              <a:buFont typeface="Wingdings" pitchFamily="2" charset="2"/>
              <a:buChar char="q"/>
            </a:pPr>
            <a:r>
              <a:rPr lang="en-US" sz="1100" dirty="0"/>
              <a:t>Proactively answer all frequently asked questions.</a:t>
            </a:r>
          </a:p>
          <a:p>
            <a:pPr lvl="1">
              <a:buFont typeface="Wingdings" pitchFamily="2" charset="2"/>
              <a:buChar char="q"/>
            </a:pPr>
            <a:r>
              <a:rPr lang="en-US" sz="1100" dirty="0"/>
              <a:t>Give process owners and process users an opportunity and a clear path to highlight their concerns and questions.</a:t>
            </a:r>
          </a:p>
          <a:p>
            <a:pPr marL="227965" indent="-227965">
              <a:buFont typeface="Wingdings" pitchFamily="2" charset="2"/>
              <a:buChar char="q"/>
            </a:pPr>
            <a:r>
              <a:rPr lang="en-US" sz="1200" dirty="0"/>
              <a:t>Make sure you report to the entire organization on the progress made and the value realized after every milestone. Consider: </a:t>
            </a:r>
          </a:p>
          <a:p>
            <a:pPr marL="456565" lvl="1" indent="-224790">
              <a:buFont typeface="Wingdings" pitchFamily="2" charset="2"/>
              <a:buChar char="q"/>
            </a:pPr>
            <a:r>
              <a:rPr lang="en-US" sz="1100" dirty="0"/>
              <a:t>Conducting team celebrations to build excitement and awareness (what’s done and what’s next) on the progress you’ve made.</a:t>
            </a:r>
          </a:p>
          <a:p>
            <a:pPr marL="456565" lvl="1" indent="-224790">
              <a:buFont typeface="Wingdings" pitchFamily="2" charset="2"/>
              <a:buChar char="q"/>
            </a:pPr>
            <a:r>
              <a:rPr lang="en-US" sz="1100" dirty="0"/>
              <a:t>Using forums such as company all-hands meetings and bulletin boards to highlight the progress made.</a:t>
            </a:r>
          </a:p>
          <a:p>
            <a:pPr lvl="1">
              <a:buFont typeface="Wingdings" pitchFamily="2" charset="2"/>
              <a:buChar char="q"/>
            </a:pPr>
            <a:endParaRPr lang="en-US" sz="1100" dirty="0"/>
          </a:p>
          <a:p>
            <a:pPr lvl="1">
              <a:buFont typeface="Wingdings" pitchFamily="2" charset="2"/>
              <a:buChar char="q"/>
            </a:pPr>
            <a:endParaRPr lang="en-US" sz="11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4b: Socialize the phased program plan</a:t>
            </a:r>
          </a:p>
        </p:txBody>
      </p:sp>
      <p:sp>
        <p:nvSpPr>
          <p:cNvPr id="17" name="TextBox 16">
            <a:extLst>
              <a:ext uri="{FF2B5EF4-FFF2-40B4-BE49-F238E27FC236}">
                <a16:creationId xmlns:a16="http://schemas.microsoft.com/office/drawing/2014/main" id="{E787E266-AFBF-4038-AF47-E1FA05E0F3BC}"/>
              </a:ext>
            </a:extLst>
          </p:cNvPr>
          <p:cNvSpPr txBox="1"/>
          <p:nvPr/>
        </p:nvSpPr>
        <p:spPr>
          <a:xfrm>
            <a:off x="441231" y="1139871"/>
            <a:ext cx="11381178" cy="646331"/>
          </a:xfrm>
          <a:prstGeom prst="rect">
            <a:avLst/>
          </a:prstGeom>
          <a:noFill/>
        </p:spPr>
        <p:txBody>
          <a:bodyPr wrap="square" rtlCol="0" anchor="t">
            <a:spAutoFit/>
          </a:bodyPr>
          <a:lstStyle/>
          <a:p>
            <a:r>
              <a:rPr lang="en-US" sz="1200" dirty="0"/>
              <a:t>To prepare your target audience for ServiceNow implementations, socialize your implementation program plan with the help of a comprehensive communication plan that not only highlights what’s next in the implementation roadmap but also reinforces how the implementation will benefit stakeholders. </a:t>
            </a:r>
          </a:p>
        </p:txBody>
      </p:sp>
      <p:sp>
        <p:nvSpPr>
          <p:cNvPr id="19" name="Rectangle 18">
            <a:extLst>
              <a:ext uri="{FF2B5EF4-FFF2-40B4-BE49-F238E27FC236}">
                <a16:creationId xmlns:a16="http://schemas.microsoft.com/office/drawing/2014/main" id="{AF03BFED-25A6-4482-B583-1ADA6FA83312}"/>
              </a:ext>
            </a:extLst>
          </p:cNvPr>
          <p:cNvSpPr/>
          <p:nvPr/>
        </p:nvSpPr>
        <p:spPr>
          <a:xfrm>
            <a:off x="7932099" y="4914010"/>
            <a:ext cx="3678291" cy="805625"/>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a:t>
            </a:r>
            <a:r>
              <a:rPr lang="en-US" sz="1100" dirty="0">
                <a:solidFill>
                  <a:schemeClr val="tx1"/>
                </a:solidFill>
              </a:rPr>
              <a:t> Build an internal network of </a:t>
            </a:r>
            <a:r>
              <a:rPr lang="en-US" sz="1100" dirty="0">
                <a:solidFill>
                  <a:schemeClr val="tx1"/>
                </a:solidFill>
                <a:hlinkClick r:id="rId4"/>
              </a:rPr>
              <a:t>ServiceNow champions</a:t>
            </a:r>
            <a:r>
              <a:rPr lang="en-US" sz="1100" dirty="0">
                <a:solidFill>
                  <a:schemeClr val="tx1"/>
                </a:solidFill>
              </a:rPr>
              <a:t> that can help organically build awareness, understanding, and commitment on the ServiceNow implementation program plan. </a:t>
            </a:r>
          </a:p>
        </p:txBody>
      </p:sp>
      <p:grpSp>
        <p:nvGrpSpPr>
          <p:cNvPr id="27" name="Group 26">
            <a:extLst>
              <a:ext uri="{FF2B5EF4-FFF2-40B4-BE49-F238E27FC236}">
                <a16:creationId xmlns:a16="http://schemas.microsoft.com/office/drawing/2014/main" id="{BCC4EE39-9C40-466B-914F-B02219C24684}"/>
              </a:ext>
            </a:extLst>
          </p:cNvPr>
          <p:cNvGrpSpPr/>
          <p:nvPr/>
        </p:nvGrpSpPr>
        <p:grpSpPr>
          <a:xfrm>
            <a:off x="1019503" y="5873196"/>
            <a:ext cx="10802906" cy="462116"/>
            <a:chOff x="2381365" y="5815007"/>
            <a:chExt cx="10214158" cy="462116"/>
          </a:xfrm>
        </p:grpSpPr>
        <p:grpSp>
          <p:nvGrpSpPr>
            <p:cNvPr id="29" name="Group 28">
              <a:extLst>
                <a:ext uri="{FF2B5EF4-FFF2-40B4-BE49-F238E27FC236}">
                  <a16:creationId xmlns:a16="http://schemas.microsoft.com/office/drawing/2014/main" id="{6EEC12B3-4B78-423F-AC8F-D24B21E6B05C}"/>
                </a:ext>
              </a:extLst>
            </p:cNvPr>
            <p:cNvGrpSpPr/>
            <p:nvPr/>
          </p:nvGrpSpPr>
          <p:grpSpPr>
            <a:xfrm>
              <a:off x="2381365" y="5815007"/>
              <a:ext cx="8374274" cy="462116"/>
              <a:chOff x="375303" y="6528308"/>
              <a:chExt cx="8442072" cy="462116"/>
            </a:xfrm>
          </p:grpSpPr>
          <p:sp>
            <p:nvSpPr>
              <p:cNvPr id="34" name="Chevron 29">
                <a:extLst>
                  <a:ext uri="{FF2B5EF4-FFF2-40B4-BE49-F238E27FC236}">
                    <a16:creationId xmlns:a16="http://schemas.microsoft.com/office/drawing/2014/main" id="{E3C43343-CA7D-431A-9DB1-ACACE13AF6B5}"/>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5" name="Chevron 34">
                <a:extLst>
                  <a:ext uri="{FF2B5EF4-FFF2-40B4-BE49-F238E27FC236}">
                    <a16:creationId xmlns:a16="http://schemas.microsoft.com/office/drawing/2014/main" id="{8E007590-55FB-4CA8-A800-B7BAD3488BBA}"/>
                  </a:ext>
                </a:extLst>
              </p:cNvPr>
              <p:cNvSpPr/>
              <p:nvPr/>
            </p:nvSpPr>
            <p:spPr>
              <a:xfrm>
                <a:off x="1155958"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your transformation journey</a:t>
                </a:r>
              </a:p>
            </p:txBody>
          </p:sp>
          <p:sp>
            <p:nvSpPr>
              <p:cNvPr id="36" name="Chevron 35">
                <a:extLst>
                  <a:ext uri="{FF2B5EF4-FFF2-40B4-BE49-F238E27FC236}">
                    <a16:creationId xmlns:a16="http://schemas.microsoft.com/office/drawing/2014/main" id="{4D4D9467-52D1-4C6D-BABF-BF44EB5F6DB7}"/>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your implementation priorities</a:t>
                </a:r>
              </a:p>
            </p:txBody>
          </p:sp>
          <p:sp>
            <p:nvSpPr>
              <p:cNvPr id="37" name="Chevron 36">
                <a:extLst>
                  <a:ext uri="{FF2B5EF4-FFF2-40B4-BE49-F238E27FC236}">
                    <a16:creationId xmlns:a16="http://schemas.microsoft.com/office/drawing/2014/main" id="{0345DF4F-7A65-4905-82FF-41412A228CC9}"/>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Plan for the implementation</a:t>
                </a:r>
              </a:p>
            </p:txBody>
          </p:sp>
          <p:sp>
            <p:nvSpPr>
              <p:cNvPr id="38" name="Chevron 37">
                <a:extLst>
                  <a:ext uri="{FF2B5EF4-FFF2-40B4-BE49-F238E27FC236}">
                    <a16:creationId xmlns:a16="http://schemas.microsoft.com/office/drawing/2014/main" id="{0E64AF20-FB29-41BB-A35A-C7C02EE8A4AB}"/>
                  </a:ext>
                </a:extLst>
              </p:cNvPr>
              <p:cNvSpPr/>
              <p:nvPr/>
            </p:nvSpPr>
            <p:spPr>
              <a:xfrm>
                <a:off x="6713272" y="6528308"/>
                <a:ext cx="2104103"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Build support for the implementation plan</a:t>
                </a:r>
              </a:p>
            </p:txBody>
          </p:sp>
        </p:grpSp>
        <p:sp>
          <p:nvSpPr>
            <p:cNvPr id="30" name="Chevron 37">
              <a:extLst>
                <a:ext uri="{FF2B5EF4-FFF2-40B4-BE49-F238E27FC236}">
                  <a16:creationId xmlns:a16="http://schemas.microsoft.com/office/drawing/2014/main" id="{A3EF9673-1395-4BDE-9D55-AB41271C6189}"/>
                </a:ext>
              </a:extLst>
            </p:cNvPr>
            <p:cNvSpPr/>
            <p:nvPr/>
          </p:nvSpPr>
          <p:spPr>
            <a:xfrm>
              <a:off x="10508318" y="5820445"/>
              <a:ext cx="2087205" cy="45667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Continuously refine the implementation plan</a:t>
              </a:r>
            </a:p>
          </p:txBody>
        </p:sp>
      </p:grpSp>
    </p:spTree>
    <p:extLst>
      <p:ext uri="{BB962C8B-B14F-4D97-AF65-F5344CB8AC3E}">
        <p14:creationId xmlns:p14="http://schemas.microsoft.com/office/powerpoint/2010/main" val="2620891463"/>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971851"/>
            <a:ext cx="11381178" cy="3837890"/>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Continuously refine the implementation roadmap and program plan</a:t>
            </a:r>
          </a:p>
          <a:p>
            <a:pPr>
              <a:buFont typeface="Wingdings" pitchFamily="2" charset="2"/>
              <a:buChar char="q"/>
            </a:pPr>
            <a:r>
              <a:rPr lang="en-US" sz="1200" dirty="0"/>
              <a:t>Reevaluate the program plan after every key milestone (or every two to three months) to ensure it doesn’t limit flexibility. Ask these questions:</a:t>
            </a:r>
          </a:p>
          <a:p>
            <a:pPr marL="456565" lvl="1" indent="-224790">
              <a:buFont typeface="Wingdings" pitchFamily="2" charset="2"/>
              <a:buChar char="q"/>
            </a:pPr>
            <a:r>
              <a:rPr lang="en-US" sz="1100" dirty="0"/>
              <a:t>Does the data model we’ve established limit flexibility, or does it support extending beyond our original use cases?</a:t>
            </a:r>
          </a:p>
          <a:p>
            <a:pPr lvl="1">
              <a:buFont typeface="Wingdings" pitchFamily="2" charset="2"/>
              <a:buChar char="q"/>
            </a:pPr>
            <a:r>
              <a:rPr lang="en-US" sz="1100" dirty="0"/>
              <a:t>Do the security protocols we’ve established support other potential use cases with more stringent security requirements?</a:t>
            </a:r>
          </a:p>
          <a:p>
            <a:pPr marL="456565" lvl="1" indent="-224790">
              <a:buFont typeface="Wingdings" pitchFamily="2" charset="2"/>
              <a:buChar char="q"/>
            </a:pPr>
            <a:r>
              <a:rPr lang="en-US" sz="1100" dirty="0"/>
              <a:t>Do the standards we’ve put in place for group access, naming, or metadata limit our ability to extend the Now Platform to other use cases or functions?</a:t>
            </a:r>
          </a:p>
          <a:p>
            <a:pPr marL="456565" lvl="1" indent="-224790">
              <a:buFont typeface="Wingdings" pitchFamily="2" charset="2"/>
              <a:buChar char="q"/>
            </a:pPr>
            <a:r>
              <a:rPr lang="en-US" sz="1100" dirty="0"/>
              <a:t>Are we deploying in a way that we can support </a:t>
            </a:r>
            <a:r>
              <a:rPr lang="en-US" sz="1100" dirty="0">
                <a:hlinkClick r:id="rId3"/>
              </a:rPr>
              <a:t>delegated ServiceNow development</a:t>
            </a:r>
            <a:r>
              <a:rPr lang="en-US" sz="1100" dirty="0"/>
              <a:t> (such as a new scoped application) outside the original function?</a:t>
            </a:r>
          </a:p>
          <a:p>
            <a:pPr>
              <a:buFont typeface="Wingdings" pitchFamily="2" charset="2"/>
              <a:buChar char="q"/>
            </a:pPr>
            <a:r>
              <a:rPr lang="en-US" sz="1200" dirty="0"/>
              <a:t>After every key milestone, get feedback from two to three process owners, process users, and end users on their experience with the capabilities implemented.</a:t>
            </a:r>
          </a:p>
          <a:p>
            <a:pPr marL="227965" indent="-227965">
              <a:buFont typeface="Wingdings" pitchFamily="2" charset="2"/>
              <a:buChar char="q"/>
            </a:pPr>
            <a:r>
              <a:rPr lang="en-US" sz="1200" dirty="0"/>
              <a:t>Meet with senior leaders every quarter (or after every key milestone) to confirm that the assumptions and desired outcomes or benefits are still accurate and to identify new opportunities or capabilities to include in the roadmap.</a:t>
            </a:r>
          </a:p>
          <a:p>
            <a:pPr marL="227965" indent="-227965">
              <a:buFont typeface="Wingdings" pitchFamily="2" charset="2"/>
              <a:buChar char="q"/>
            </a:pPr>
            <a:r>
              <a:rPr lang="en-US" sz="1200" dirty="0"/>
              <a:t>Partner with your ServiceNow account team after every release to identify new Now Platform capabilities to include in the implementation roadmap based on changing business needs and your organization's maturity with ServiceNow.</a:t>
            </a:r>
          </a:p>
          <a:p>
            <a:pPr marL="227965" indent="-227965">
              <a:buFont typeface="Wingdings" pitchFamily="2" charset="2"/>
              <a:buChar char="q"/>
            </a:pPr>
            <a:r>
              <a:rPr lang="en-US" sz="1200" dirty="0"/>
              <a:t>Work with your </a:t>
            </a:r>
            <a:r>
              <a:rPr lang="en-US" sz="1200" dirty="0">
                <a:hlinkClick r:id="rId4"/>
              </a:rPr>
              <a:t>strategic governance team</a:t>
            </a:r>
            <a:r>
              <a:rPr lang="en-US" sz="1200" dirty="0"/>
              <a:t> and ServiceNow partner to make changes to the implementation program plan (and the roadmap) based on your findings above and </a:t>
            </a:r>
            <a:r>
              <a:rPr lang="en-US" sz="1200" dirty="0">
                <a:hlinkClick r:id="rId5"/>
              </a:rPr>
              <a:t>new demands</a:t>
            </a:r>
            <a:r>
              <a:rPr lang="en-US" sz="1200" dirty="0"/>
              <a:t>.</a:t>
            </a:r>
          </a:p>
          <a:p>
            <a:pPr marL="0" indent="0">
              <a:buNone/>
            </a:pPr>
            <a:endParaRPr lang="en-US" sz="12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5: Continuously refine the program plan </a:t>
            </a:r>
          </a:p>
        </p:txBody>
      </p:sp>
      <p:sp>
        <p:nvSpPr>
          <p:cNvPr id="17" name="TextBox 16">
            <a:extLst>
              <a:ext uri="{FF2B5EF4-FFF2-40B4-BE49-F238E27FC236}">
                <a16:creationId xmlns:a16="http://schemas.microsoft.com/office/drawing/2014/main" id="{E787E266-AFBF-4038-AF47-E1FA05E0F3BC}"/>
              </a:ext>
            </a:extLst>
          </p:cNvPr>
          <p:cNvSpPr txBox="1"/>
          <p:nvPr/>
        </p:nvSpPr>
        <p:spPr>
          <a:xfrm>
            <a:off x="441231" y="1218894"/>
            <a:ext cx="11381178" cy="646331"/>
          </a:xfrm>
          <a:prstGeom prst="rect">
            <a:avLst/>
          </a:prstGeom>
          <a:noFill/>
        </p:spPr>
        <p:txBody>
          <a:bodyPr wrap="square" rtlCol="0" anchor="t">
            <a:spAutoFit/>
          </a:bodyPr>
          <a:lstStyle/>
          <a:p>
            <a:r>
              <a:rPr lang="en-US" sz="1200" dirty="0"/>
              <a:t>The implementation roadmap (priorities to implement) and program plan (how and when you plan to implement the priorities) should be living documents. Ensure you revisit the implementation roadmap and program plan frequently to incorporate the lessons you’ve learned and to account for new opportunities to create value for the enterprise.</a:t>
            </a:r>
          </a:p>
        </p:txBody>
      </p:sp>
      <p:grpSp>
        <p:nvGrpSpPr>
          <p:cNvPr id="27" name="Group 26">
            <a:extLst>
              <a:ext uri="{FF2B5EF4-FFF2-40B4-BE49-F238E27FC236}">
                <a16:creationId xmlns:a16="http://schemas.microsoft.com/office/drawing/2014/main" id="{5DED87E9-7A7F-4601-AE99-024433106730}"/>
              </a:ext>
            </a:extLst>
          </p:cNvPr>
          <p:cNvGrpSpPr/>
          <p:nvPr/>
        </p:nvGrpSpPr>
        <p:grpSpPr>
          <a:xfrm>
            <a:off x="746234" y="5873196"/>
            <a:ext cx="11076175" cy="462116"/>
            <a:chOff x="2381365" y="5815007"/>
            <a:chExt cx="10214158" cy="462116"/>
          </a:xfrm>
        </p:grpSpPr>
        <p:grpSp>
          <p:nvGrpSpPr>
            <p:cNvPr id="29" name="Group 28">
              <a:extLst>
                <a:ext uri="{FF2B5EF4-FFF2-40B4-BE49-F238E27FC236}">
                  <a16:creationId xmlns:a16="http://schemas.microsoft.com/office/drawing/2014/main" id="{360F9377-BDE4-4632-B3D5-796E20CD1C2B}"/>
                </a:ext>
              </a:extLst>
            </p:cNvPr>
            <p:cNvGrpSpPr/>
            <p:nvPr/>
          </p:nvGrpSpPr>
          <p:grpSpPr>
            <a:xfrm>
              <a:off x="2381365" y="5815007"/>
              <a:ext cx="8374274" cy="462116"/>
              <a:chOff x="375303" y="6528308"/>
              <a:chExt cx="8442072" cy="462116"/>
            </a:xfrm>
          </p:grpSpPr>
          <p:sp>
            <p:nvSpPr>
              <p:cNvPr id="34" name="Chevron 29">
                <a:extLst>
                  <a:ext uri="{FF2B5EF4-FFF2-40B4-BE49-F238E27FC236}">
                    <a16:creationId xmlns:a16="http://schemas.microsoft.com/office/drawing/2014/main" id="{B70BD028-71CA-415F-A0B0-C4CEF76DBA80}"/>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5" name="Chevron 34">
                <a:extLst>
                  <a:ext uri="{FF2B5EF4-FFF2-40B4-BE49-F238E27FC236}">
                    <a16:creationId xmlns:a16="http://schemas.microsoft.com/office/drawing/2014/main" id="{E372EE8C-A564-4724-9CAF-D9C74E4045D1}"/>
                  </a:ext>
                </a:extLst>
              </p:cNvPr>
              <p:cNvSpPr/>
              <p:nvPr/>
            </p:nvSpPr>
            <p:spPr>
              <a:xfrm>
                <a:off x="1155958"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your transformation journey</a:t>
                </a:r>
              </a:p>
            </p:txBody>
          </p:sp>
          <p:sp>
            <p:nvSpPr>
              <p:cNvPr id="36" name="Chevron 35">
                <a:extLst>
                  <a:ext uri="{FF2B5EF4-FFF2-40B4-BE49-F238E27FC236}">
                    <a16:creationId xmlns:a16="http://schemas.microsoft.com/office/drawing/2014/main" id="{5A31E7C5-D988-455C-92D0-E639EB7A654A}"/>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your implementation priorities</a:t>
                </a:r>
              </a:p>
            </p:txBody>
          </p:sp>
          <p:sp>
            <p:nvSpPr>
              <p:cNvPr id="37" name="Chevron 36">
                <a:extLst>
                  <a:ext uri="{FF2B5EF4-FFF2-40B4-BE49-F238E27FC236}">
                    <a16:creationId xmlns:a16="http://schemas.microsoft.com/office/drawing/2014/main" id="{5DC558E5-CFA8-4218-B0DC-2331FD11C3DD}"/>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Plan for the implementation</a:t>
                </a:r>
              </a:p>
            </p:txBody>
          </p:sp>
          <p:sp>
            <p:nvSpPr>
              <p:cNvPr id="38" name="Chevron 37">
                <a:extLst>
                  <a:ext uri="{FF2B5EF4-FFF2-40B4-BE49-F238E27FC236}">
                    <a16:creationId xmlns:a16="http://schemas.microsoft.com/office/drawing/2014/main" id="{15646275-6A74-4D85-88E7-C33CF19EC324}"/>
                  </a:ext>
                </a:extLst>
              </p:cNvPr>
              <p:cNvSpPr/>
              <p:nvPr/>
            </p:nvSpPr>
            <p:spPr>
              <a:xfrm>
                <a:off x="6713272" y="6528308"/>
                <a:ext cx="210410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Build support for the implementation plan</a:t>
                </a:r>
              </a:p>
            </p:txBody>
          </p:sp>
        </p:grpSp>
        <p:sp>
          <p:nvSpPr>
            <p:cNvPr id="30" name="Chevron 37">
              <a:extLst>
                <a:ext uri="{FF2B5EF4-FFF2-40B4-BE49-F238E27FC236}">
                  <a16:creationId xmlns:a16="http://schemas.microsoft.com/office/drawing/2014/main" id="{568598B1-CAD4-41BB-A34E-3F026389B626}"/>
                </a:ext>
              </a:extLst>
            </p:cNvPr>
            <p:cNvSpPr/>
            <p:nvPr/>
          </p:nvSpPr>
          <p:spPr>
            <a:xfrm>
              <a:off x="10508318" y="5820445"/>
              <a:ext cx="2087205" cy="456678"/>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Continuously refine the implementation plan</a:t>
              </a:r>
            </a:p>
          </p:txBody>
        </p:sp>
      </p:grpSp>
    </p:spTree>
    <p:extLst>
      <p:ext uri="{BB962C8B-B14F-4D97-AF65-F5344CB8AC3E}">
        <p14:creationId xmlns:p14="http://schemas.microsoft.com/office/powerpoint/2010/main" val="1484873800"/>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04F09E3-B8E6-4CB1-A8C2-3B463F5C4B33}"/>
              </a:ext>
            </a:extLst>
          </p:cNvPr>
          <p:cNvGraphicFramePr>
            <a:graphicFrameLocks noGrp="1"/>
          </p:cNvGraphicFramePr>
          <p:nvPr>
            <p:extLst>
              <p:ext uri="{D42A27DB-BD31-4B8C-83A1-F6EECF244321}">
                <p14:modId xmlns:p14="http://schemas.microsoft.com/office/powerpoint/2010/main" val="2164467984"/>
              </p:ext>
            </p:extLst>
          </p:nvPr>
        </p:nvGraphicFramePr>
        <p:xfrm>
          <a:off x="188414" y="1717398"/>
          <a:ext cx="11842476" cy="4268026"/>
        </p:xfrm>
        <a:graphic>
          <a:graphicData uri="http://schemas.openxmlformats.org/drawingml/2006/table">
            <a:tbl>
              <a:tblPr>
                <a:tableStyleId>{9D7B26C5-4107-4FEC-AEDC-1716B250A1EF}</a:tableStyleId>
              </a:tblPr>
              <a:tblGrid>
                <a:gridCol w="3947492">
                  <a:extLst>
                    <a:ext uri="{9D8B030D-6E8A-4147-A177-3AD203B41FA5}">
                      <a16:colId xmlns:a16="http://schemas.microsoft.com/office/drawing/2014/main" val="821785997"/>
                    </a:ext>
                  </a:extLst>
                </a:gridCol>
                <a:gridCol w="3947492">
                  <a:extLst>
                    <a:ext uri="{9D8B030D-6E8A-4147-A177-3AD203B41FA5}">
                      <a16:colId xmlns:a16="http://schemas.microsoft.com/office/drawing/2014/main" val="3178034869"/>
                    </a:ext>
                  </a:extLst>
                </a:gridCol>
                <a:gridCol w="3947492">
                  <a:extLst>
                    <a:ext uri="{9D8B030D-6E8A-4147-A177-3AD203B41FA5}">
                      <a16:colId xmlns:a16="http://schemas.microsoft.com/office/drawing/2014/main" val="882216737"/>
                    </a:ext>
                  </a:extLst>
                </a:gridCol>
              </a:tblGrid>
              <a:tr h="2097972">
                <a:tc>
                  <a:txBody>
                    <a:bodyPr/>
                    <a:lstStyle/>
                    <a:p>
                      <a:r>
                        <a:rPr lang="en-US" sz="1600" b="1" dirty="0"/>
                        <a:t>Key performance indicators</a:t>
                      </a:r>
                    </a:p>
                  </a:txBody>
                  <a:tcPr/>
                </a:tc>
                <a:tc>
                  <a:txBody>
                    <a:bodyPr/>
                    <a:lstStyle/>
                    <a:p>
                      <a:pPr>
                        <a:buNone/>
                      </a:pPr>
                      <a:r>
                        <a:rPr lang="en-US" sz="1600" dirty="0"/>
                        <a:t>Essential KPIs</a:t>
                      </a:r>
                      <a:endParaRPr lang="en-US" sz="1200" dirty="0"/>
                    </a:p>
                    <a:p>
                      <a:pPr marL="285750" indent="-285750">
                        <a:buFont typeface="Arial" panose="020B0604020202020204" pitchFamily="34" charset="0"/>
                        <a:buChar char="•"/>
                      </a:pPr>
                      <a:r>
                        <a:rPr lang="en-US" sz="1200" dirty="0">
                          <a:solidFill>
                            <a:schemeClr val="tx1"/>
                          </a:solidFill>
                        </a:rPr>
                        <a:t># of approved and funded roadmap revisions per year versus plan</a:t>
                      </a:r>
                    </a:p>
                    <a:p>
                      <a:pPr marL="285750" indent="-285750">
                        <a:buFont typeface="Arial" panose="020B0604020202020204" pitchFamily="34" charset="0"/>
                        <a:buChar char="•"/>
                      </a:pPr>
                      <a:r>
                        <a:rPr lang="en-US" sz="1200" dirty="0">
                          <a:solidFill>
                            <a:schemeClr val="tx1"/>
                          </a:solidFill>
                        </a:rPr>
                        <a:t># of approved roadmap implementation plans delivered on time, on budget</a:t>
                      </a:r>
                    </a:p>
                    <a:p>
                      <a:pPr marL="285750" indent="-285750">
                        <a:buFont typeface="Arial" panose="020B0604020202020204" pitchFamily="34" charset="0"/>
                        <a:buChar char="•"/>
                      </a:pPr>
                      <a:r>
                        <a:rPr lang="en-US" sz="1200" dirty="0">
                          <a:solidFill>
                            <a:schemeClr val="tx1"/>
                          </a:solidFill>
                        </a:rPr>
                        <a:t>% of Now Platform capabilities included in the roadmap that align with your transformation vision </a:t>
                      </a:r>
                    </a:p>
                    <a:p>
                      <a:pPr marL="285750" indent="-285750">
                        <a:buFont typeface="Arial" panose="020B0604020202020204" pitchFamily="34" charset="0"/>
                        <a:buChar char="•"/>
                      </a:pPr>
                      <a:endParaRPr lang="en-US" sz="1200" dirty="0"/>
                    </a:p>
                    <a:p>
                      <a:pPr marL="285750" indent="-285750">
                        <a:buFont typeface="Arial" panose="020B0604020202020204" pitchFamily="34" charset="0"/>
                        <a:buChar char="•"/>
                      </a:pPr>
                      <a:endParaRPr lang="en-US" sz="1200" dirty="0"/>
                    </a:p>
                    <a:p>
                      <a:pPr marL="0" indent="0">
                        <a:buFont typeface="Arial" panose="020B0604020202020204" pitchFamily="34" charset="0"/>
                        <a:buNone/>
                      </a:pPr>
                      <a:endParaRPr lang="en-US" sz="1600" dirty="0"/>
                    </a:p>
                  </a:txBody>
                  <a:tcPr/>
                </a:tc>
                <a:tc>
                  <a:txBody>
                    <a:bodyPr/>
                    <a:lstStyle/>
                    <a:p>
                      <a:r>
                        <a:rPr lang="en-US" sz="1600" dirty="0"/>
                        <a:t>Nice-to-have KPIs</a:t>
                      </a:r>
                      <a:endParaRPr lang="en-US" sz="1200" dirty="0"/>
                    </a:p>
                    <a:p>
                      <a:pPr marL="285750" indent="-285750">
                        <a:buFont typeface="Arial" panose="020B0604020202020204" pitchFamily="34" charset="0"/>
                        <a:buChar char="•"/>
                      </a:pPr>
                      <a:r>
                        <a:rPr lang="en-US" sz="1200" dirty="0">
                          <a:solidFill>
                            <a:schemeClr val="tx1"/>
                          </a:solidFill>
                        </a:rPr>
                        <a:t># of </a:t>
                      </a:r>
                      <a:r>
                        <a:rPr lang="en-US" sz="1200" dirty="0"/>
                        <a:t>process users</a:t>
                      </a:r>
                      <a:r>
                        <a:rPr lang="en-US" sz="1200" dirty="0">
                          <a:solidFill>
                            <a:schemeClr val="tx1"/>
                          </a:solidFill>
                        </a:rPr>
                        <a:t> and end users who are aware of the key milestones in the implementation roadmap</a:t>
                      </a:r>
                    </a:p>
                  </a:txBody>
                  <a:tcPr/>
                </a:tc>
                <a:extLst>
                  <a:ext uri="{0D108BD9-81ED-4DB2-BD59-A6C34878D82A}">
                    <a16:rowId xmlns:a16="http://schemas.microsoft.com/office/drawing/2014/main" val="1080930406"/>
                  </a:ext>
                </a:extLst>
              </a:tr>
              <a:tr h="2042986">
                <a:tc>
                  <a:txBody>
                    <a:bodyPr/>
                    <a:lstStyle/>
                    <a:p>
                      <a:r>
                        <a:rPr lang="en-US" sz="1600" b="1" dirty="0"/>
                        <a:t>Stakeholder map</a:t>
                      </a:r>
                    </a:p>
                  </a:txBody>
                  <a:tcPr/>
                </a:tc>
                <a:tc>
                  <a:txBody>
                    <a:bodyPr/>
                    <a:lstStyle/>
                    <a:p>
                      <a:r>
                        <a:rPr lang="en-US" sz="1600" dirty="0"/>
                        <a:t>Responsible/accountable</a:t>
                      </a:r>
                    </a:p>
                    <a:p>
                      <a:pPr marL="285750" indent="-285750">
                        <a:buFont typeface="Arial" panose="020B0604020202020204" pitchFamily="34" charset="0"/>
                        <a:buChar char="•"/>
                      </a:pPr>
                      <a:r>
                        <a:rPr lang="en-US" sz="1200" dirty="0">
                          <a:solidFill>
                            <a:schemeClr val="tx1"/>
                          </a:solidFill>
                        </a:rPr>
                        <a:t>Now Platform owner</a:t>
                      </a:r>
                    </a:p>
                    <a:p>
                      <a:pPr marL="285750" indent="-285750">
                        <a:buFont typeface="Arial" panose="020B0604020202020204" pitchFamily="34" charset="0"/>
                        <a:buChar char="•"/>
                      </a:pPr>
                      <a:r>
                        <a:rPr lang="en-US" sz="1200" dirty="0">
                          <a:solidFill>
                            <a:schemeClr val="tx1"/>
                          </a:solidFill>
                          <a:hlinkClick r:id="rId2"/>
                        </a:rPr>
                        <a:t>Executive sponsor</a:t>
                      </a:r>
                      <a:endParaRPr lang="en-US" sz="1200" dirty="0">
                        <a:solidFill>
                          <a:schemeClr val="tx1"/>
                        </a:solidFill>
                      </a:endParaRPr>
                    </a:p>
                    <a:p>
                      <a:pPr marL="285750" indent="-285750">
                        <a:buFont typeface="Arial" panose="020B0604020202020204" pitchFamily="34" charset="0"/>
                        <a:buChar char="•"/>
                      </a:pPr>
                      <a:r>
                        <a:rPr lang="en-US" sz="1200" dirty="0">
                          <a:solidFill>
                            <a:schemeClr val="tx1"/>
                          </a:solidFill>
                        </a:rPr>
                        <a:t>CIO</a:t>
                      </a:r>
                    </a:p>
                    <a:p>
                      <a:pPr marL="285750" indent="-285750">
                        <a:buFont typeface="Arial" panose="020B0604020202020204" pitchFamily="34" charset="0"/>
                        <a:buChar char="•"/>
                      </a:pPr>
                      <a:r>
                        <a:rPr lang="en-US" sz="1200" dirty="0">
                          <a:solidFill>
                            <a:schemeClr val="tx1"/>
                          </a:solidFill>
                        </a:rPr>
                        <a:t>CFO</a:t>
                      </a:r>
                    </a:p>
                    <a:p>
                      <a:pPr marL="285750" indent="-285750">
                        <a:buFont typeface="Arial" panose="020B0604020202020204" pitchFamily="34" charset="0"/>
                        <a:buChar char="•"/>
                      </a:pPr>
                      <a:r>
                        <a:rPr lang="en-US" sz="1200" dirty="0">
                          <a:solidFill>
                            <a:schemeClr val="tx1"/>
                          </a:solidFill>
                        </a:rPr>
                        <a:t>Senior leadership</a:t>
                      </a:r>
                    </a:p>
                    <a:p>
                      <a:pPr marL="285750" indent="-285750">
                        <a:buFont typeface="Arial" panose="020B0604020202020204" pitchFamily="34" charset="0"/>
                        <a:buChar char="•"/>
                      </a:pPr>
                      <a:endParaRPr lang="en-US" sz="1200" dirty="0"/>
                    </a:p>
                    <a:p>
                      <a:pPr marL="285750" indent="-285750">
                        <a:buFont typeface="Arial" panose="020B0604020202020204" pitchFamily="34" charset="0"/>
                        <a:buChar char="•"/>
                      </a:pPr>
                      <a:endParaRPr lang="en-US" sz="1600" dirty="0"/>
                    </a:p>
                  </a:txBody>
                  <a:tcPr/>
                </a:tc>
                <a:tc>
                  <a:txBody>
                    <a:bodyPr/>
                    <a:lstStyle/>
                    <a:p>
                      <a:r>
                        <a:rPr lang="en-US" sz="1600" dirty="0"/>
                        <a:t>Consulted/informed</a:t>
                      </a:r>
                    </a:p>
                    <a:p>
                      <a:pPr marL="285750" indent="-285750">
                        <a:buFont typeface="Arial" panose="020B0604020202020204" pitchFamily="34" charset="0"/>
                        <a:buChar char="•"/>
                      </a:pPr>
                      <a:r>
                        <a:rPr lang="en-US" sz="1200" dirty="0">
                          <a:solidFill>
                            <a:schemeClr val="tx1"/>
                          </a:solidFill>
                        </a:rPr>
                        <a:t>Business leaders</a:t>
                      </a:r>
                    </a:p>
                    <a:p>
                      <a:pPr marL="285750" indent="-285750">
                        <a:buFont typeface="Arial" panose="020B0604020202020204" pitchFamily="34" charset="0"/>
                        <a:buChar char="•"/>
                      </a:pPr>
                      <a:r>
                        <a:rPr lang="en-US" sz="1200" dirty="0">
                          <a:solidFill>
                            <a:schemeClr val="tx1"/>
                          </a:solidFill>
                        </a:rPr>
                        <a:t>Process owners</a:t>
                      </a:r>
                    </a:p>
                    <a:p>
                      <a:pPr marL="285750" indent="-285750">
                        <a:buFont typeface="Arial" panose="020B0604020202020204" pitchFamily="34" charset="0"/>
                        <a:buChar char="•"/>
                      </a:pPr>
                      <a:r>
                        <a:rPr lang="en-US" sz="1200" dirty="0">
                          <a:solidFill>
                            <a:schemeClr val="tx1"/>
                          </a:solidFill>
                        </a:rPr>
                        <a:t>Service owners</a:t>
                      </a:r>
                    </a:p>
                    <a:p>
                      <a:pPr marL="285750" indent="-285750">
                        <a:buFont typeface="Arial" panose="020B0604020202020204" pitchFamily="34" charset="0"/>
                        <a:buChar char="•"/>
                      </a:pPr>
                      <a:r>
                        <a:rPr lang="en-US" sz="1200" dirty="0">
                          <a:solidFill>
                            <a:schemeClr val="tx1"/>
                          </a:solidFill>
                        </a:rPr>
                        <a:t>Application managers</a:t>
                      </a:r>
                    </a:p>
                    <a:p>
                      <a:pPr marL="285750" indent="-285750">
                        <a:buFont typeface="Arial" panose="020B0604020202020204" pitchFamily="34" charset="0"/>
                        <a:buChar char="•"/>
                      </a:pPr>
                      <a:r>
                        <a:rPr lang="en-US" sz="1200" dirty="0">
                          <a:solidFill>
                            <a:schemeClr val="tx1"/>
                          </a:solidFill>
                        </a:rPr>
                        <a:t>Business partners</a:t>
                      </a:r>
                    </a:p>
                    <a:p>
                      <a:pPr marL="285750" indent="-285750">
                        <a:buFont typeface="Arial" panose="020B0604020202020204" pitchFamily="34" charset="0"/>
                        <a:buChar char="•"/>
                      </a:pPr>
                      <a:r>
                        <a:rPr lang="en-US" sz="1200" dirty="0">
                          <a:solidFill>
                            <a:schemeClr val="tx1"/>
                          </a:solidFill>
                        </a:rPr>
                        <a:t>ServiceNow users (inform only)</a:t>
                      </a:r>
                    </a:p>
                    <a:p>
                      <a:pPr marL="285750" indent="-285750">
                        <a:buFont typeface="Arial" panose="020B0604020202020204" pitchFamily="34" charset="0"/>
                        <a:buChar char="•"/>
                      </a:pPr>
                      <a:endParaRPr lang="en-US" sz="1200" dirty="0"/>
                    </a:p>
                  </a:txBody>
                  <a:tcPr/>
                </a:tc>
                <a:extLst>
                  <a:ext uri="{0D108BD9-81ED-4DB2-BD59-A6C34878D82A}">
                    <a16:rowId xmlns:a16="http://schemas.microsoft.com/office/drawing/2014/main" val="11941122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p:txBody>
          <a:bodyPr/>
          <a:lstStyle/>
          <a:p>
            <a:r>
              <a:rPr lang="en-US" dirty="0"/>
              <a:t>KPIs and stakeholders</a:t>
            </a:r>
          </a:p>
        </p:txBody>
      </p:sp>
      <p:sp>
        <p:nvSpPr>
          <p:cNvPr id="10" name="Rectangle 9">
            <a:extLst>
              <a:ext uri="{FF2B5EF4-FFF2-40B4-BE49-F238E27FC236}">
                <a16:creationId xmlns:a16="http://schemas.microsoft.com/office/drawing/2014/main" id="{3D5502B8-8D89-184D-9C01-A579A196C8D2}"/>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2271965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90DD7-EE5B-434D-93EB-D998986E036A}"/>
              </a:ext>
            </a:extLst>
          </p:cNvPr>
          <p:cNvSpPr>
            <a:spLocks noGrp="1"/>
          </p:cNvSpPr>
          <p:nvPr>
            <p:ph type="title"/>
          </p:nvPr>
        </p:nvSpPr>
        <p:spPr>
          <a:xfrm>
            <a:off x="278295" y="-11333"/>
            <a:ext cx="11631790" cy="668518"/>
          </a:xfrm>
        </p:spPr>
        <p:txBody>
          <a:bodyPr/>
          <a:lstStyle/>
          <a:p>
            <a:r>
              <a:rPr lang="en-US" dirty="0"/>
              <a:t>Success Pillars </a:t>
            </a:r>
            <a:r>
              <a:rPr lang="mr-IN" dirty="0"/>
              <a:t>–</a:t>
            </a:r>
            <a:r>
              <a:rPr lang="en-US" dirty="0"/>
              <a:t> Structure</a:t>
            </a:r>
          </a:p>
        </p:txBody>
      </p:sp>
      <p:sp>
        <p:nvSpPr>
          <p:cNvPr id="8" name="Rectangle 7">
            <a:extLst>
              <a:ext uri="{FF2B5EF4-FFF2-40B4-BE49-F238E27FC236}">
                <a16:creationId xmlns:a16="http://schemas.microsoft.com/office/drawing/2014/main" id="{5A6B921B-64C1-6246-8C4D-3DBCD24A6560}"/>
              </a:ext>
            </a:extLst>
          </p:cNvPr>
          <p:cNvSpPr/>
          <p:nvPr/>
        </p:nvSpPr>
        <p:spPr>
          <a:xfrm>
            <a:off x="662070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to </a:t>
            </a:r>
          </a:p>
          <a:p>
            <a:pPr algn="ctr"/>
            <a:r>
              <a:rPr lang="en-US" sz="1200" dirty="0">
                <a:solidFill>
                  <a:schemeClr val="tx1"/>
                </a:solidFill>
              </a:rPr>
              <a:t> out of the box</a:t>
            </a:r>
          </a:p>
        </p:txBody>
      </p:sp>
      <p:sp>
        <p:nvSpPr>
          <p:cNvPr id="9" name="Rectangle 8">
            <a:extLst>
              <a:ext uri="{FF2B5EF4-FFF2-40B4-BE49-F238E27FC236}">
                <a16:creationId xmlns:a16="http://schemas.microsoft.com/office/drawing/2014/main" id="{5B4D87EC-C2CA-0141-BC15-03DCCB66FA00}"/>
              </a:ext>
            </a:extLst>
          </p:cNvPr>
          <p:cNvSpPr/>
          <p:nvPr/>
        </p:nvSpPr>
        <p:spPr>
          <a:xfrm>
            <a:off x="662070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Discover and map your service assets</a:t>
            </a:r>
          </a:p>
        </p:txBody>
      </p:sp>
      <p:sp>
        <p:nvSpPr>
          <p:cNvPr id="10" name="Rectangle 9">
            <a:extLst>
              <a:ext uri="{FF2B5EF4-FFF2-40B4-BE49-F238E27FC236}">
                <a16:creationId xmlns:a16="http://schemas.microsoft.com/office/drawing/2014/main" id="{4A82CF3C-0C25-C54E-828C-EFC229B2CE8F}"/>
              </a:ext>
            </a:extLst>
          </p:cNvPr>
          <p:cNvSpPr/>
          <p:nvPr/>
        </p:nvSpPr>
        <p:spPr>
          <a:xfrm>
            <a:off x="6620702"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your architecture, instances, integrations, and data flows</a:t>
            </a:r>
          </a:p>
        </p:txBody>
      </p:sp>
      <p:sp>
        <p:nvSpPr>
          <p:cNvPr id="11" name="Rectangle 10">
            <a:extLst>
              <a:ext uri="{FF2B5EF4-FFF2-40B4-BE49-F238E27FC236}">
                <a16:creationId xmlns:a16="http://schemas.microsoft.com/office/drawing/2014/main" id="{773314AF-32DB-E84B-AA02-DD21150D0647}"/>
              </a:ext>
            </a:extLst>
          </p:cNvPr>
          <p:cNvSpPr/>
          <p:nvPr/>
        </p:nvSpPr>
        <p:spPr>
          <a:xfrm>
            <a:off x="662070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for upgrades at least once a year</a:t>
            </a:r>
          </a:p>
        </p:txBody>
      </p:sp>
      <p:sp>
        <p:nvSpPr>
          <p:cNvPr id="12" name="Rectangle 11">
            <a:extLst>
              <a:ext uri="{FF2B5EF4-FFF2-40B4-BE49-F238E27FC236}">
                <a16:creationId xmlns:a16="http://schemas.microsoft.com/office/drawing/2014/main" id="{252402CE-45E7-1F46-A7BC-21D284B6BEAF}"/>
              </a:ext>
            </a:extLst>
          </p:cNvPr>
          <p:cNvSpPr/>
          <p:nvPr/>
        </p:nvSpPr>
        <p:spPr>
          <a:xfrm>
            <a:off x="76713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your business case</a:t>
            </a:r>
          </a:p>
        </p:txBody>
      </p:sp>
      <p:sp>
        <p:nvSpPr>
          <p:cNvPr id="13" name="Rectangle 12">
            <a:extLst>
              <a:ext uri="{FF2B5EF4-FFF2-40B4-BE49-F238E27FC236}">
                <a16:creationId xmlns:a16="http://schemas.microsoft.com/office/drawing/2014/main" id="{FDA1A22B-9A4D-9141-A561-A718DBF6A280}"/>
              </a:ext>
            </a:extLst>
          </p:cNvPr>
          <p:cNvSpPr/>
          <p:nvPr/>
        </p:nvSpPr>
        <p:spPr>
          <a:xfrm>
            <a:off x="76713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Baseline and track performance, usage KPIs, and metrics</a:t>
            </a:r>
          </a:p>
        </p:txBody>
      </p:sp>
      <p:sp>
        <p:nvSpPr>
          <p:cNvPr id="22" name="Rectangle 21">
            <a:extLst>
              <a:ext uri="{FF2B5EF4-FFF2-40B4-BE49-F238E27FC236}">
                <a16:creationId xmlns:a16="http://schemas.microsoft.com/office/drawing/2014/main" id="{A9E8914C-B7F3-0046-A820-B62BF7D00D38}"/>
              </a:ext>
            </a:extLst>
          </p:cNvPr>
          <p:cNvSpPr/>
          <p:nvPr/>
        </p:nvSpPr>
        <p:spPr>
          <a:xfrm>
            <a:off x="3697986"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Reimagine how you want work processes to flow</a:t>
            </a:r>
          </a:p>
        </p:txBody>
      </p:sp>
      <p:sp>
        <p:nvSpPr>
          <p:cNvPr id="25" name="Rectangle 24">
            <a:extLst>
              <a:ext uri="{FF2B5EF4-FFF2-40B4-BE49-F238E27FC236}">
                <a16:creationId xmlns:a16="http://schemas.microsoft.com/office/drawing/2014/main" id="{BF08536C-910A-9E4F-8008-30188314F1CF}"/>
              </a:ext>
            </a:extLst>
          </p:cNvPr>
          <p:cNvSpPr/>
          <p:nvPr/>
        </p:nvSpPr>
        <p:spPr>
          <a:xfrm>
            <a:off x="3697986" y="57590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platform demand</a:t>
            </a:r>
          </a:p>
        </p:txBody>
      </p:sp>
      <p:sp>
        <p:nvSpPr>
          <p:cNvPr id="26" name="Rectangle 25">
            <a:extLst>
              <a:ext uri="{FF2B5EF4-FFF2-40B4-BE49-F238E27FC236}">
                <a16:creationId xmlns:a16="http://schemas.microsoft.com/office/drawing/2014/main" id="{4DAFB554-60E3-954A-B52A-77F49288395B}"/>
              </a:ext>
            </a:extLst>
          </p:cNvPr>
          <p:cNvSpPr/>
          <p:nvPr/>
        </p:nvSpPr>
        <p:spPr>
          <a:xfrm>
            <a:off x="9551659"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engaging self-service employee and customer experience</a:t>
            </a:r>
          </a:p>
        </p:txBody>
      </p:sp>
      <p:sp>
        <p:nvSpPr>
          <p:cNvPr id="33" name="Rectangle 32">
            <a:extLst>
              <a:ext uri="{FF2B5EF4-FFF2-40B4-BE49-F238E27FC236}">
                <a16:creationId xmlns:a16="http://schemas.microsoft.com/office/drawing/2014/main" id="{0A579F63-2E38-5B43-8893-25BC67813252}"/>
              </a:ext>
            </a:extLst>
          </p:cNvPr>
          <p:cNvSpPr/>
          <p:nvPr/>
        </p:nvSpPr>
        <p:spPr>
          <a:xfrm>
            <a:off x="401372"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State and measure your business goals</a:t>
            </a:r>
          </a:p>
        </p:txBody>
      </p:sp>
      <p:sp>
        <p:nvSpPr>
          <p:cNvPr id="34" name="Rectangle 33">
            <a:extLst>
              <a:ext uri="{FF2B5EF4-FFF2-40B4-BE49-F238E27FC236}">
                <a16:creationId xmlns:a16="http://schemas.microsoft.com/office/drawing/2014/main" id="{7D634481-4238-4A4F-BB8E-5A363F0E33A1}"/>
              </a:ext>
            </a:extLst>
          </p:cNvPr>
          <p:cNvSpPr/>
          <p:nvPr/>
        </p:nvSpPr>
        <p:spPr>
          <a:xfrm>
            <a:off x="6261484" y="896346"/>
            <a:ext cx="2645218"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Get your ServiceNow foundations right</a:t>
            </a:r>
          </a:p>
        </p:txBody>
      </p:sp>
      <p:sp>
        <p:nvSpPr>
          <p:cNvPr id="36" name="Rectangle 35">
            <a:extLst>
              <a:ext uri="{FF2B5EF4-FFF2-40B4-BE49-F238E27FC236}">
                <a16:creationId xmlns:a16="http://schemas.microsoft.com/office/drawing/2014/main" id="{473C45D9-F944-A243-8B49-73F29F353189}"/>
              </a:ext>
            </a:extLst>
          </p:cNvPr>
          <p:cNvSpPr/>
          <p:nvPr/>
        </p:nvSpPr>
        <p:spPr>
          <a:xfrm>
            <a:off x="9185899"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Create excitement, drive adoption</a:t>
            </a:r>
          </a:p>
        </p:txBody>
      </p:sp>
      <p:sp>
        <p:nvSpPr>
          <p:cNvPr id="37" name="Rectangle 36">
            <a:extLst>
              <a:ext uri="{FF2B5EF4-FFF2-40B4-BE49-F238E27FC236}">
                <a16:creationId xmlns:a16="http://schemas.microsoft.com/office/drawing/2014/main" id="{CB1716B6-C5FC-9242-9AA7-6FE5F68F4B32}"/>
              </a:ext>
            </a:extLst>
          </p:cNvPr>
          <p:cNvSpPr/>
          <p:nvPr/>
        </p:nvSpPr>
        <p:spPr>
          <a:xfrm>
            <a:off x="3330935" y="896346"/>
            <a:ext cx="2653051"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Actively lead the transformation</a:t>
            </a:r>
          </a:p>
        </p:txBody>
      </p:sp>
      <p:sp>
        <p:nvSpPr>
          <p:cNvPr id="46" name="Rectangle 45">
            <a:extLst>
              <a:ext uri="{FF2B5EF4-FFF2-40B4-BE49-F238E27FC236}">
                <a16:creationId xmlns:a16="http://schemas.microsoft.com/office/drawing/2014/main" id="{8A1BB2B3-F636-6441-BA97-DA571C7974BE}"/>
              </a:ext>
            </a:extLst>
          </p:cNvPr>
          <p:cNvSpPr/>
          <p:nvPr/>
        </p:nvSpPr>
        <p:spPr>
          <a:xfrm>
            <a:off x="3697986"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Engage an executive sponsor to drive change and remove roadblocks</a:t>
            </a:r>
          </a:p>
        </p:txBody>
      </p:sp>
      <p:sp>
        <p:nvSpPr>
          <p:cNvPr id="49" name="Rectangle 48">
            <a:extLst>
              <a:ext uri="{FF2B5EF4-FFF2-40B4-BE49-F238E27FC236}">
                <a16:creationId xmlns:a16="http://schemas.microsoft.com/office/drawing/2014/main" id="{0520B600-76A7-D74B-8781-5BE217924C96}"/>
              </a:ext>
            </a:extLst>
          </p:cNvPr>
          <p:cNvSpPr/>
          <p:nvPr/>
        </p:nvSpPr>
        <p:spPr>
          <a:xfrm>
            <a:off x="9551659"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Create a change management plan</a:t>
            </a:r>
          </a:p>
        </p:txBody>
      </p:sp>
      <p:sp>
        <p:nvSpPr>
          <p:cNvPr id="50" name="Rectangle 49">
            <a:extLst>
              <a:ext uri="{FF2B5EF4-FFF2-40B4-BE49-F238E27FC236}">
                <a16:creationId xmlns:a16="http://schemas.microsoft.com/office/drawing/2014/main" id="{CF187781-F3C6-5048-88F6-2027662D8564}"/>
              </a:ext>
            </a:extLst>
          </p:cNvPr>
          <p:cNvSpPr/>
          <p:nvPr/>
        </p:nvSpPr>
        <p:spPr>
          <a:xfrm>
            <a:off x="9551659"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an internal team of ServiceNow experts and train users</a:t>
            </a:r>
          </a:p>
        </p:txBody>
      </p:sp>
      <p:sp>
        <p:nvSpPr>
          <p:cNvPr id="53" name="Rectangle 52">
            <a:extLst>
              <a:ext uri="{FF2B5EF4-FFF2-40B4-BE49-F238E27FC236}">
                <a16:creationId xmlns:a16="http://schemas.microsoft.com/office/drawing/2014/main" id="{33898C3F-94CD-1D4B-A411-07EFEF8CDFD4}"/>
              </a:ext>
            </a:extLst>
          </p:cNvPr>
          <p:cNvSpPr/>
          <p:nvPr/>
        </p:nvSpPr>
        <p:spPr>
          <a:xfrm>
            <a:off x="767132" y="3276403"/>
            <a:ext cx="2286000" cy="721925"/>
          </a:xfrm>
          <a:prstGeom prst="rect">
            <a:avLst/>
          </a:prstGeom>
          <a:solidFill>
            <a:schemeClr val="accent1">
              <a:lumMod val="75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Build a phased</a:t>
            </a:r>
          </a:p>
          <a:p>
            <a:pPr algn="ctr"/>
            <a:r>
              <a:rPr lang="en-US" sz="1200" b="1" dirty="0">
                <a:solidFill>
                  <a:schemeClr val="tx1"/>
                </a:solidFill>
              </a:rPr>
              <a:t>program plan, identify quick wins</a:t>
            </a:r>
          </a:p>
        </p:txBody>
      </p:sp>
      <p:sp>
        <p:nvSpPr>
          <p:cNvPr id="54" name="Rectangle 53">
            <a:extLst>
              <a:ext uri="{FF2B5EF4-FFF2-40B4-BE49-F238E27FC236}">
                <a16:creationId xmlns:a16="http://schemas.microsoft.com/office/drawing/2014/main" id="{03AE48E9-4E58-C149-BF47-CD05ED227F4E}"/>
              </a:ext>
            </a:extLst>
          </p:cNvPr>
          <p:cNvSpPr/>
          <p:nvPr/>
        </p:nvSpPr>
        <p:spPr>
          <a:xfrm>
            <a:off x="76713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State your transformation vision and outcomes</a:t>
            </a:r>
          </a:p>
        </p:txBody>
      </p:sp>
      <p:sp>
        <p:nvSpPr>
          <p:cNvPr id="31" name="Rectangle 30">
            <a:extLst>
              <a:ext uri="{FF2B5EF4-FFF2-40B4-BE49-F238E27FC236}">
                <a16:creationId xmlns:a16="http://schemas.microsoft.com/office/drawing/2014/main" id="{F0506C0F-D558-9D44-9743-366EAFEA4A1F}"/>
              </a:ext>
            </a:extLst>
          </p:cNvPr>
          <p:cNvSpPr/>
          <p:nvPr/>
        </p:nvSpPr>
        <p:spPr>
          <a:xfrm>
            <a:off x="3697986"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dedicated, dynamic governance process, policies, and team</a:t>
            </a:r>
          </a:p>
        </p:txBody>
      </p:sp>
      <p:sp>
        <p:nvSpPr>
          <p:cNvPr id="38" name="Rectangle 37">
            <a:extLst>
              <a:ext uri="{FF2B5EF4-FFF2-40B4-BE49-F238E27FC236}">
                <a16:creationId xmlns:a16="http://schemas.microsoft.com/office/drawing/2014/main" id="{A4B17012-0ACA-7E4A-A364-68C3304AA768}"/>
              </a:ext>
            </a:extLst>
          </p:cNvPr>
          <p:cNvSpPr/>
          <p:nvPr/>
        </p:nvSpPr>
        <p:spPr>
          <a:xfrm>
            <a:off x="9551659"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community of champions</a:t>
            </a:r>
          </a:p>
        </p:txBody>
      </p:sp>
      <p:sp>
        <p:nvSpPr>
          <p:cNvPr id="62" name="Rectangle 61">
            <a:extLst>
              <a:ext uri="{FF2B5EF4-FFF2-40B4-BE49-F238E27FC236}">
                <a16:creationId xmlns:a16="http://schemas.microsoft.com/office/drawing/2014/main" id="{ACA30DDE-B24D-5441-8CC2-939A7A1C7360}"/>
              </a:ext>
            </a:extLst>
          </p:cNvPr>
          <p:cNvSpPr/>
          <p:nvPr/>
        </p:nvSpPr>
        <p:spPr>
          <a:xfrm>
            <a:off x="3697986"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Define and map out your business services</a:t>
            </a:r>
          </a:p>
        </p:txBody>
      </p:sp>
      <p:sp>
        <p:nvSpPr>
          <p:cNvPr id="39" name="Rectangle 38">
            <a:extLst>
              <a:ext uri="{FF2B5EF4-FFF2-40B4-BE49-F238E27FC236}">
                <a16:creationId xmlns:a16="http://schemas.microsoft.com/office/drawing/2014/main" id="{BF08536C-910A-9E4F-8008-30188314F1CF}"/>
              </a:ext>
            </a:extLst>
          </p:cNvPr>
          <p:cNvSpPr/>
          <p:nvPr/>
        </p:nvSpPr>
        <p:spPr>
          <a:xfrm>
            <a:off x="3697986"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Find, manage, and coordinate capable, certified partners</a:t>
            </a:r>
          </a:p>
        </p:txBody>
      </p:sp>
      <p:sp>
        <p:nvSpPr>
          <p:cNvPr id="32" name="Rectangle 31">
            <a:extLst>
              <a:ext uri="{FF2B5EF4-FFF2-40B4-BE49-F238E27FC236}">
                <a16:creationId xmlns:a16="http://schemas.microsoft.com/office/drawing/2014/main" id="{31E73FE3-539B-8E49-9EDE-FF73F8BD6DA3}"/>
              </a:ext>
            </a:extLst>
          </p:cNvPr>
          <p:cNvSpPr/>
          <p:nvPr/>
        </p:nvSpPr>
        <p:spPr>
          <a:xfrm>
            <a:off x="9551659"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optimal agent and rep experience</a:t>
            </a:r>
          </a:p>
        </p:txBody>
      </p:sp>
      <p:sp>
        <p:nvSpPr>
          <p:cNvPr id="27" name="Rectangle 26">
            <a:extLst>
              <a:ext uri="{FF2B5EF4-FFF2-40B4-BE49-F238E27FC236}">
                <a16:creationId xmlns:a16="http://schemas.microsoft.com/office/drawing/2014/main" id="{5950AE17-4228-4AF0-9A6B-90945239CFAE}"/>
              </a:ext>
            </a:extLst>
          </p:cNvPr>
          <p:cNvSpPr/>
          <p:nvPr/>
        </p:nvSpPr>
        <p:spPr>
          <a:xfrm>
            <a:off x="402226"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28" name="Rectangle 27">
            <a:extLst>
              <a:ext uri="{FF2B5EF4-FFF2-40B4-BE49-F238E27FC236}">
                <a16:creationId xmlns:a16="http://schemas.microsoft.com/office/drawing/2014/main" id="{634FA7FD-006B-4D9A-B010-4F6009CFB25F}"/>
              </a:ext>
            </a:extLst>
          </p:cNvPr>
          <p:cNvSpPr/>
          <p:nvPr/>
        </p:nvSpPr>
        <p:spPr>
          <a:xfrm>
            <a:off x="401372" y="244947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29" name="Rectangle 28">
            <a:extLst>
              <a:ext uri="{FF2B5EF4-FFF2-40B4-BE49-F238E27FC236}">
                <a16:creationId xmlns:a16="http://schemas.microsoft.com/office/drawing/2014/main" id="{F8A65A20-B160-4814-86A2-584F60426F1A}"/>
              </a:ext>
            </a:extLst>
          </p:cNvPr>
          <p:cNvSpPr/>
          <p:nvPr/>
        </p:nvSpPr>
        <p:spPr>
          <a:xfrm>
            <a:off x="403197" y="3270992"/>
            <a:ext cx="365760" cy="721925"/>
          </a:xfrm>
          <a:prstGeom prst="rect">
            <a:avLst/>
          </a:prstGeom>
          <a:solidFill>
            <a:schemeClr val="accent1">
              <a:lumMod val="60000"/>
              <a:lumOff val="4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3</a:t>
            </a:r>
          </a:p>
        </p:txBody>
      </p:sp>
      <p:sp>
        <p:nvSpPr>
          <p:cNvPr id="30" name="Rectangle 29">
            <a:extLst>
              <a:ext uri="{FF2B5EF4-FFF2-40B4-BE49-F238E27FC236}">
                <a16:creationId xmlns:a16="http://schemas.microsoft.com/office/drawing/2014/main" id="{BF438822-F01C-42E2-A571-7F7D9D7EB9F8}"/>
              </a:ext>
            </a:extLst>
          </p:cNvPr>
          <p:cNvSpPr/>
          <p:nvPr/>
        </p:nvSpPr>
        <p:spPr>
          <a:xfrm>
            <a:off x="407811" y="409477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35" name="Rectangle 34">
            <a:extLst>
              <a:ext uri="{FF2B5EF4-FFF2-40B4-BE49-F238E27FC236}">
                <a16:creationId xmlns:a16="http://schemas.microsoft.com/office/drawing/2014/main" id="{1B2721D7-C509-4755-8ECA-D5CE061C7FF3}"/>
              </a:ext>
            </a:extLst>
          </p:cNvPr>
          <p:cNvSpPr/>
          <p:nvPr/>
        </p:nvSpPr>
        <p:spPr>
          <a:xfrm>
            <a:off x="333964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0" name="Rectangle 39">
            <a:extLst>
              <a:ext uri="{FF2B5EF4-FFF2-40B4-BE49-F238E27FC236}">
                <a16:creationId xmlns:a16="http://schemas.microsoft.com/office/drawing/2014/main" id="{EDA978CE-7098-42F4-B02A-B49DCB2DB103}"/>
              </a:ext>
            </a:extLst>
          </p:cNvPr>
          <p:cNvSpPr/>
          <p:nvPr/>
        </p:nvSpPr>
        <p:spPr>
          <a:xfrm>
            <a:off x="3356268" y="243768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1" name="Rectangle 40">
            <a:extLst>
              <a:ext uri="{FF2B5EF4-FFF2-40B4-BE49-F238E27FC236}">
                <a16:creationId xmlns:a16="http://schemas.microsoft.com/office/drawing/2014/main" id="{9FE5E2AA-7614-4EB7-8AF3-E040223A9AB3}"/>
              </a:ext>
            </a:extLst>
          </p:cNvPr>
          <p:cNvSpPr/>
          <p:nvPr/>
        </p:nvSpPr>
        <p:spPr>
          <a:xfrm>
            <a:off x="3356268" y="32646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42" name="Rectangle 41">
            <a:extLst>
              <a:ext uri="{FF2B5EF4-FFF2-40B4-BE49-F238E27FC236}">
                <a16:creationId xmlns:a16="http://schemas.microsoft.com/office/drawing/2014/main" id="{CCB1EECE-E985-4AAA-8883-25A106DE0FF2}"/>
              </a:ext>
            </a:extLst>
          </p:cNvPr>
          <p:cNvSpPr/>
          <p:nvPr/>
        </p:nvSpPr>
        <p:spPr>
          <a:xfrm>
            <a:off x="3356268" y="4088390"/>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43" name="Rectangle 42">
            <a:extLst>
              <a:ext uri="{FF2B5EF4-FFF2-40B4-BE49-F238E27FC236}">
                <a16:creationId xmlns:a16="http://schemas.microsoft.com/office/drawing/2014/main" id="{95C54946-24ED-4CDF-B3D9-BE16F55D708F}"/>
              </a:ext>
            </a:extLst>
          </p:cNvPr>
          <p:cNvSpPr/>
          <p:nvPr/>
        </p:nvSpPr>
        <p:spPr>
          <a:xfrm>
            <a:off x="3356268" y="4921829"/>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
        <p:nvSpPr>
          <p:cNvPr id="44" name="Rectangle 43">
            <a:extLst>
              <a:ext uri="{FF2B5EF4-FFF2-40B4-BE49-F238E27FC236}">
                <a16:creationId xmlns:a16="http://schemas.microsoft.com/office/drawing/2014/main" id="{38F5CC73-BB24-40DB-B47E-7E6D424A6294}"/>
              </a:ext>
            </a:extLst>
          </p:cNvPr>
          <p:cNvSpPr/>
          <p:nvPr/>
        </p:nvSpPr>
        <p:spPr>
          <a:xfrm>
            <a:off x="3356268" y="57472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6</a:t>
            </a:r>
          </a:p>
        </p:txBody>
      </p:sp>
      <p:sp>
        <p:nvSpPr>
          <p:cNvPr id="45" name="Rectangle 44">
            <a:extLst>
              <a:ext uri="{FF2B5EF4-FFF2-40B4-BE49-F238E27FC236}">
                <a16:creationId xmlns:a16="http://schemas.microsoft.com/office/drawing/2014/main" id="{DFAC0B0D-AC2D-474E-AF62-E855EAA9FB39}"/>
              </a:ext>
            </a:extLst>
          </p:cNvPr>
          <p:cNvSpPr/>
          <p:nvPr/>
        </p:nvSpPr>
        <p:spPr>
          <a:xfrm>
            <a:off x="626148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7" name="Rectangle 46">
            <a:extLst>
              <a:ext uri="{FF2B5EF4-FFF2-40B4-BE49-F238E27FC236}">
                <a16:creationId xmlns:a16="http://schemas.microsoft.com/office/drawing/2014/main" id="{60DEC95E-5B62-4474-9C4A-F8F5BBD2E98E}"/>
              </a:ext>
            </a:extLst>
          </p:cNvPr>
          <p:cNvSpPr/>
          <p:nvPr/>
        </p:nvSpPr>
        <p:spPr>
          <a:xfrm>
            <a:off x="6261484"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8" name="Rectangle 47">
            <a:extLst>
              <a:ext uri="{FF2B5EF4-FFF2-40B4-BE49-F238E27FC236}">
                <a16:creationId xmlns:a16="http://schemas.microsoft.com/office/drawing/2014/main" id="{33D2C024-E91D-4D17-94F8-F07FF8EBBD15}"/>
              </a:ext>
            </a:extLst>
          </p:cNvPr>
          <p:cNvSpPr/>
          <p:nvPr/>
        </p:nvSpPr>
        <p:spPr>
          <a:xfrm>
            <a:off x="6261484" y="32646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1" name="Rectangle 50">
            <a:extLst>
              <a:ext uri="{FF2B5EF4-FFF2-40B4-BE49-F238E27FC236}">
                <a16:creationId xmlns:a16="http://schemas.microsoft.com/office/drawing/2014/main" id="{F5669F4B-29E2-43A9-A57F-2F76BB806AEA}"/>
              </a:ext>
            </a:extLst>
          </p:cNvPr>
          <p:cNvSpPr/>
          <p:nvPr/>
        </p:nvSpPr>
        <p:spPr>
          <a:xfrm>
            <a:off x="6261484" y="4088390"/>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2" name="Rectangle 51">
            <a:extLst>
              <a:ext uri="{FF2B5EF4-FFF2-40B4-BE49-F238E27FC236}">
                <a16:creationId xmlns:a16="http://schemas.microsoft.com/office/drawing/2014/main" id="{CB8016FF-C038-4305-AC4F-52EEFEF30869}"/>
              </a:ext>
            </a:extLst>
          </p:cNvPr>
          <p:cNvSpPr/>
          <p:nvPr/>
        </p:nvSpPr>
        <p:spPr>
          <a:xfrm>
            <a:off x="9185899"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55" name="Rectangle 54">
            <a:extLst>
              <a:ext uri="{FF2B5EF4-FFF2-40B4-BE49-F238E27FC236}">
                <a16:creationId xmlns:a16="http://schemas.microsoft.com/office/drawing/2014/main" id="{8757150C-C67A-44FC-AD9A-DF11C0454A8A}"/>
              </a:ext>
            </a:extLst>
          </p:cNvPr>
          <p:cNvSpPr/>
          <p:nvPr/>
        </p:nvSpPr>
        <p:spPr>
          <a:xfrm>
            <a:off x="9185899"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56" name="Rectangle 55">
            <a:extLst>
              <a:ext uri="{FF2B5EF4-FFF2-40B4-BE49-F238E27FC236}">
                <a16:creationId xmlns:a16="http://schemas.microsoft.com/office/drawing/2014/main" id="{8AE4DF09-9E54-4E62-A8CA-9D209CE227C9}"/>
              </a:ext>
            </a:extLst>
          </p:cNvPr>
          <p:cNvSpPr/>
          <p:nvPr/>
        </p:nvSpPr>
        <p:spPr>
          <a:xfrm>
            <a:off x="9185899" y="3276403"/>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7" name="Rectangle 56">
            <a:extLst>
              <a:ext uri="{FF2B5EF4-FFF2-40B4-BE49-F238E27FC236}">
                <a16:creationId xmlns:a16="http://schemas.microsoft.com/office/drawing/2014/main" id="{4374574D-1990-42F5-9FEA-4B5B10208EFF}"/>
              </a:ext>
            </a:extLst>
          </p:cNvPr>
          <p:cNvSpPr/>
          <p:nvPr/>
        </p:nvSpPr>
        <p:spPr>
          <a:xfrm>
            <a:off x="9185899" y="410018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8" name="Rectangle 57">
            <a:extLst>
              <a:ext uri="{FF2B5EF4-FFF2-40B4-BE49-F238E27FC236}">
                <a16:creationId xmlns:a16="http://schemas.microsoft.com/office/drawing/2014/main" id="{D9EC23C2-12F5-428A-8806-8399A0A2A0B2}"/>
              </a:ext>
            </a:extLst>
          </p:cNvPr>
          <p:cNvSpPr/>
          <p:nvPr/>
        </p:nvSpPr>
        <p:spPr>
          <a:xfrm>
            <a:off x="9185899" y="493362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Tree>
    <p:extLst>
      <p:ext uri="{BB962C8B-B14F-4D97-AF65-F5344CB8AC3E}">
        <p14:creationId xmlns:p14="http://schemas.microsoft.com/office/powerpoint/2010/main" val="377866171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333161" y="1694252"/>
            <a:ext cx="5111675" cy="2695230"/>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Identify the expected business outcomes and obstacles in achieving them</a:t>
            </a:r>
          </a:p>
          <a:p>
            <a:pPr marL="227965" indent="-227965">
              <a:buFont typeface="Wingdings" pitchFamily="2" charset="2"/>
              <a:buChar char="q"/>
            </a:pPr>
            <a:r>
              <a:rPr lang="en-US" sz="1200" dirty="0"/>
              <a:t>Review the transformation vision</a:t>
            </a:r>
            <a:r>
              <a:rPr lang="en-US" sz="1200" baseline="30000" dirty="0"/>
              <a:t>1</a:t>
            </a:r>
            <a:r>
              <a:rPr lang="en-US" sz="1200" dirty="0"/>
              <a:t> and the business case</a:t>
            </a:r>
            <a:r>
              <a:rPr lang="en-US" sz="1200" baseline="30000" dirty="0"/>
              <a:t>2</a:t>
            </a:r>
            <a:r>
              <a:rPr lang="en-US" sz="1200" dirty="0"/>
              <a:t> documented for your Now Platform</a:t>
            </a:r>
            <a:r>
              <a:rPr lang="en-US" sz="1200" baseline="30000" dirty="0"/>
              <a:t>®</a:t>
            </a:r>
            <a:r>
              <a:rPr lang="en-US" sz="1200" dirty="0"/>
              <a:t> implementation to understand your desired future state and the expected business outcomes your CXOs care about. </a:t>
            </a:r>
          </a:p>
          <a:p>
            <a:pPr marL="227965" indent="-227965">
              <a:buFont typeface="Wingdings" pitchFamily="2" charset="2"/>
              <a:buChar char="q"/>
            </a:pPr>
            <a:r>
              <a:rPr lang="en-US" sz="1200" dirty="0"/>
              <a:t>Assess your current ability to deliver expected business outcomes. Consider:</a:t>
            </a:r>
          </a:p>
          <a:p>
            <a:pPr lvl="1">
              <a:buFont typeface="Wingdings" pitchFamily="2" charset="2"/>
              <a:buChar char="q"/>
            </a:pPr>
            <a:r>
              <a:rPr lang="en-US" sz="1100" dirty="0"/>
              <a:t>Interviewing process owners and service owners to understand process and workflow limitations</a:t>
            </a:r>
          </a:p>
          <a:p>
            <a:pPr marL="456565" lvl="1" indent="-224790">
              <a:buFont typeface="Wingdings" pitchFamily="2" charset="2"/>
              <a:buChar char="q"/>
            </a:pPr>
            <a:r>
              <a:rPr lang="en-US" sz="1100" dirty="0"/>
              <a:t>Interviewing service process users and developers to understand the limitations of your existing tools and platforms</a:t>
            </a:r>
            <a:endParaRPr lang="en-US" sz="1200" dirty="0"/>
          </a:p>
          <a:p>
            <a:pPr marL="0" indent="0">
              <a:buNone/>
            </a:pPr>
            <a:endParaRPr lang="en-US" sz="15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333161" y="341807"/>
            <a:ext cx="10922272" cy="668692"/>
          </a:xfrm>
        </p:spPr>
        <p:txBody>
          <a:bodyPr/>
          <a:lstStyle/>
          <a:p>
            <a:r>
              <a:rPr lang="en-US" dirty="0"/>
              <a:t>Step 1: Define your transformation journey*</a:t>
            </a:r>
          </a:p>
        </p:txBody>
      </p:sp>
      <p:sp>
        <p:nvSpPr>
          <p:cNvPr id="17" name="TextBox 16">
            <a:extLst>
              <a:ext uri="{FF2B5EF4-FFF2-40B4-BE49-F238E27FC236}">
                <a16:creationId xmlns:a16="http://schemas.microsoft.com/office/drawing/2014/main" id="{E787E266-AFBF-4038-AF47-E1FA05E0F3BC}"/>
              </a:ext>
            </a:extLst>
          </p:cNvPr>
          <p:cNvSpPr txBox="1"/>
          <p:nvPr/>
        </p:nvSpPr>
        <p:spPr>
          <a:xfrm>
            <a:off x="333161" y="1139871"/>
            <a:ext cx="11520784" cy="461665"/>
          </a:xfrm>
          <a:prstGeom prst="rect">
            <a:avLst/>
          </a:prstGeom>
          <a:noFill/>
        </p:spPr>
        <p:txBody>
          <a:bodyPr wrap="square" rtlCol="0" anchor="t">
            <a:spAutoFit/>
          </a:bodyPr>
          <a:lstStyle/>
          <a:p>
            <a:r>
              <a:rPr lang="en-US" sz="1200" dirty="0"/>
              <a:t>Your implementation must support your organization’s desired business outcomes and transformation vision</a:t>
            </a:r>
            <a:r>
              <a:rPr lang="en-US" sz="1200" baseline="30000" dirty="0"/>
              <a:t>1</a:t>
            </a:r>
            <a:r>
              <a:rPr lang="en-US" sz="1200" dirty="0"/>
              <a:t>. Ensure you clearly define and characterize your vision, expected outcomes, known obstacles, and current constraints before you create a ServiceNow</a:t>
            </a:r>
            <a:r>
              <a:rPr lang="en-US" sz="1200" baseline="30000" dirty="0"/>
              <a:t>®</a:t>
            </a:r>
            <a:r>
              <a:rPr lang="en-US" sz="1200" i="1" dirty="0"/>
              <a:t> </a:t>
            </a:r>
            <a:r>
              <a:rPr lang="en-US" sz="1200" dirty="0"/>
              <a:t>implementation plan.</a:t>
            </a:r>
          </a:p>
        </p:txBody>
      </p:sp>
      <p:sp>
        <p:nvSpPr>
          <p:cNvPr id="18" name="TextBox 17">
            <a:extLst>
              <a:ext uri="{FF2B5EF4-FFF2-40B4-BE49-F238E27FC236}">
                <a16:creationId xmlns:a16="http://schemas.microsoft.com/office/drawing/2014/main" id="{CC52D3CA-5EFC-4582-90B2-2A854C1DF08C}"/>
              </a:ext>
            </a:extLst>
          </p:cNvPr>
          <p:cNvSpPr txBox="1"/>
          <p:nvPr/>
        </p:nvSpPr>
        <p:spPr>
          <a:xfrm>
            <a:off x="3675655" y="5372500"/>
            <a:ext cx="8178290" cy="461665"/>
          </a:xfrm>
          <a:prstGeom prst="rect">
            <a:avLst/>
          </a:prstGeom>
          <a:noFill/>
        </p:spPr>
        <p:txBody>
          <a:bodyPr wrap="square" rtlCol="0" anchor="t">
            <a:spAutoFit/>
          </a:bodyPr>
          <a:lstStyle/>
          <a:p>
            <a:pPr algn="r"/>
            <a:r>
              <a:rPr lang="en-US" sz="800" baseline="30000" dirty="0"/>
              <a:t>1 </a:t>
            </a:r>
            <a:r>
              <a:rPr lang="en-US" sz="800" dirty="0"/>
              <a:t>If you don’t have these defined, refer to our Success Checklist on </a:t>
            </a:r>
            <a:r>
              <a:rPr lang="en-US" sz="800" dirty="0">
                <a:hlinkClick r:id="rId3"/>
              </a:rPr>
              <a:t>stating your transformation vision and outcomes</a:t>
            </a:r>
            <a:r>
              <a:rPr lang="en-US" sz="800" dirty="0"/>
              <a:t>.</a:t>
            </a:r>
          </a:p>
          <a:p>
            <a:pPr algn="r"/>
            <a:r>
              <a:rPr lang="en-US" sz="800" baseline="30000" dirty="0"/>
              <a:t>2 </a:t>
            </a:r>
            <a:r>
              <a:rPr lang="en-US" sz="800" dirty="0"/>
              <a:t>If you don’t have a business case document, refer to our Success Checklist on </a:t>
            </a:r>
            <a:r>
              <a:rPr lang="en-US" sz="800" dirty="0">
                <a:hlinkClick r:id="rId4"/>
              </a:rPr>
              <a:t>building a business case</a:t>
            </a:r>
            <a:r>
              <a:rPr lang="en-US" sz="800" dirty="0"/>
              <a:t>.</a:t>
            </a:r>
          </a:p>
          <a:p>
            <a:pPr algn="r"/>
            <a:r>
              <a:rPr lang="en-US" sz="800" baseline="30000" dirty="0"/>
              <a:t>3</a:t>
            </a:r>
            <a:r>
              <a:rPr lang="en-US" sz="800" dirty="0"/>
              <a:t> Refer to </a:t>
            </a:r>
            <a:r>
              <a:rPr lang="en-US" sz="800" dirty="0">
                <a:hlinkClick r:id="rId5"/>
              </a:rPr>
              <a:t>Find, manage, and coordinate capable, certified partners</a:t>
            </a:r>
            <a:r>
              <a:rPr lang="en-US" sz="800" dirty="0"/>
              <a:t> for additional details on working with ServiceNow partners.</a:t>
            </a:r>
            <a:endParaRPr lang="en-US" sz="800" baseline="30000" dirty="0"/>
          </a:p>
        </p:txBody>
      </p:sp>
      <p:sp>
        <p:nvSpPr>
          <p:cNvPr id="20" name="Content Placeholder 11">
            <a:extLst>
              <a:ext uri="{FF2B5EF4-FFF2-40B4-BE49-F238E27FC236}">
                <a16:creationId xmlns:a16="http://schemas.microsoft.com/office/drawing/2014/main" id="{B5307C01-5858-4950-A9BD-A5F5F6A5F698}"/>
              </a:ext>
            </a:extLst>
          </p:cNvPr>
          <p:cNvSpPr txBox="1">
            <a:spLocks/>
          </p:cNvSpPr>
          <p:nvPr/>
        </p:nvSpPr>
        <p:spPr>
          <a:xfrm>
            <a:off x="5991560" y="1757402"/>
            <a:ext cx="5674752" cy="3326076"/>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a:buFont typeface="Wingdings" pitchFamily="2" charset="2"/>
              <a:buChar char="q"/>
            </a:pPr>
            <a:endParaRPr lang="en-US" sz="1200" i="1" dirty="0"/>
          </a:p>
        </p:txBody>
      </p:sp>
      <p:grpSp>
        <p:nvGrpSpPr>
          <p:cNvPr id="34" name="Group 33">
            <a:extLst>
              <a:ext uri="{FF2B5EF4-FFF2-40B4-BE49-F238E27FC236}">
                <a16:creationId xmlns:a16="http://schemas.microsoft.com/office/drawing/2014/main" id="{E3C5ECAE-A899-4E55-AF4C-A3A55F27C914}"/>
              </a:ext>
            </a:extLst>
          </p:cNvPr>
          <p:cNvGrpSpPr/>
          <p:nvPr/>
        </p:nvGrpSpPr>
        <p:grpSpPr>
          <a:xfrm>
            <a:off x="882869" y="5873196"/>
            <a:ext cx="10939540" cy="462116"/>
            <a:chOff x="2381365" y="5815007"/>
            <a:chExt cx="10214158" cy="462116"/>
          </a:xfrm>
        </p:grpSpPr>
        <p:grpSp>
          <p:nvGrpSpPr>
            <p:cNvPr id="35" name="Group 34">
              <a:extLst>
                <a:ext uri="{FF2B5EF4-FFF2-40B4-BE49-F238E27FC236}">
                  <a16:creationId xmlns:a16="http://schemas.microsoft.com/office/drawing/2014/main" id="{6048A141-600B-4244-8267-A392DBF5CCD8}"/>
                </a:ext>
              </a:extLst>
            </p:cNvPr>
            <p:cNvGrpSpPr/>
            <p:nvPr/>
          </p:nvGrpSpPr>
          <p:grpSpPr>
            <a:xfrm>
              <a:off x="2381365" y="5815007"/>
              <a:ext cx="8374274" cy="462116"/>
              <a:chOff x="375303" y="6528308"/>
              <a:chExt cx="8442072" cy="462116"/>
            </a:xfrm>
          </p:grpSpPr>
          <p:sp>
            <p:nvSpPr>
              <p:cNvPr id="37" name="Chevron 29">
                <a:extLst>
                  <a:ext uri="{FF2B5EF4-FFF2-40B4-BE49-F238E27FC236}">
                    <a16:creationId xmlns:a16="http://schemas.microsoft.com/office/drawing/2014/main" id="{5E867CF9-54D8-4D20-85FB-39E8AD6B8F06}"/>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8" name="Chevron 34">
                <a:extLst>
                  <a:ext uri="{FF2B5EF4-FFF2-40B4-BE49-F238E27FC236}">
                    <a16:creationId xmlns:a16="http://schemas.microsoft.com/office/drawing/2014/main" id="{EC13C026-9596-4970-804D-A5B30C55F986}"/>
                  </a:ext>
                </a:extLst>
              </p:cNvPr>
              <p:cNvSpPr/>
              <p:nvPr/>
            </p:nvSpPr>
            <p:spPr>
              <a:xfrm>
                <a:off x="1155958" y="6528308"/>
                <a:ext cx="221232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Define your transformation journey</a:t>
                </a:r>
              </a:p>
            </p:txBody>
          </p:sp>
          <p:sp>
            <p:nvSpPr>
              <p:cNvPr id="39" name="Chevron 35">
                <a:extLst>
                  <a:ext uri="{FF2B5EF4-FFF2-40B4-BE49-F238E27FC236}">
                    <a16:creationId xmlns:a16="http://schemas.microsoft.com/office/drawing/2014/main" id="{A4B49371-56EE-4E86-95D1-84BBA62EF5A6}"/>
                  </a:ext>
                </a:extLst>
              </p:cNvPr>
              <p:cNvSpPr/>
              <p:nvPr/>
            </p:nvSpPr>
            <p:spPr>
              <a:xfrm>
                <a:off x="3004015" y="6528308"/>
                <a:ext cx="20415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your implementation priorities</a:t>
                </a:r>
              </a:p>
            </p:txBody>
          </p:sp>
          <p:sp>
            <p:nvSpPr>
              <p:cNvPr id="40" name="Chevron 36">
                <a:extLst>
                  <a:ext uri="{FF2B5EF4-FFF2-40B4-BE49-F238E27FC236}">
                    <a16:creationId xmlns:a16="http://schemas.microsoft.com/office/drawing/2014/main" id="{116BA22C-B935-4307-ACBA-EC9FAAADDCE7}"/>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Plan for the implementation</a:t>
                </a:r>
              </a:p>
            </p:txBody>
          </p:sp>
          <p:sp>
            <p:nvSpPr>
              <p:cNvPr id="41" name="Chevron 37">
                <a:extLst>
                  <a:ext uri="{FF2B5EF4-FFF2-40B4-BE49-F238E27FC236}">
                    <a16:creationId xmlns:a16="http://schemas.microsoft.com/office/drawing/2014/main" id="{91DA6C49-55DF-4860-B7AE-208A8AFB1E09}"/>
                  </a:ext>
                </a:extLst>
              </p:cNvPr>
              <p:cNvSpPr/>
              <p:nvPr/>
            </p:nvSpPr>
            <p:spPr>
              <a:xfrm>
                <a:off x="6713272" y="6528308"/>
                <a:ext cx="210410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Build support for the implementation plan</a:t>
                </a:r>
              </a:p>
            </p:txBody>
          </p:sp>
        </p:grpSp>
        <p:sp>
          <p:nvSpPr>
            <p:cNvPr id="36" name="Chevron 37">
              <a:extLst>
                <a:ext uri="{FF2B5EF4-FFF2-40B4-BE49-F238E27FC236}">
                  <a16:creationId xmlns:a16="http://schemas.microsoft.com/office/drawing/2014/main" id="{2F9ADC41-68A5-4E0F-983F-654B0292ABDE}"/>
                </a:ext>
              </a:extLst>
            </p:cNvPr>
            <p:cNvSpPr/>
            <p:nvPr/>
          </p:nvSpPr>
          <p:spPr>
            <a:xfrm>
              <a:off x="10508318" y="5815007"/>
              <a:ext cx="208720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Continuously refine the implementation plan</a:t>
              </a:r>
            </a:p>
          </p:txBody>
        </p:sp>
      </p:grpSp>
      <p:sp>
        <p:nvSpPr>
          <p:cNvPr id="23" name="Content Placeholder 11">
            <a:extLst>
              <a:ext uri="{FF2B5EF4-FFF2-40B4-BE49-F238E27FC236}">
                <a16:creationId xmlns:a16="http://schemas.microsoft.com/office/drawing/2014/main" id="{D3459B17-3756-4B88-90BB-4A89FD960EF4}"/>
              </a:ext>
            </a:extLst>
          </p:cNvPr>
          <p:cNvSpPr txBox="1">
            <a:spLocks/>
          </p:cNvSpPr>
          <p:nvPr/>
        </p:nvSpPr>
        <p:spPr>
          <a:xfrm>
            <a:off x="5719964" y="1694252"/>
            <a:ext cx="6102445" cy="3681770"/>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the transformation phases in realizing your vision</a:t>
            </a:r>
          </a:p>
          <a:p>
            <a:pPr>
              <a:buFont typeface="Wingdings" pitchFamily="2" charset="2"/>
              <a:buChar char="q"/>
            </a:pPr>
            <a:r>
              <a:rPr lang="en-US" sz="1200" dirty="0"/>
              <a:t>Identify your short-term goals. Ask these questions:</a:t>
            </a:r>
          </a:p>
          <a:p>
            <a:pPr marL="456565" lvl="1" indent="-224790">
              <a:buFont typeface="Wingdings" pitchFamily="2" charset="2"/>
              <a:buChar char="q"/>
            </a:pPr>
            <a:r>
              <a:rPr lang="en-US" sz="1100" dirty="0"/>
              <a:t>At the minimum, which business objectives do we need to realize to justify investing in the Now Platform? </a:t>
            </a:r>
          </a:p>
          <a:p>
            <a:pPr lvl="1">
              <a:buFont typeface="Wingdings" pitchFamily="2" charset="2"/>
              <a:buChar char="q"/>
            </a:pPr>
            <a:r>
              <a:rPr lang="en-US" sz="1100" dirty="0"/>
              <a:t>Which business objectives are dependent on other objectives? For example, to increase employee satisfaction, you need to first increase service delivery efficiency.</a:t>
            </a:r>
          </a:p>
          <a:p>
            <a:pPr marL="227965" indent="-227965">
              <a:buFont typeface="Wingdings" pitchFamily="2" charset="2"/>
              <a:buChar char="q"/>
            </a:pPr>
            <a:r>
              <a:rPr lang="en-US" sz="1200" dirty="0"/>
              <a:t>Define three to five phases for your transformation journey that, when executed in sequence, will deliver on your transformation vision. Focus first on the short-term goals you need to hit to realize your long-term goals. Here’s an example of our customers’ typical transformation journey phases:</a:t>
            </a:r>
          </a:p>
          <a:p>
            <a:pPr lvl="1">
              <a:buFont typeface="Wingdings" pitchFamily="2" charset="2"/>
              <a:buChar char="q"/>
            </a:pPr>
            <a:r>
              <a:rPr lang="en-US" sz="1100" b="1" dirty="0"/>
              <a:t>Phase 1: Build the foundation, enable transparency, and simplify</a:t>
            </a:r>
            <a:r>
              <a:rPr lang="en-US" sz="1100" dirty="0"/>
              <a:t> </a:t>
            </a:r>
            <a:r>
              <a:rPr lang="en-US" sz="1100" b="1" dirty="0"/>
              <a:t>– </a:t>
            </a:r>
            <a:r>
              <a:rPr lang="en-US" sz="1100" dirty="0"/>
              <a:t>Goals are reducing OPEX, increasing service delivery efficiency, and reducing downtime.</a:t>
            </a:r>
          </a:p>
          <a:p>
            <a:pPr lvl="1">
              <a:buFont typeface="Wingdings" pitchFamily="2" charset="2"/>
              <a:buChar char="q"/>
            </a:pPr>
            <a:r>
              <a:rPr lang="en-US" sz="1100" b="1" dirty="0"/>
              <a:t>Phase 2: Create consumer-grade experiences</a:t>
            </a:r>
            <a:r>
              <a:rPr lang="en-US" sz="1100" dirty="0"/>
              <a:t> </a:t>
            </a:r>
            <a:r>
              <a:rPr lang="en-US" sz="1100" b="1" dirty="0"/>
              <a:t>–</a:t>
            </a:r>
            <a:r>
              <a:rPr lang="en-US" sz="1100" dirty="0"/>
              <a:t> Goals are reducing service delivery cycle times and increasing employee satisfaction and service success rates.</a:t>
            </a:r>
          </a:p>
          <a:p>
            <a:pPr marL="456565" lvl="1" indent="-224790">
              <a:buFont typeface="Wingdings" pitchFamily="2" charset="2"/>
              <a:buChar char="q"/>
            </a:pPr>
            <a:r>
              <a:rPr lang="en-US" sz="1100" b="1" dirty="0"/>
              <a:t>Phase 3: Innovate and drive digital business transformation</a:t>
            </a:r>
            <a:r>
              <a:rPr lang="en-US" sz="1100" dirty="0"/>
              <a:t> </a:t>
            </a:r>
            <a:r>
              <a:rPr lang="en-US" sz="1100" b="1" dirty="0"/>
              <a:t>–</a:t>
            </a:r>
            <a:r>
              <a:rPr lang="en-US" sz="1100" dirty="0"/>
              <a:t> Goals are increasing resource use, adding new service revenue streams, and improving speed to market.</a:t>
            </a:r>
          </a:p>
        </p:txBody>
      </p:sp>
      <p:sp>
        <p:nvSpPr>
          <p:cNvPr id="24" name="Rectangle 23">
            <a:extLst>
              <a:ext uri="{FF2B5EF4-FFF2-40B4-BE49-F238E27FC236}">
                <a16:creationId xmlns:a16="http://schemas.microsoft.com/office/drawing/2014/main" id="{6689072E-DCE7-4817-8F38-FCBB57BF88C1}"/>
              </a:ext>
            </a:extLst>
          </p:cNvPr>
          <p:cNvSpPr/>
          <p:nvPr/>
        </p:nvSpPr>
        <p:spPr>
          <a:xfrm>
            <a:off x="488274" y="4552692"/>
            <a:ext cx="4956562" cy="819808"/>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a:t>
            </a:r>
            <a:r>
              <a:rPr lang="en-US" sz="1100" dirty="0">
                <a:solidFill>
                  <a:schemeClr val="tx1"/>
                </a:solidFill>
              </a:rPr>
              <a:t> Defining your transformation journey phases is not simple. Work closely with ServiceNow and your ServiceNow partner</a:t>
            </a:r>
            <a:r>
              <a:rPr lang="en-US" sz="1100" baseline="30000" dirty="0">
                <a:solidFill>
                  <a:schemeClr val="tx1"/>
                </a:solidFill>
              </a:rPr>
              <a:t>3</a:t>
            </a:r>
            <a:r>
              <a:rPr lang="en-US" sz="1100" dirty="0">
                <a:solidFill>
                  <a:schemeClr val="tx1"/>
                </a:solidFill>
              </a:rPr>
              <a:t> for guidance and insights on how your peer organizations approach their transformation journey. </a:t>
            </a:r>
          </a:p>
        </p:txBody>
      </p:sp>
      <p:sp>
        <p:nvSpPr>
          <p:cNvPr id="21" name="TextBox 20">
            <a:extLst>
              <a:ext uri="{FF2B5EF4-FFF2-40B4-BE49-F238E27FC236}">
                <a16:creationId xmlns:a16="http://schemas.microsoft.com/office/drawing/2014/main" id="{F9BCFC6D-4A91-41B7-AB65-5ED93478020D}"/>
              </a:ext>
            </a:extLst>
          </p:cNvPr>
          <p:cNvSpPr txBox="1"/>
          <p:nvPr/>
        </p:nvSpPr>
        <p:spPr>
          <a:xfrm>
            <a:off x="84336" y="5487296"/>
            <a:ext cx="4310516" cy="461665"/>
          </a:xfrm>
          <a:prstGeom prst="rect">
            <a:avLst/>
          </a:prstGeom>
          <a:noFill/>
        </p:spPr>
        <p:txBody>
          <a:bodyPr wrap="square" rtlCol="0" anchor="t">
            <a:spAutoFit/>
          </a:bodyPr>
          <a:lstStyle/>
          <a:p>
            <a:r>
              <a:rPr lang="en-US" sz="800" dirty="0"/>
              <a:t>*Note: If your ServiceNow implementation goals are tactical and short term in focus—that is, based on a narrowly scoped business outcome—you can ignore Step 1. </a:t>
            </a:r>
            <a:endParaRPr lang="en-US" sz="800" baseline="30000" dirty="0"/>
          </a:p>
        </p:txBody>
      </p:sp>
    </p:spTree>
    <p:extLst>
      <p:ext uri="{BB962C8B-B14F-4D97-AF65-F5344CB8AC3E}">
        <p14:creationId xmlns:p14="http://schemas.microsoft.com/office/powerpoint/2010/main" val="2887335823"/>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333161" y="341807"/>
            <a:ext cx="10922272" cy="668692"/>
          </a:xfrm>
        </p:spPr>
        <p:txBody>
          <a:bodyPr/>
          <a:lstStyle/>
          <a:p>
            <a:r>
              <a:rPr lang="en-US" dirty="0"/>
              <a:t>Step 2a: Prioritize the right Now Platform capabilities</a:t>
            </a:r>
          </a:p>
        </p:txBody>
      </p:sp>
      <p:sp>
        <p:nvSpPr>
          <p:cNvPr id="17" name="TextBox 16">
            <a:extLst>
              <a:ext uri="{FF2B5EF4-FFF2-40B4-BE49-F238E27FC236}">
                <a16:creationId xmlns:a16="http://schemas.microsoft.com/office/drawing/2014/main" id="{E787E266-AFBF-4038-AF47-E1FA05E0F3BC}"/>
              </a:ext>
            </a:extLst>
          </p:cNvPr>
          <p:cNvSpPr txBox="1"/>
          <p:nvPr/>
        </p:nvSpPr>
        <p:spPr>
          <a:xfrm>
            <a:off x="333161" y="1139871"/>
            <a:ext cx="11520784" cy="461665"/>
          </a:xfrm>
          <a:prstGeom prst="rect">
            <a:avLst/>
          </a:prstGeom>
          <a:noFill/>
        </p:spPr>
        <p:txBody>
          <a:bodyPr wrap="square" rtlCol="0" anchor="t">
            <a:spAutoFit/>
          </a:bodyPr>
          <a:lstStyle/>
          <a:p>
            <a:r>
              <a:rPr lang="en-US" sz="1200" dirty="0"/>
              <a:t>Prioritize capabilities that not only help you deliver on your short-term goals (phase 1 of your transformation journey), but also build a robust foundation for capabilities that drive future growth. For additional guidance, see the Success Playbook on </a:t>
            </a:r>
            <a:r>
              <a:rPr lang="en-US" sz="1200" dirty="0">
                <a:hlinkClick r:id="rId3"/>
              </a:rPr>
              <a:t>how to start the implementation journey with ServiceNow</a:t>
            </a:r>
            <a:r>
              <a:rPr lang="en-US" sz="1200" dirty="0"/>
              <a:t>.</a:t>
            </a:r>
          </a:p>
        </p:txBody>
      </p:sp>
      <p:grpSp>
        <p:nvGrpSpPr>
          <p:cNvPr id="34" name="Group 33">
            <a:extLst>
              <a:ext uri="{FF2B5EF4-FFF2-40B4-BE49-F238E27FC236}">
                <a16:creationId xmlns:a16="http://schemas.microsoft.com/office/drawing/2014/main" id="{E3C5ECAE-A899-4E55-AF4C-A3A55F27C914}"/>
              </a:ext>
            </a:extLst>
          </p:cNvPr>
          <p:cNvGrpSpPr/>
          <p:nvPr/>
        </p:nvGrpSpPr>
        <p:grpSpPr>
          <a:xfrm>
            <a:off x="882869" y="5873196"/>
            <a:ext cx="10939540" cy="462116"/>
            <a:chOff x="2381365" y="5815007"/>
            <a:chExt cx="10214158" cy="462116"/>
          </a:xfrm>
        </p:grpSpPr>
        <p:grpSp>
          <p:nvGrpSpPr>
            <p:cNvPr id="35" name="Group 34">
              <a:extLst>
                <a:ext uri="{FF2B5EF4-FFF2-40B4-BE49-F238E27FC236}">
                  <a16:creationId xmlns:a16="http://schemas.microsoft.com/office/drawing/2014/main" id="{6048A141-600B-4244-8267-A392DBF5CCD8}"/>
                </a:ext>
              </a:extLst>
            </p:cNvPr>
            <p:cNvGrpSpPr/>
            <p:nvPr/>
          </p:nvGrpSpPr>
          <p:grpSpPr>
            <a:xfrm>
              <a:off x="2381365" y="5815007"/>
              <a:ext cx="8374274" cy="462116"/>
              <a:chOff x="375303" y="6528308"/>
              <a:chExt cx="8442072" cy="462116"/>
            </a:xfrm>
          </p:grpSpPr>
          <p:sp>
            <p:nvSpPr>
              <p:cNvPr id="37" name="Chevron 29">
                <a:extLst>
                  <a:ext uri="{FF2B5EF4-FFF2-40B4-BE49-F238E27FC236}">
                    <a16:creationId xmlns:a16="http://schemas.microsoft.com/office/drawing/2014/main" id="{5E867CF9-54D8-4D20-85FB-39E8AD6B8F06}"/>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8" name="Chevron 34">
                <a:extLst>
                  <a:ext uri="{FF2B5EF4-FFF2-40B4-BE49-F238E27FC236}">
                    <a16:creationId xmlns:a16="http://schemas.microsoft.com/office/drawing/2014/main" id="{EC13C026-9596-4970-804D-A5B30C55F986}"/>
                  </a:ext>
                </a:extLst>
              </p:cNvPr>
              <p:cNvSpPr/>
              <p:nvPr/>
            </p:nvSpPr>
            <p:spPr>
              <a:xfrm>
                <a:off x="1155958"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your transformation journey</a:t>
                </a:r>
              </a:p>
            </p:txBody>
          </p:sp>
          <p:sp>
            <p:nvSpPr>
              <p:cNvPr id="39" name="Chevron 35">
                <a:extLst>
                  <a:ext uri="{FF2B5EF4-FFF2-40B4-BE49-F238E27FC236}">
                    <a16:creationId xmlns:a16="http://schemas.microsoft.com/office/drawing/2014/main" id="{A4B49371-56EE-4E86-95D1-84BBA62EF5A6}"/>
                  </a:ext>
                </a:extLst>
              </p:cNvPr>
              <p:cNvSpPr/>
              <p:nvPr/>
            </p:nvSpPr>
            <p:spPr>
              <a:xfrm>
                <a:off x="2941490" y="6528308"/>
                <a:ext cx="2104103"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Identify your implementation priorities</a:t>
                </a:r>
              </a:p>
            </p:txBody>
          </p:sp>
          <p:sp>
            <p:nvSpPr>
              <p:cNvPr id="40" name="Chevron 36">
                <a:extLst>
                  <a:ext uri="{FF2B5EF4-FFF2-40B4-BE49-F238E27FC236}">
                    <a16:creationId xmlns:a16="http://schemas.microsoft.com/office/drawing/2014/main" id="{116BA22C-B935-4307-ACBA-EC9FAAADDCE7}"/>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Plan for the implementation</a:t>
                </a:r>
              </a:p>
            </p:txBody>
          </p:sp>
          <p:sp>
            <p:nvSpPr>
              <p:cNvPr id="41" name="Chevron 37">
                <a:extLst>
                  <a:ext uri="{FF2B5EF4-FFF2-40B4-BE49-F238E27FC236}">
                    <a16:creationId xmlns:a16="http://schemas.microsoft.com/office/drawing/2014/main" id="{91DA6C49-55DF-4860-B7AE-208A8AFB1E09}"/>
                  </a:ext>
                </a:extLst>
              </p:cNvPr>
              <p:cNvSpPr/>
              <p:nvPr/>
            </p:nvSpPr>
            <p:spPr>
              <a:xfrm>
                <a:off x="6713272" y="6528308"/>
                <a:ext cx="210410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Build support for the implementation plan</a:t>
                </a:r>
              </a:p>
            </p:txBody>
          </p:sp>
        </p:grpSp>
        <p:sp>
          <p:nvSpPr>
            <p:cNvPr id="36" name="Chevron 37">
              <a:extLst>
                <a:ext uri="{FF2B5EF4-FFF2-40B4-BE49-F238E27FC236}">
                  <a16:creationId xmlns:a16="http://schemas.microsoft.com/office/drawing/2014/main" id="{2F9ADC41-68A5-4E0F-983F-654B0292ABDE}"/>
                </a:ext>
              </a:extLst>
            </p:cNvPr>
            <p:cNvSpPr/>
            <p:nvPr/>
          </p:nvSpPr>
          <p:spPr>
            <a:xfrm>
              <a:off x="10508318" y="5815007"/>
              <a:ext cx="208720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Continuously refine the implementation plan</a:t>
              </a:r>
            </a:p>
          </p:txBody>
        </p:sp>
      </p:grpSp>
      <p:sp>
        <p:nvSpPr>
          <p:cNvPr id="22" name="Rectangle 21">
            <a:extLst>
              <a:ext uri="{FF2B5EF4-FFF2-40B4-BE49-F238E27FC236}">
                <a16:creationId xmlns:a16="http://schemas.microsoft.com/office/drawing/2014/main" id="{928B09EE-42DB-4068-B0C1-B5F328955BD7}"/>
              </a:ext>
            </a:extLst>
          </p:cNvPr>
          <p:cNvSpPr/>
          <p:nvPr/>
        </p:nvSpPr>
        <p:spPr>
          <a:xfrm>
            <a:off x="6945548" y="4974429"/>
            <a:ext cx="4662295" cy="7437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a:t>
            </a:r>
            <a:r>
              <a:rPr lang="en-US" sz="1100" dirty="0">
                <a:solidFill>
                  <a:schemeClr val="tx1"/>
                </a:solidFill>
              </a:rPr>
              <a:t> Consider working with ServiceNow Professional Services and an implementation partner</a:t>
            </a:r>
            <a:r>
              <a:rPr lang="en-US" sz="1100" baseline="30000" dirty="0">
                <a:solidFill>
                  <a:schemeClr val="tx1"/>
                </a:solidFill>
              </a:rPr>
              <a:t>*</a:t>
            </a:r>
            <a:r>
              <a:rPr lang="en-US" sz="1100" dirty="0">
                <a:solidFill>
                  <a:schemeClr val="tx1"/>
                </a:solidFill>
              </a:rPr>
              <a:t> to prioritize the right Now Platform capabilities and products based on ease of implementation and anticipated benefits for your organization. </a:t>
            </a:r>
          </a:p>
        </p:txBody>
      </p:sp>
      <p:sp>
        <p:nvSpPr>
          <p:cNvPr id="21" name="Content Placeholder 11">
            <a:extLst>
              <a:ext uri="{FF2B5EF4-FFF2-40B4-BE49-F238E27FC236}">
                <a16:creationId xmlns:a16="http://schemas.microsoft.com/office/drawing/2014/main" id="{6B22067D-5A9D-4E3E-985C-98A2DB8903F7}"/>
              </a:ext>
            </a:extLst>
          </p:cNvPr>
          <p:cNvSpPr txBox="1">
            <a:spLocks/>
          </p:cNvSpPr>
          <p:nvPr/>
        </p:nvSpPr>
        <p:spPr>
          <a:xfrm>
            <a:off x="366416" y="1802834"/>
            <a:ext cx="6384340" cy="3468963"/>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Identify the capabilities required for your business needs</a:t>
            </a:r>
          </a:p>
          <a:p>
            <a:pPr>
              <a:buFont typeface="Wingdings" pitchFamily="2" charset="2"/>
              <a:buChar char="q"/>
            </a:pPr>
            <a:r>
              <a:rPr lang="en-US" sz="1200" dirty="0"/>
              <a:t>Review the </a:t>
            </a:r>
            <a:r>
              <a:rPr lang="en-US" sz="1200" dirty="0">
                <a:hlinkClick r:id="rId4"/>
              </a:rPr>
              <a:t>Now Platform capabilities</a:t>
            </a:r>
            <a:r>
              <a:rPr lang="en-US" sz="1200" dirty="0"/>
              <a:t> and products to understand their functionality and use. </a:t>
            </a:r>
          </a:p>
          <a:p>
            <a:pPr marL="456565" lvl="1" indent="-224790">
              <a:buFont typeface="Wingdings" pitchFamily="2" charset="2"/>
              <a:buChar char="q"/>
            </a:pPr>
            <a:r>
              <a:rPr lang="en-US" sz="1100" dirty="0"/>
              <a:t>Use sites such as </a:t>
            </a:r>
            <a:r>
              <a:rPr lang="en-US" sz="1100" dirty="0">
                <a:hlinkClick r:id="rId5"/>
              </a:rPr>
              <a:t>servicenow.com</a:t>
            </a:r>
            <a:r>
              <a:rPr lang="en-US" sz="1100" dirty="0"/>
              <a:t> and </a:t>
            </a:r>
            <a:r>
              <a:rPr lang="en-US" sz="1100" dirty="0">
                <a:hlinkClick r:id="rId6"/>
              </a:rPr>
              <a:t>Community</a:t>
            </a:r>
            <a:r>
              <a:rPr lang="en-US" sz="1100" dirty="0"/>
              <a:t>, and attend events like </a:t>
            </a:r>
            <a:r>
              <a:rPr lang="en-US" sz="1100" dirty="0">
                <a:hlinkClick r:id="rId7"/>
              </a:rPr>
              <a:t>SNUGs</a:t>
            </a:r>
            <a:r>
              <a:rPr lang="en-US" sz="1100" dirty="0"/>
              <a:t> and </a:t>
            </a:r>
            <a:r>
              <a:rPr lang="en-US" sz="1100" dirty="0">
                <a:hlinkClick r:id="rId8"/>
              </a:rPr>
              <a:t>Knowledge</a:t>
            </a:r>
            <a:r>
              <a:rPr lang="en-US" sz="1100" dirty="0"/>
              <a:t> as research tools.</a:t>
            </a:r>
          </a:p>
          <a:p>
            <a:pPr marL="456565" lvl="1" indent="-224790">
              <a:buFont typeface="Wingdings" pitchFamily="2" charset="2"/>
              <a:buChar char="q"/>
            </a:pPr>
            <a:r>
              <a:rPr lang="en-US" sz="1100" dirty="0"/>
              <a:t>Partner with your ServiceNow account team for additional information and to see product demos.</a:t>
            </a:r>
          </a:p>
          <a:p>
            <a:pPr>
              <a:buFont typeface="Wingdings" pitchFamily="2" charset="2"/>
              <a:buChar char="q"/>
            </a:pPr>
            <a:r>
              <a:rPr lang="en-US" sz="1200" dirty="0"/>
              <a:t>Identify the Now Platform capabilities that you need to build to realize your overall transformation vision and outcomes.</a:t>
            </a:r>
          </a:p>
          <a:p>
            <a:pPr marL="227965" indent="-227965">
              <a:buFont typeface="Wingdings" pitchFamily="2" charset="2"/>
              <a:buChar char="q"/>
            </a:pPr>
            <a:r>
              <a:rPr lang="en-US" sz="1200" dirty="0"/>
              <a:t>Segregate the capabilities that are required to realize your immediate expected business outcomes (phase 1 of your transformation journey). Highlight those capabilities that you:</a:t>
            </a:r>
          </a:p>
          <a:p>
            <a:pPr lvl="1">
              <a:buFont typeface="Wingdings" pitchFamily="2" charset="2"/>
              <a:buChar char="q"/>
            </a:pPr>
            <a:r>
              <a:rPr lang="en-US" sz="1100" dirty="0"/>
              <a:t>Currently don’t have any ability to deliver</a:t>
            </a:r>
          </a:p>
          <a:p>
            <a:pPr marL="456565" lvl="1" indent="-224790">
              <a:buFont typeface="Wingdings" pitchFamily="2" charset="2"/>
              <a:buChar char="q"/>
            </a:pPr>
            <a:r>
              <a:rPr lang="en-US" sz="1100" dirty="0"/>
              <a:t>Have basic work processes and data models in place to support but that aren’t necessarily effective </a:t>
            </a:r>
          </a:p>
          <a:p>
            <a:pPr marL="456565" lvl="1" indent="-224790">
              <a:buFont typeface="Wingdings" pitchFamily="2" charset="2"/>
              <a:buChar char="q"/>
            </a:pPr>
            <a:r>
              <a:rPr lang="en-US" sz="1100" dirty="0"/>
              <a:t>Are already delivering at the desired performance</a:t>
            </a:r>
          </a:p>
        </p:txBody>
      </p:sp>
      <p:sp>
        <p:nvSpPr>
          <p:cNvPr id="19" name="Content Placeholder 11">
            <a:extLst>
              <a:ext uri="{FF2B5EF4-FFF2-40B4-BE49-F238E27FC236}">
                <a16:creationId xmlns:a16="http://schemas.microsoft.com/office/drawing/2014/main" id="{3D175CFD-0AAF-480E-A84E-D029C690EA79}"/>
              </a:ext>
            </a:extLst>
          </p:cNvPr>
          <p:cNvSpPr txBox="1">
            <a:spLocks/>
          </p:cNvSpPr>
          <p:nvPr/>
        </p:nvSpPr>
        <p:spPr>
          <a:xfrm>
            <a:off x="6750756" y="1802834"/>
            <a:ext cx="5071653" cy="4070361"/>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Identify the capabilities required to build a robust ServiceNow foundation</a:t>
            </a:r>
          </a:p>
          <a:p>
            <a:pPr>
              <a:buFont typeface="Wingdings" pitchFamily="2" charset="2"/>
              <a:buChar char="q"/>
            </a:pPr>
            <a:r>
              <a:rPr lang="en-US" sz="1200" dirty="0"/>
              <a:t>Depending on the ServiceNow products you plan to implement, identify which capabilities will help you build a robust technology and data foundation for additional capabilities to build upon and enable growth in the future. Consider</a:t>
            </a:r>
            <a:r>
              <a:rPr lang="en-US" sz="1100" dirty="0"/>
              <a:t>: </a:t>
            </a:r>
          </a:p>
          <a:p>
            <a:pPr lvl="1">
              <a:buFont typeface="Wingdings" pitchFamily="2" charset="2"/>
              <a:buChar char="q"/>
            </a:pPr>
            <a:r>
              <a:rPr lang="en-US" sz="1100" dirty="0">
                <a:hlinkClick r:id="rId9"/>
              </a:rPr>
              <a:t>CMDB</a:t>
            </a:r>
            <a:r>
              <a:rPr lang="en-US" sz="1100" dirty="0"/>
              <a:t> for high-quality and tightly scoped configuration data</a:t>
            </a:r>
          </a:p>
          <a:p>
            <a:pPr lvl="1">
              <a:buFont typeface="Wingdings" pitchFamily="2" charset="2"/>
              <a:buChar char="q"/>
            </a:pPr>
            <a:r>
              <a:rPr lang="en-US" sz="1100" dirty="0">
                <a:hlinkClick r:id="rId10"/>
              </a:rPr>
              <a:t>Service Catalog </a:t>
            </a:r>
            <a:r>
              <a:rPr lang="en-US" sz="1100" dirty="0"/>
              <a:t>for request management</a:t>
            </a:r>
          </a:p>
          <a:p>
            <a:pPr lvl="1">
              <a:buFont typeface="Wingdings" pitchFamily="2" charset="2"/>
              <a:buChar char="q"/>
            </a:pPr>
            <a:r>
              <a:rPr lang="en-US" sz="1100" dirty="0">
                <a:hlinkClick r:id="rId11"/>
              </a:rPr>
              <a:t>Knowledge Management</a:t>
            </a:r>
            <a:r>
              <a:rPr lang="en-US" sz="1100" dirty="0"/>
              <a:t> for process users</a:t>
            </a:r>
          </a:p>
          <a:p>
            <a:pPr lvl="1">
              <a:buFont typeface="Wingdings" pitchFamily="2" charset="2"/>
              <a:buChar char="q"/>
            </a:pPr>
            <a:r>
              <a:rPr lang="en-US" sz="1100" dirty="0">
                <a:hlinkClick r:id="rId12"/>
              </a:rPr>
              <a:t>Incident reporting</a:t>
            </a:r>
            <a:r>
              <a:rPr lang="en-US" sz="1100" dirty="0"/>
              <a:t> and </a:t>
            </a:r>
            <a:r>
              <a:rPr lang="en-US" sz="1100" dirty="0">
                <a:hlinkClick r:id="rId13"/>
              </a:rPr>
              <a:t>Notifications</a:t>
            </a:r>
            <a:r>
              <a:rPr lang="en-US" sz="1100" dirty="0"/>
              <a:t> </a:t>
            </a:r>
          </a:p>
          <a:p>
            <a:pPr marL="227965" indent="-227965">
              <a:buFont typeface="Wingdings" pitchFamily="2" charset="2"/>
              <a:buChar char="q"/>
            </a:pPr>
            <a:r>
              <a:rPr lang="en-US" sz="1200" dirty="0"/>
              <a:t>Identify bundles of capabilities that are highly dependent on each other for performance. For example, </a:t>
            </a:r>
            <a:r>
              <a:rPr lang="en-US" sz="1200" dirty="0">
                <a:hlinkClick r:id="rId14"/>
              </a:rPr>
              <a:t>Service Mapping </a:t>
            </a:r>
            <a:r>
              <a:rPr lang="en-US" sz="1200" dirty="0"/>
              <a:t>has a high-dependency on the CMDB, </a:t>
            </a:r>
            <a:r>
              <a:rPr lang="en-US" sz="1200" dirty="0">
                <a:hlinkClick r:id="rId15"/>
              </a:rPr>
              <a:t>Event Management</a:t>
            </a:r>
            <a:r>
              <a:rPr lang="en-US" sz="1200" dirty="0"/>
              <a:t>, and </a:t>
            </a:r>
            <a:r>
              <a:rPr lang="en-US" sz="1200" dirty="0">
                <a:hlinkClick r:id="rId16"/>
              </a:rPr>
              <a:t>Discovery</a:t>
            </a:r>
            <a:r>
              <a:rPr lang="en-US" sz="1200" dirty="0"/>
              <a:t>. </a:t>
            </a:r>
          </a:p>
        </p:txBody>
      </p:sp>
      <p:sp>
        <p:nvSpPr>
          <p:cNvPr id="20" name="TextBox 19">
            <a:extLst>
              <a:ext uri="{FF2B5EF4-FFF2-40B4-BE49-F238E27FC236}">
                <a16:creationId xmlns:a16="http://schemas.microsoft.com/office/drawing/2014/main" id="{3592A840-95BD-4086-9B7C-0374421A849D}"/>
              </a:ext>
            </a:extLst>
          </p:cNvPr>
          <p:cNvSpPr txBox="1"/>
          <p:nvPr/>
        </p:nvSpPr>
        <p:spPr>
          <a:xfrm>
            <a:off x="366373" y="5504000"/>
            <a:ext cx="3729500" cy="338554"/>
          </a:xfrm>
          <a:prstGeom prst="rect">
            <a:avLst/>
          </a:prstGeom>
          <a:noFill/>
        </p:spPr>
        <p:txBody>
          <a:bodyPr wrap="square" rtlCol="0" anchor="t">
            <a:spAutoFit/>
          </a:bodyPr>
          <a:lstStyle/>
          <a:p>
            <a:r>
              <a:rPr lang="en-US" sz="800" dirty="0"/>
              <a:t>*Refer to </a:t>
            </a:r>
            <a:r>
              <a:rPr lang="en-US" sz="800" dirty="0">
                <a:hlinkClick r:id="rId17"/>
              </a:rPr>
              <a:t>Find, manage, and coordinate capable, certified partners</a:t>
            </a:r>
            <a:r>
              <a:rPr lang="en-US" sz="800" dirty="0"/>
              <a:t> for additional details on working with ServiceNow partners.</a:t>
            </a:r>
            <a:endParaRPr lang="en-US" sz="800" baseline="30000" dirty="0"/>
          </a:p>
        </p:txBody>
      </p:sp>
    </p:spTree>
    <p:extLst>
      <p:ext uri="{BB962C8B-B14F-4D97-AF65-F5344CB8AC3E}">
        <p14:creationId xmlns:p14="http://schemas.microsoft.com/office/powerpoint/2010/main" val="3968002466"/>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382507" y="341807"/>
            <a:ext cx="10851549" cy="668692"/>
          </a:xfrm>
        </p:spPr>
        <p:txBody>
          <a:bodyPr/>
          <a:lstStyle/>
          <a:p>
            <a:r>
              <a:rPr lang="en-US" dirty="0"/>
              <a:t>Step 2b: Prioritize quick wins</a:t>
            </a:r>
          </a:p>
        </p:txBody>
      </p:sp>
      <p:sp>
        <p:nvSpPr>
          <p:cNvPr id="17" name="TextBox 16">
            <a:extLst>
              <a:ext uri="{FF2B5EF4-FFF2-40B4-BE49-F238E27FC236}">
                <a16:creationId xmlns:a16="http://schemas.microsoft.com/office/drawing/2014/main" id="{E787E266-AFBF-4038-AF47-E1FA05E0F3BC}"/>
              </a:ext>
            </a:extLst>
          </p:cNvPr>
          <p:cNvSpPr txBox="1"/>
          <p:nvPr/>
        </p:nvSpPr>
        <p:spPr>
          <a:xfrm>
            <a:off x="382507" y="1139871"/>
            <a:ext cx="11381178" cy="461665"/>
          </a:xfrm>
          <a:prstGeom prst="rect">
            <a:avLst/>
          </a:prstGeom>
          <a:noFill/>
        </p:spPr>
        <p:txBody>
          <a:bodyPr wrap="square" rtlCol="0" anchor="t">
            <a:spAutoFit/>
          </a:bodyPr>
          <a:lstStyle/>
          <a:p>
            <a:r>
              <a:rPr lang="en-US" sz="1200" dirty="0"/>
              <a:t>To demonstrate the value and benefits of the Now Platform early on, prioritize capabilities and service use cases that are easy to implement and, if realized early, will result in organizationwide exposure to ServiceNow and highly visible improvements in service performance and experience. </a:t>
            </a:r>
          </a:p>
        </p:txBody>
      </p:sp>
      <p:grpSp>
        <p:nvGrpSpPr>
          <p:cNvPr id="48" name="Group 47">
            <a:extLst>
              <a:ext uri="{FF2B5EF4-FFF2-40B4-BE49-F238E27FC236}">
                <a16:creationId xmlns:a16="http://schemas.microsoft.com/office/drawing/2014/main" id="{229780F2-FE4F-4E6D-94EA-D5528BCEC53D}"/>
              </a:ext>
            </a:extLst>
          </p:cNvPr>
          <p:cNvGrpSpPr/>
          <p:nvPr/>
        </p:nvGrpSpPr>
        <p:grpSpPr>
          <a:xfrm>
            <a:off x="1082566" y="5872768"/>
            <a:ext cx="10739843" cy="462544"/>
            <a:chOff x="2381365" y="5814579"/>
            <a:chExt cx="10214158" cy="462544"/>
          </a:xfrm>
        </p:grpSpPr>
        <p:grpSp>
          <p:nvGrpSpPr>
            <p:cNvPr id="49" name="Group 48">
              <a:extLst>
                <a:ext uri="{FF2B5EF4-FFF2-40B4-BE49-F238E27FC236}">
                  <a16:creationId xmlns:a16="http://schemas.microsoft.com/office/drawing/2014/main" id="{8B36E196-5E97-4707-9B1C-CC06410A4CA9}"/>
                </a:ext>
              </a:extLst>
            </p:cNvPr>
            <p:cNvGrpSpPr/>
            <p:nvPr/>
          </p:nvGrpSpPr>
          <p:grpSpPr>
            <a:xfrm>
              <a:off x="2381365" y="5815007"/>
              <a:ext cx="8374274" cy="462116"/>
              <a:chOff x="375303" y="6528308"/>
              <a:chExt cx="8442072" cy="462116"/>
            </a:xfrm>
          </p:grpSpPr>
          <p:sp>
            <p:nvSpPr>
              <p:cNvPr id="51" name="Chevron 29">
                <a:extLst>
                  <a:ext uri="{FF2B5EF4-FFF2-40B4-BE49-F238E27FC236}">
                    <a16:creationId xmlns:a16="http://schemas.microsoft.com/office/drawing/2014/main" id="{8994A55D-E9C3-4D67-B231-EAA23EEB50F3}"/>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52" name="Chevron 34">
                <a:extLst>
                  <a:ext uri="{FF2B5EF4-FFF2-40B4-BE49-F238E27FC236}">
                    <a16:creationId xmlns:a16="http://schemas.microsoft.com/office/drawing/2014/main" id="{FB4F2936-5C8D-4289-83F3-7E412CA3308D}"/>
                  </a:ext>
                </a:extLst>
              </p:cNvPr>
              <p:cNvSpPr/>
              <p:nvPr/>
            </p:nvSpPr>
            <p:spPr>
              <a:xfrm>
                <a:off x="1155958"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your transformation journey</a:t>
                </a:r>
              </a:p>
            </p:txBody>
          </p:sp>
          <p:sp>
            <p:nvSpPr>
              <p:cNvPr id="53" name="Chevron 35">
                <a:extLst>
                  <a:ext uri="{FF2B5EF4-FFF2-40B4-BE49-F238E27FC236}">
                    <a16:creationId xmlns:a16="http://schemas.microsoft.com/office/drawing/2014/main" id="{0BF3CF32-E689-4F0C-9F3B-B5D9697C1A75}"/>
                  </a:ext>
                </a:extLst>
              </p:cNvPr>
              <p:cNvSpPr/>
              <p:nvPr/>
            </p:nvSpPr>
            <p:spPr>
              <a:xfrm>
                <a:off x="2941490" y="6528308"/>
                <a:ext cx="2104103"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Identify your implementation priorities</a:t>
                </a:r>
              </a:p>
            </p:txBody>
          </p:sp>
          <p:sp>
            <p:nvSpPr>
              <p:cNvPr id="54" name="Chevron 36">
                <a:extLst>
                  <a:ext uri="{FF2B5EF4-FFF2-40B4-BE49-F238E27FC236}">
                    <a16:creationId xmlns:a16="http://schemas.microsoft.com/office/drawing/2014/main" id="{3F6CD956-8D40-4A14-B57B-8E048E4C3310}"/>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Plan for the implementation</a:t>
                </a:r>
              </a:p>
            </p:txBody>
          </p:sp>
          <p:sp>
            <p:nvSpPr>
              <p:cNvPr id="55" name="Chevron 37">
                <a:extLst>
                  <a:ext uri="{FF2B5EF4-FFF2-40B4-BE49-F238E27FC236}">
                    <a16:creationId xmlns:a16="http://schemas.microsoft.com/office/drawing/2014/main" id="{D6AAD33A-E6B0-4D78-9D30-151214D0EA79}"/>
                  </a:ext>
                </a:extLst>
              </p:cNvPr>
              <p:cNvSpPr/>
              <p:nvPr/>
            </p:nvSpPr>
            <p:spPr>
              <a:xfrm>
                <a:off x="6713272" y="6528308"/>
                <a:ext cx="210410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Build support for the implementation plan</a:t>
                </a:r>
              </a:p>
            </p:txBody>
          </p:sp>
        </p:grpSp>
        <p:sp>
          <p:nvSpPr>
            <p:cNvPr id="50" name="Chevron 37">
              <a:extLst>
                <a:ext uri="{FF2B5EF4-FFF2-40B4-BE49-F238E27FC236}">
                  <a16:creationId xmlns:a16="http://schemas.microsoft.com/office/drawing/2014/main" id="{44342D0F-F81F-420F-BDCB-15F4C8736EE5}"/>
                </a:ext>
              </a:extLst>
            </p:cNvPr>
            <p:cNvSpPr/>
            <p:nvPr/>
          </p:nvSpPr>
          <p:spPr>
            <a:xfrm>
              <a:off x="10508318" y="5814579"/>
              <a:ext cx="2087205" cy="462544"/>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Continuously refine the implementation plan</a:t>
              </a:r>
            </a:p>
          </p:txBody>
        </p:sp>
      </p:grpSp>
      <p:sp>
        <p:nvSpPr>
          <p:cNvPr id="19" name="Content Placeholder 11">
            <a:extLst>
              <a:ext uri="{FF2B5EF4-FFF2-40B4-BE49-F238E27FC236}">
                <a16:creationId xmlns:a16="http://schemas.microsoft.com/office/drawing/2014/main" id="{5A9BB1C1-9B1C-47D4-BECA-BBC2B49CA5FA}"/>
              </a:ext>
            </a:extLst>
          </p:cNvPr>
          <p:cNvSpPr txBox="1">
            <a:spLocks/>
          </p:cNvSpPr>
          <p:nvPr/>
        </p:nvSpPr>
        <p:spPr>
          <a:xfrm>
            <a:off x="6094412" y="1914384"/>
            <a:ext cx="5571900" cy="2987554"/>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Identify the most important service use cases</a:t>
            </a:r>
          </a:p>
          <a:p>
            <a:pPr>
              <a:buFont typeface="Wingdings" pitchFamily="2" charset="2"/>
              <a:buChar char="q"/>
            </a:pPr>
            <a:r>
              <a:rPr lang="en-US" sz="1200" dirty="0"/>
              <a:t>Out of the capabilities identified in Step 2a, work with process owners to select quick-win improvement opportunities that: </a:t>
            </a:r>
          </a:p>
          <a:p>
            <a:pPr lvl="1">
              <a:buFont typeface="Wingdings" pitchFamily="2" charset="2"/>
              <a:buChar char="q"/>
            </a:pPr>
            <a:r>
              <a:rPr lang="en-US" sz="1100" dirty="0"/>
              <a:t>Are based on the common, most frequent service use cases (such as most common incidents, important knowledge articles, etc.)</a:t>
            </a:r>
          </a:p>
          <a:p>
            <a:pPr lvl="1">
              <a:buFont typeface="Wingdings" pitchFamily="2" charset="2"/>
              <a:buChar char="q"/>
            </a:pPr>
            <a:r>
              <a:rPr lang="en-US" sz="1100" dirty="0"/>
              <a:t>Are simple to implement—those that involve no complex customizations or configurations)</a:t>
            </a:r>
          </a:p>
          <a:p>
            <a:pPr marL="456565" lvl="1" indent="-224790">
              <a:buFont typeface="Wingdings" pitchFamily="2" charset="2"/>
              <a:buChar char="q"/>
            </a:pPr>
            <a:r>
              <a:rPr lang="en-US" sz="1100" dirty="0"/>
              <a:t>Are low-risk changes—those that don’t impact mission-critical processes, such as processes that support accounting systems during the end of the fiscal quarter</a:t>
            </a:r>
          </a:p>
          <a:p>
            <a:pPr lvl="1">
              <a:buFont typeface="Wingdings" pitchFamily="2" charset="2"/>
              <a:buChar char="q"/>
            </a:pPr>
            <a:r>
              <a:rPr lang="en-US" sz="1100" dirty="0"/>
              <a:t>Involve few roles in handoffs or process decisions </a:t>
            </a:r>
          </a:p>
          <a:p>
            <a:pPr lvl="1">
              <a:buFont typeface="Wingdings" pitchFamily="2" charset="2"/>
              <a:buChar char="q"/>
            </a:pPr>
            <a:r>
              <a:rPr lang="en-US" sz="1100" dirty="0"/>
              <a:t>Create immediate efficiencies for users, like simple automation improvements for processes like password resets</a:t>
            </a:r>
          </a:p>
          <a:p>
            <a:pPr lvl="1">
              <a:buFont typeface="Wingdings" pitchFamily="2" charset="2"/>
              <a:buChar char="q"/>
            </a:pPr>
            <a:r>
              <a:rPr lang="en-US" sz="1100" dirty="0"/>
              <a:t>Would deliver highly visible improvements—those that would be easier to measure and use as a success story</a:t>
            </a:r>
          </a:p>
        </p:txBody>
      </p:sp>
      <p:sp>
        <p:nvSpPr>
          <p:cNvPr id="20" name="Content Placeholder 11">
            <a:extLst>
              <a:ext uri="{FF2B5EF4-FFF2-40B4-BE49-F238E27FC236}">
                <a16:creationId xmlns:a16="http://schemas.microsoft.com/office/drawing/2014/main" id="{9F520EBC-0D2A-45FC-9DD6-367BED4110E3}"/>
              </a:ext>
            </a:extLst>
          </p:cNvPr>
          <p:cNvSpPr txBox="1">
            <a:spLocks/>
          </p:cNvSpPr>
          <p:nvPr/>
        </p:nvSpPr>
        <p:spPr>
          <a:xfrm>
            <a:off x="382507" y="1914383"/>
            <a:ext cx="5264797" cy="3367775"/>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Identify high-visibility, low-dependency capabilities</a:t>
            </a:r>
          </a:p>
          <a:p>
            <a:pPr marL="227965" indent="-227965">
              <a:buFont typeface="Wingdings"/>
              <a:buChar char="q"/>
            </a:pPr>
            <a:r>
              <a:rPr lang="en-US" sz="1200" dirty="0"/>
              <a:t>Among the capabilities identified for your transformation with ServiceNow, identify those that:</a:t>
            </a:r>
          </a:p>
          <a:p>
            <a:pPr marL="456565" lvl="1" indent="-224790">
              <a:buFont typeface="Wingdings" pitchFamily="2" charset="2"/>
              <a:buChar char="q"/>
            </a:pPr>
            <a:r>
              <a:rPr lang="en-US" sz="1100" dirty="0"/>
              <a:t>Promote the broadest organizational exposure to the Now Platform interface (by engaging a large base of users for requirements development, acceptance testing, and usage), such as the Service Portal</a:t>
            </a:r>
          </a:p>
          <a:p>
            <a:pPr marL="456565" lvl="1" indent="-224790">
              <a:buFont typeface="Wingdings" pitchFamily="2" charset="2"/>
              <a:buChar char="q"/>
            </a:pPr>
            <a:r>
              <a:rPr lang="en-US" sz="1100" dirty="0"/>
              <a:t>Result in highly visible improvements in service experience, like Incident Management </a:t>
            </a:r>
          </a:p>
          <a:p>
            <a:pPr>
              <a:buFont typeface="Wingdings" pitchFamily="2" charset="2"/>
              <a:buChar char="q"/>
            </a:pPr>
            <a:r>
              <a:rPr lang="en-US" sz="1200" dirty="0"/>
              <a:t>Ensure that the capabilities selected are simple to implement. </a:t>
            </a:r>
          </a:p>
          <a:p>
            <a:pPr marL="456565" lvl="1" indent="-224790">
              <a:buFont typeface="Wingdings" pitchFamily="2" charset="2"/>
              <a:buChar char="q"/>
            </a:pPr>
            <a:r>
              <a:rPr lang="en-US" sz="1100" dirty="0"/>
              <a:t>If the number of workflows that require assessment, consolidation, and streamlining to implement the capability is substantial, then look to other capabilities for a quick win. </a:t>
            </a:r>
          </a:p>
          <a:p>
            <a:pPr marL="231682" lvl="1" indent="0">
              <a:buNone/>
            </a:pPr>
            <a:r>
              <a:rPr lang="en-US" sz="1100" dirty="0"/>
              <a:t> </a:t>
            </a:r>
          </a:p>
        </p:txBody>
      </p:sp>
    </p:spTree>
    <p:extLst>
      <p:ext uri="{BB962C8B-B14F-4D97-AF65-F5344CB8AC3E}">
        <p14:creationId xmlns:p14="http://schemas.microsoft.com/office/powerpoint/2010/main" val="445472839"/>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382507" y="341807"/>
            <a:ext cx="10851549" cy="668692"/>
          </a:xfrm>
        </p:spPr>
        <p:txBody>
          <a:bodyPr/>
          <a:lstStyle/>
          <a:p>
            <a:r>
              <a:rPr lang="en-US" dirty="0"/>
              <a:t>Step 2c: Frame your implementation roadmap</a:t>
            </a:r>
          </a:p>
        </p:txBody>
      </p:sp>
      <p:sp>
        <p:nvSpPr>
          <p:cNvPr id="17" name="TextBox 16">
            <a:extLst>
              <a:ext uri="{FF2B5EF4-FFF2-40B4-BE49-F238E27FC236}">
                <a16:creationId xmlns:a16="http://schemas.microsoft.com/office/drawing/2014/main" id="{E787E266-AFBF-4038-AF47-E1FA05E0F3BC}"/>
              </a:ext>
            </a:extLst>
          </p:cNvPr>
          <p:cNvSpPr txBox="1"/>
          <p:nvPr/>
        </p:nvSpPr>
        <p:spPr>
          <a:xfrm>
            <a:off x="405784" y="1196671"/>
            <a:ext cx="11381178" cy="646331"/>
          </a:xfrm>
          <a:prstGeom prst="rect">
            <a:avLst/>
          </a:prstGeom>
          <a:noFill/>
        </p:spPr>
        <p:txBody>
          <a:bodyPr wrap="square" rtlCol="0" anchor="t">
            <a:spAutoFit/>
          </a:bodyPr>
          <a:lstStyle/>
          <a:p>
            <a:r>
              <a:rPr lang="en-US" sz="1200" dirty="0"/>
              <a:t>Before creating a program plan for the actual implementation, frame your Now Platform roadmap so it clearly documents your implementation priorities. Reevaluate these priorities to ensure they incorporate a balance of capabilities that are required for a strong foundation, necessary to meet short-term goals, and quick wins.</a:t>
            </a:r>
          </a:p>
        </p:txBody>
      </p:sp>
      <p:grpSp>
        <p:nvGrpSpPr>
          <p:cNvPr id="48" name="Group 47">
            <a:extLst>
              <a:ext uri="{FF2B5EF4-FFF2-40B4-BE49-F238E27FC236}">
                <a16:creationId xmlns:a16="http://schemas.microsoft.com/office/drawing/2014/main" id="{229780F2-FE4F-4E6D-94EA-D5528BCEC53D}"/>
              </a:ext>
            </a:extLst>
          </p:cNvPr>
          <p:cNvGrpSpPr/>
          <p:nvPr/>
        </p:nvGrpSpPr>
        <p:grpSpPr>
          <a:xfrm>
            <a:off x="1082566" y="5872768"/>
            <a:ext cx="10739843" cy="462544"/>
            <a:chOff x="2381365" y="5814579"/>
            <a:chExt cx="10214158" cy="462544"/>
          </a:xfrm>
        </p:grpSpPr>
        <p:grpSp>
          <p:nvGrpSpPr>
            <p:cNvPr id="49" name="Group 48">
              <a:extLst>
                <a:ext uri="{FF2B5EF4-FFF2-40B4-BE49-F238E27FC236}">
                  <a16:creationId xmlns:a16="http://schemas.microsoft.com/office/drawing/2014/main" id="{8B36E196-5E97-4707-9B1C-CC06410A4CA9}"/>
                </a:ext>
              </a:extLst>
            </p:cNvPr>
            <p:cNvGrpSpPr/>
            <p:nvPr/>
          </p:nvGrpSpPr>
          <p:grpSpPr>
            <a:xfrm>
              <a:off x="2381365" y="5815007"/>
              <a:ext cx="8374274" cy="462116"/>
              <a:chOff x="375303" y="6528308"/>
              <a:chExt cx="8442072" cy="462116"/>
            </a:xfrm>
          </p:grpSpPr>
          <p:sp>
            <p:nvSpPr>
              <p:cNvPr id="51" name="Chevron 29">
                <a:extLst>
                  <a:ext uri="{FF2B5EF4-FFF2-40B4-BE49-F238E27FC236}">
                    <a16:creationId xmlns:a16="http://schemas.microsoft.com/office/drawing/2014/main" id="{8994A55D-E9C3-4D67-B231-EAA23EEB50F3}"/>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52" name="Chevron 34">
                <a:extLst>
                  <a:ext uri="{FF2B5EF4-FFF2-40B4-BE49-F238E27FC236}">
                    <a16:creationId xmlns:a16="http://schemas.microsoft.com/office/drawing/2014/main" id="{FB4F2936-5C8D-4289-83F3-7E412CA3308D}"/>
                  </a:ext>
                </a:extLst>
              </p:cNvPr>
              <p:cNvSpPr/>
              <p:nvPr/>
            </p:nvSpPr>
            <p:spPr>
              <a:xfrm>
                <a:off x="1155958"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your transformation journey</a:t>
                </a:r>
              </a:p>
            </p:txBody>
          </p:sp>
          <p:sp>
            <p:nvSpPr>
              <p:cNvPr id="53" name="Chevron 35">
                <a:extLst>
                  <a:ext uri="{FF2B5EF4-FFF2-40B4-BE49-F238E27FC236}">
                    <a16:creationId xmlns:a16="http://schemas.microsoft.com/office/drawing/2014/main" id="{0BF3CF32-E689-4F0C-9F3B-B5D9697C1A75}"/>
                  </a:ext>
                </a:extLst>
              </p:cNvPr>
              <p:cNvSpPr/>
              <p:nvPr/>
            </p:nvSpPr>
            <p:spPr>
              <a:xfrm>
                <a:off x="2941490" y="6528308"/>
                <a:ext cx="2104103"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Identify your implementation priorities</a:t>
                </a:r>
              </a:p>
            </p:txBody>
          </p:sp>
          <p:sp>
            <p:nvSpPr>
              <p:cNvPr id="54" name="Chevron 36">
                <a:extLst>
                  <a:ext uri="{FF2B5EF4-FFF2-40B4-BE49-F238E27FC236}">
                    <a16:creationId xmlns:a16="http://schemas.microsoft.com/office/drawing/2014/main" id="{3F6CD956-8D40-4A14-B57B-8E048E4C3310}"/>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Plan for the implementation</a:t>
                </a:r>
              </a:p>
            </p:txBody>
          </p:sp>
          <p:sp>
            <p:nvSpPr>
              <p:cNvPr id="55" name="Chevron 37">
                <a:extLst>
                  <a:ext uri="{FF2B5EF4-FFF2-40B4-BE49-F238E27FC236}">
                    <a16:creationId xmlns:a16="http://schemas.microsoft.com/office/drawing/2014/main" id="{D6AAD33A-E6B0-4D78-9D30-151214D0EA79}"/>
                  </a:ext>
                </a:extLst>
              </p:cNvPr>
              <p:cNvSpPr/>
              <p:nvPr/>
            </p:nvSpPr>
            <p:spPr>
              <a:xfrm>
                <a:off x="6713272" y="6528308"/>
                <a:ext cx="210410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Build support for the implementation plan</a:t>
                </a:r>
              </a:p>
            </p:txBody>
          </p:sp>
        </p:grpSp>
        <p:sp>
          <p:nvSpPr>
            <p:cNvPr id="50" name="Chevron 37">
              <a:extLst>
                <a:ext uri="{FF2B5EF4-FFF2-40B4-BE49-F238E27FC236}">
                  <a16:creationId xmlns:a16="http://schemas.microsoft.com/office/drawing/2014/main" id="{44342D0F-F81F-420F-BDCB-15F4C8736EE5}"/>
                </a:ext>
              </a:extLst>
            </p:cNvPr>
            <p:cNvSpPr/>
            <p:nvPr/>
          </p:nvSpPr>
          <p:spPr>
            <a:xfrm>
              <a:off x="10508318" y="5814579"/>
              <a:ext cx="2087205" cy="462544"/>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Continuously refine the implementation plan</a:t>
              </a:r>
            </a:p>
          </p:txBody>
        </p:sp>
      </p:grpSp>
      <p:sp>
        <p:nvSpPr>
          <p:cNvPr id="18" name="Content Placeholder 11">
            <a:extLst>
              <a:ext uri="{FF2B5EF4-FFF2-40B4-BE49-F238E27FC236}">
                <a16:creationId xmlns:a16="http://schemas.microsoft.com/office/drawing/2014/main" id="{50C51330-0B05-45E6-AA84-EC43CAEE1840}"/>
              </a:ext>
            </a:extLst>
          </p:cNvPr>
          <p:cNvSpPr txBox="1">
            <a:spLocks/>
          </p:cNvSpPr>
          <p:nvPr/>
        </p:nvSpPr>
        <p:spPr>
          <a:xfrm>
            <a:off x="370792" y="1995762"/>
            <a:ext cx="11404608" cy="2547958"/>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Frame your Now Platform implementation roadmap to clearly highlight implementation priorities</a:t>
            </a:r>
          </a:p>
          <a:p>
            <a:pPr marL="227965" indent="-227965">
              <a:buFont typeface="Wingdings" pitchFamily="2" charset="2"/>
              <a:buChar char="q"/>
            </a:pPr>
            <a:r>
              <a:rPr lang="en-US" sz="1200" dirty="0"/>
              <a:t>List your implementation priorities for each phase (see Step 1 for details on phases) based on the capabilities and service use cases identified in Steps 2a and 2b. </a:t>
            </a:r>
          </a:p>
          <a:p>
            <a:pPr marL="227965" indent="-227965">
              <a:buFont typeface="Wingdings" pitchFamily="2" charset="2"/>
              <a:buChar char="q"/>
            </a:pPr>
            <a:r>
              <a:rPr lang="en-US" sz="1200" dirty="0"/>
              <a:t>Reevaluate the implementation priorities in each phase to ensure they include a balance of: </a:t>
            </a:r>
          </a:p>
          <a:p>
            <a:pPr lvl="1">
              <a:buFont typeface="Wingdings" pitchFamily="2" charset="2"/>
              <a:buChar char="q"/>
            </a:pPr>
            <a:r>
              <a:rPr lang="en-US" sz="1100" dirty="0"/>
              <a:t>The capabilities required for a robust foundation for the next phase in the transformation journey* </a:t>
            </a:r>
          </a:p>
          <a:p>
            <a:pPr lvl="1">
              <a:buFont typeface="Wingdings" pitchFamily="2" charset="2"/>
              <a:buChar char="q"/>
            </a:pPr>
            <a:r>
              <a:rPr lang="en-US" sz="1100" dirty="0"/>
              <a:t>The capabilities required to meet immediate business needs (based on where you are in the transformation journey)</a:t>
            </a:r>
          </a:p>
          <a:p>
            <a:pPr lvl="1">
              <a:buFont typeface="Wingdings" pitchFamily="2" charset="2"/>
              <a:buChar char="q"/>
            </a:pPr>
            <a:r>
              <a:rPr lang="en-US" sz="1100" dirty="0"/>
              <a:t>High-visibility, low-dependency capabilities that are easy to implement and that help quickly demonstrate value</a:t>
            </a:r>
          </a:p>
          <a:p>
            <a:pPr>
              <a:buFont typeface="Wingdings" pitchFamily="2" charset="2"/>
              <a:buChar char="q"/>
            </a:pPr>
            <a:r>
              <a:rPr lang="en-US" sz="1200" dirty="0"/>
              <a:t>Ensure the capabilities that depend on other capabilities are prioritized for implementation in later phases—that is, after the foundational capability is implemented. </a:t>
            </a:r>
          </a:p>
          <a:p>
            <a:pPr marL="227965" indent="-227965">
              <a:buFont typeface="Wingdings" pitchFamily="2" charset="2"/>
              <a:buChar char="q"/>
            </a:pPr>
            <a:r>
              <a:rPr lang="en-US" sz="1200" dirty="0"/>
              <a:t>Highlight the most important, high-visibility service use cases as key milestones to achieve.</a:t>
            </a:r>
          </a:p>
        </p:txBody>
      </p:sp>
      <p:sp>
        <p:nvSpPr>
          <p:cNvPr id="21" name="Rectangle 20">
            <a:extLst>
              <a:ext uri="{FF2B5EF4-FFF2-40B4-BE49-F238E27FC236}">
                <a16:creationId xmlns:a16="http://schemas.microsoft.com/office/drawing/2014/main" id="{E608CFEC-0E3C-4E27-A107-0CFBCEFF3D94}"/>
              </a:ext>
            </a:extLst>
          </p:cNvPr>
          <p:cNvSpPr/>
          <p:nvPr/>
        </p:nvSpPr>
        <p:spPr>
          <a:xfrm>
            <a:off x="6547556" y="4684888"/>
            <a:ext cx="5118755" cy="910076"/>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a:t>
            </a:r>
            <a:r>
              <a:rPr lang="en-US" sz="1100" dirty="0">
                <a:solidFill>
                  <a:schemeClr val="tx1"/>
                </a:solidFill>
              </a:rPr>
              <a:t> Knowing which capabilities and service use cases to prioritize is a critical step in planning for your transformation journey with ServiceNow. Work with your implementation partner to ensure you have identified the right priorities for starting your ServiceNow implementation before planning on what you need for the actual implementation. </a:t>
            </a:r>
          </a:p>
        </p:txBody>
      </p:sp>
      <p:sp>
        <p:nvSpPr>
          <p:cNvPr id="19" name="TextBox 18">
            <a:extLst>
              <a:ext uri="{FF2B5EF4-FFF2-40B4-BE49-F238E27FC236}">
                <a16:creationId xmlns:a16="http://schemas.microsoft.com/office/drawing/2014/main" id="{BD37300B-9C4F-4BF6-9356-B53CD92285AA}"/>
              </a:ext>
            </a:extLst>
          </p:cNvPr>
          <p:cNvSpPr txBox="1"/>
          <p:nvPr/>
        </p:nvSpPr>
        <p:spPr>
          <a:xfrm>
            <a:off x="366415" y="5535710"/>
            <a:ext cx="6072051" cy="338554"/>
          </a:xfrm>
          <a:prstGeom prst="rect">
            <a:avLst/>
          </a:prstGeom>
          <a:noFill/>
        </p:spPr>
        <p:txBody>
          <a:bodyPr wrap="square" rtlCol="0">
            <a:spAutoFit/>
          </a:bodyPr>
          <a:lstStyle/>
          <a:p>
            <a:r>
              <a:rPr lang="en-US" sz="800" dirty="0"/>
              <a:t>*Note: If you’re implementing ServiceNow for a tactical solution to a narrowly scoped business problem, then you can choose to ignore the capabilities necessary for a robust foundation. </a:t>
            </a:r>
            <a:endParaRPr lang="en-US" sz="800" baseline="30000" dirty="0"/>
          </a:p>
        </p:txBody>
      </p:sp>
    </p:spTree>
    <p:extLst>
      <p:ext uri="{BB962C8B-B14F-4D97-AF65-F5344CB8AC3E}">
        <p14:creationId xmlns:p14="http://schemas.microsoft.com/office/powerpoint/2010/main" val="791370733"/>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761190"/>
            <a:ext cx="5061794" cy="1638873"/>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Identify your </a:t>
            </a:r>
            <a:r>
              <a:rPr lang="en-US" sz="1200" b="1" dirty="0">
                <a:hlinkClick r:id="rId3"/>
              </a:rPr>
              <a:t>technology and data integration needs</a:t>
            </a:r>
            <a:endParaRPr lang="en-US" sz="1200" b="1" baseline="30000" dirty="0"/>
          </a:p>
          <a:p>
            <a:pPr marL="227965" indent="-227965">
              <a:buFont typeface="Wingdings" pitchFamily="2" charset="2"/>
              <a:buChar char="q"/>
            </a:pPr>
            <a:r>
              <a:rPr lang="en-US" sz="1200" dirty="0"/>
              <a:t>Identify enterprise systems and third-party applications that would require integration with the ServiceNow capabilities you prioritized in Step 2.</a:t>
            </a:r>
          </a:p>
          <a:p>
            <a:pPr marL="227965" indent="-227965">
              <a:buFont typeface="Wingdings" pitchFamily="2" charset="2"/>
              <a:buChar char="q"/>
            </a:pPr>
            <a:r>
              <a:rPr lang="en-US" sz="1200" dirty="0"/>
              <a:t>Identify the data you would need, and how you would allow access to it, for the Now Platform capabilities to function. For example, you may need to integrate data sources from discovery tools to support your ServiceNow CMDB.</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10147986" cy="668692"/>
          </a:xfrm>
        </p:spPr>
        <p:txBody>
          <a:bodyPr/>
          <a:lstStyle/>
          <a:p>
            <a:r>
              <a:rPr lang="en-US" dirty="0"/>
              <a:t>Step 3a: Identify the support activities required for implementation success</a:t>
            </a:r>
          </a:p>
        </p:txBody>
      </p:sp>
      <p:sp>
        <p:nvSpPr>
          <p:cNvPr id="17" name="TextBox 16">
            <a:extLst>
              <a:ext uri="{FF2B5EF4-FFF2-40B4-BE49-F238E27FC236}">
                <a16:creationId xmlns:a16="http://schemas.microsoft.com/office/drawing/2014/main" id="{E787E266-AFBF-4038-AF47-E1FA05E0F3BC}"/>
              </a:ext>
            </a:extLst>
          </p:cNvPr>
          <p:cNvSpPr txBox="1"/>
          <p:nvPr/>
        </p:nvSpPr>
        <p:spPr>
          <a:xfrm>
            <a:off x="441231" y="1151160"/>
            <a:ext cx="11520780" cy="646331"/>
          </a:xfrm>
          <a:prstGeom prst="rect">
            <a:avLst/>
          </a:prstGeom>
          <a:noFill/>
        </p:spPr>
        <p:txBody>
          <a:bodyPr wrap="square" rtlCol="0">
            <a:spAutoFit/>
          </a:bodyPr>
          <a:lstStyle/>
          <a:p>
            <a:r>
              <a:rPr lang="en-US" sz="1200" dirty="0"/>
              <a:t>Successful ServiceNow implementations are supported by a comprehensive program plan that accounts for the activities, beyond technical development, required to ensure effective performance, adoption, and use of the platform. Define the technology and data integration, internal team training, organizational change management (OCM), and governance required for successful implementation of the priorities identified in Step 2. </a:t>
            </a:r>
            <a:endParaRPr lang="en-US" sz="1200" dirty="0">
              <a:solidFill>
                <a:schemeClr val="tx2"/>
              </a:solidFill>
            </a:endParaRPr>
          </a:p>
        </p:txBody>
      </p:sp>
      <p:sp>
        <p:nvSpPr>
          <p:cNvPr id="20" name="Content Placeholder 11">
            <a:extLst>
              <a:ext uri="{FF2B5EF4-FFF2-40B4-BE49-F238E27FC236}">
                <a16:creationId xmlns:a16="http://schemas.microsoft.com/office/drawing/2014/main" id="{4B252699-2091-440B-8882-B0A3109EEA64}"/>
              </a:ext>
            </a:extLst>
          </p:cNvPr>
          <p:cNvSpPr txBox="1">
            <a:spLocks/>
          </p:cNvSpPr>
          <p:nvPr/>
        </p:nvSpPr>
        <p:spPr>
          <a:xfrm>
            <a:off x="5829778" y="1760303"/>
            <a:ext cx="5917816" cy="1556167"/>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Identify </a:t>
            </a:r>
            <a:r>
              <a:rPr lang="en-US" sz="1200" b="1" dirty="0">
                <a:hlinkClick r:id="rId4"/>
              </a:rPr>
              <a:t>OCM</a:t>
            </a:r>
            <a:r>
              <a:rPr lang="en-US" sz="1200" b="1" dirty="0"/>
              <a:t> needs</a:t>
            </a:r>
          </a:p>
          <a:p>
            <a:pPr marL="227965" indent="-227965">
              <a:buFont typeface="Wingdings" pitchFamily="2" charset="2"/>
              <a:buChar char="q"/>
            </a:pPr>
            <a:r>
              <a:rPr lang="en-US" sz="1200" dirty="0"/>
              <a:t>Estimate the change management requirements for the capabilities you want to implement. Work with process owners to:</a:t>
            </a:r>
          </a:p>
          <a:p>
            <a:pPr lvl="1">
              <a:buFont typeface="Wingdings" pitchFamily="2" charset="2"/>
              <a:buChar char="q"/>
            </a:pPr>
            <a:r>
              <a:rPr lang="en-US" sz="1100" dirty="0"/>
              <a:t>Quantify the level of process change required for process users and end users </a:t>
            </a:r>
          </a:p>
          <a:p>
            <a:pPr marL="456565" lvl="1" indent="-224790">
              <a:buFont typeface="Wingdings" pitchFamily="2" charset="2"/>
              <a:buChar char="q"/>
            </a:pPr>
            <a:r>
              <a:rPr lang="en-US" sz="1100" dirty="0"/>
              <a:t>Estimate the resources needed to support the change management activities required to drive adoption such as championing to build awareness and go-live events</a:t>
            </a:r>
          </a:p>
        </p:txBody>
      </p:sp>
      <p:sp>
        <p:nvSpPr>
          <p:cNvPr id="21" name="Content Placeholder 11">
            <a:extLst>
              <a:ext uri="{FF2B5EF4-FFF2-40B4-BE49-F238E27FC236}">
                <a16:creationId xmlns:a16="http://schemas.microsoft.com/office/drawing/2014/main" id="{BBBB0F57-E720-41E8-87D9-B48DC101DBC1}"/>
              </a:ext>
            </a:extLst>
          </p:cNvPr>
          <p:cNvSpPr txBox="1">
            <a:spLocks/>
          </p:cNvSpPr>
          <p:nvPr/>
        </p:nvSpPr>
        <p:spPr>
          <a:xfrm>
            <a:off x="5829778" y="3306905"/>
            <a:ext cx="6132233" cy="1556167"/>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Identify </a:t>
            </a:r>
            <a:r>
              <a:rPr lang="en-US" sz="1200" b="1" dirty="0">
                <a:hlinkClick r:id="rId5"/>
              </a:rPr>
              <a:t>technical governance needs</a:t>
            </a:r>
            <a:endParaRPr lang="en-US" sz="1200" b="1" baseline="30000" dirty="0"/>
          </a:p>
          <a:p>
            <a:pPr>
              <a:buFont typeface="Wingdings" pitchFamily="2" charset="2"/>
              <a:buChar char="q"/>
            </a:pPr>
            <a:r>
              <a:rPr lang="en-US" sz="1200" dirty="0"/>
              <a:t>Work with your </a:t>
            </a:r>
            <a:r>
              <a:rPr lang="en-US" sz="1200" dirty="0">
                <a:hlinkClick r:id="rId6"/>
              </a:rPr>
              <a:t>ServiceNow implementation partner</a:t>
            </a:r>
            <a:r>
              <a:rPr lang="en-US" sz="1200" dirty="0"/>
              <a:t> to identify the governance policies and standards required for successful implementation. Include:</a:t>
            </a:r>
          </a:p>
          <a:p>
            <a:pPr marL="456565" lvl="1" indent="-224790">
              <a:buFont typeface="Wingdings" pitchFamily="2" charset="2"/>
              <a:buChar char="q"/>
            </a:pPr>
            <a:r>
              <a:rPr lang="en-US" sz="1100" dirty="0"/>
              <a:t>Guidance on </a:t>
            </a:r>
            <a:r>
              <a:rPr lang="en-US" sz="1100" dirty="0">
                <a:hlinkClick r:id="rId7"/>
              </a:rPr>
              <a:t>managing to out of the box</a:t>
            </a:r>
            <a:r>
              <a:rPr lang="en-US" sz="1100" dirty="0"/>
              <a:t> (OOTB) using customization versus configurations</a:t>
            </a:r>
          </a:p>
          <a:p>
            <a:pPr lvl="1">
              <a:buFont typeface="Wingdings" pitchFamily="2" charset="2"/>
              <a:buChar char="q"/>
            </a:pPr>
            <a:r>
              <a:rPr lang="en-US" sz="1100" dirty="0"/>
              <a:t>UX/UI design standards</a:t>
            </a:r>
          </a:p>
          <a:p>
            <a:pPr lvl="1">
              <a:buFont typeface="Wingdings" pitchFamily="2" charset="2"/>
              <a:buChar char="q"/>
            </a:pPr>
            <a:r>
              <a:rPr lang="en-US" sz="1100" dirty="0"/>
              <a:t>Performance expectation standards</a:t>
            </a:r>
          </a:p>
        </p:txBody>
      </p:sp>
      <p:grpSp>
        <p:nvGrpSpPr>
          <p:cNvPr id="26" name="Group 25">
            <a:extLst>
              <a:ext uri="{FF2B5EF4-FFF2-40B4-BE49-F238E27FC236}">
                <a16:creationId xmlns:a16="http://schemas.microsoft.com/office/drawing/2014/main" id="{2087F674-A167-4B1A-9C7B-E8A40400DEB2}"/>
              </a:ext>
            </a:extLst>
          </p:cNvPr>
          <p:cNvGrpSpPr/>
          <p:nvPr/>
        </p:nvGrpSpPr>
        <p:grpSpPr>
          <a:xfrm>
            <a:off x="1082566" y="5872768"/>
            <a:ext cx="10739843" cy="462544"/>
            <a:chOff x="2381365" y="5814579"/>
            <a:chExt cx="10214158" cy="462544"/>
          </a:xfrm>
        </p:grpSpPr>
        <p:grpSp>
          <p:nvGrpSpPr>
            <p:cNvPr id="27" name="Group 26">
              <a:extLst>
                <a:ext uri="{FF2B5EF4-FFF2-40B4-BE49-F238E27FC236}">
                  <a16:creationId xmlns:a16="http://schemas.microsoft.com/office/drawing/2014/main" id="{22448317-71CA-48DE-B8FE-9D58B557FEF4}"/>
                </a:ext>
              </a:extLst>
            </p:cNvPr>
            <p:cNvGrpSpPr/>
            <p:nvPr/>
          </p:nvGrpSpPr>
          <p:grpSpPr>
            <a:xfrm>
              <a:off x="2381365" y="5814579"/>
              <a:ext cx="8374274" cy="462544"/>
              <a:chOff x="375303" y="6527880"/>
              <a:chExt cx="8442072" cy="462544"/>
            </a:xfrm>
          </p:grpSpPr>
          <p:sp>
            <p:nvSpPr>
              <p:cNvPr id="30" name="Chevron 29">
                <a:extLst>
                  <a:ext uri="{FF2B5EF4-FFF2-40B4-BE49-F238E27FC236}">
                    <a16:creationId xmlns:a16="http://schemas.microsoft.com/office/drawing/2014/main" id="{5FF214BE-F9EC-4443-8343-491DD2EE8BE8}"/>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4" name="Chevron 34">
                <a:extLst>
                  <a:ext uri="{FF2B5EF4-FFF2-40B4-BE49-F238E27FC236}">
                    <a16:creationId xmlns:a16="http://schemas.microsoft.com/office/drawing/2014/main" id="{B3F14D67-BB70-4960-A3D5-E6C0876D81C0}"/>
                  </a:ext>
                </a:extLst>
              </p:cNvPr>
              <p:cNvSpPr/>
              <p:nvPr/>
            </p:nvSpPr>
            <p:spPr>
              <a:xfrm>
                <a:off x="935462" y="6527880"/>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your transformation journey</a:t>
                </a:r>
              </a:p>
            </p:txBody>
          </p:sp>
          <p:sp>
            <p:nvSpPr>
              <p:cNvPr id="35" name="Chevron 35">
                <a:extLst>
                  <a:ext uri="{FF2B5EF4-FFF2-40B4-BE49-F238E27FC236}">
                    <a16:creationId xmlns:a16="http://schemas.microsoft.com/office/drawing/2014/main" id="{BBB1D8AB-4989-4769-9A9A-7A81A1A91DD6}"/>
                  </a:ext>
                </a:extLst>
              </p:cNvPr>
              <p:cNvSpPr/>
              <p:nvPr/>
            </p:nvSpPr>
            <p:spPr>
              <a:xfrm>
                <a:off x="2833268" y="6527880"/>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your implementation priorities</a:t>
                </a:r>
              </a:p>
            </p:txBody>
          </p:sp>
          <p:sp>
            <p:nvSpPr>
              <p:cNvPr id="36" name="Chevron 36">
                <a:extLst>
                  <a:ext uri="{FF2B5EF4-FFF2-40B4-BE49-F238E27FC236}">
                    <a16:creationId xmlns:a16="http://schemas.microsoft.com/office/drawing/2014/main" id="{C9951BAF-7231-403C-AB02-9ED8F958D992}"/>
                  </a:ext>
                </a:extLst>
              </p:cNvPr>
              <p:cNvSpPr/>
              <p:nvPr/>
            </p:nvSpPr>
            <p:spPr>
              <a:xfrm>
                <a:off x="4751757" y="6527880"/>
                <a:ext cx="221232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Plan for the implementation</a:t>
                </a:r>
              </a:p>
            </p:txBody>
          </p:sp>
          <p:sp>
            <p:nvSpPr>
              <p:cNvPr id="37" name="Chevron 37">
                <a:extLst>
                  <a:ext uri="{FF2B5EF4-FFF2-40B4-BE49-F238E27FC236}">
                    <a16:creationId xmlns:a16="http://schemas.microsoft.com/office/drawing/2014/main" id="{9C21BA66-E8B9-40DC-8BBE-4843242959CB}"/>
                  </a:ext>
                </a:extLst>
              </p:cNvPr>
              <p:cNvSpPr/>
              <p:nvPr/>
            </p:nvSpPr>
            <p:spPr>
              <a:xfrm>
                <a:off x="6713272" y="6527880"/>
                <a:ext cx="210410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Build support for the implementation plan</a:t>
                </a:r>
              </a:p>
            </p:txBody>
          </p:sp>
        </p:grpSp>
        <p:sp>
          <p:nvSpPr>
            <p:cNvPr id="29" name="Chevron 37">
              <a:extLst>
                <a:ext uri="{FF2B5EF4-FFF2-40B4-BE49-F238E27FC236}">
                  <a16:creationId xmlns:a16="http://schemas.microsoft.com/office/drawing/2014/main" id="{74B612FF-DD60-4F1A-91E1-113BEFF8434B}"/>
                </a:ext>
              </a:extLst>
            </p:cNvPr>
            <p:cNvSpPr/>
            <p:nvPr/>
          </p:nvSpPr>
          <p:spPr>
            <a:xfrm>
              <a:off x="10508318" y="5814579"/>
              <a:ext cx="2087205" cy="462544"/>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Continuously refine the implementation plan</a:t>
              </a:r>
            </a:p>
          </p:txBody>
        </p:sp>
      </p:grpSp>
      <p:sp>
        <p:nvSpPr>
          <p:cNvPr id="43" name="Content Placeholder 11">
            <a:extLst>
              <a:ext uri="{FF2B5EF4-FFF2-40B4-BE49-F238E27FC236}">
                <a16:creationId xmlns:a16="http://schemas.microsoft.com/office/drawing/2014/main" id="{31F173C0-2E71-4168-A53B-069CF14560E3}"/>
              </a:ext>
            </a:extLst>
          </p:cNvPr>
          <p:cNvSpPr txBox="1">
            <a:spLocks/>
          </p:cNvSpPr>
          <p:nvPr/>
        </p:nvSpPr>
        <p:spPr>
          <a:xfrm>
            <a:off x="352351" y="3648153"/>
            <a:ext cx="5408370" cy="1911861"/>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Identify your </a:t>
            </a:r>
            <a:r>
              <a:rPr lang="en-US" sz="1200" b="1" dirty="0">
                <a:hlinkClick r:id="rId8"/>
              </a:rPr>
              <a:t>training needs</a:t>
            </a:r>
            <a:endParaRPr lang="en-US" sz="1200" b="1" baseline="30000" dirty="0"/>
          </a:p>
          <a:p>
            <a:pPr>
              <a:buFont typeface="Wingdings" pitchFamily="2" charset="2"/>
              <a:buChar char="q"/>
            </a:pPr>
            <a:r>
              <a:rPr lang="en-US" sz="1200" dirty="0"/>
              <a:t>Estimate the training requirements for:</a:t>
            </a:r>
          </a:p>
          <a:p>
            <a:pPr lvl="1">
              <a:buFont typeface="Wingdings" pitchFamily="2" charset="2"/>
              <a:buChar char="q"/>
            </a:pPr>
            <a:r>
              <a:rPr lang="en-US" sz="1100" dirty="0"/>
              <a:t>The ServiceNow platform team to design, support, and maintain the capabilities implemented</a:t>
            </a:r>
          </a:p>
          <a:p>
            <a:pPr marL="456565" lvl="1" indent="-224790">
              <a:buFont typeface="Wingdings" pitchFamily="2" charset="2"/>
              <a:buChar char="q"/>
            </a:pPr>
            <a:r>
              <a:rPr lang="en-US" sz="1100" dirty="0"/>
              <a:t>Service providers to make the best use of the capabilities made available to them</a:t>
            </a:r>
          </a:p>
          <a:p>
            <a:pPr lvl="1">
              <a:buFont typeface="Wingdings" pitchFamily="2" charset="2"/>
              <a:buChar char="q"/>
            </a:pPr>
            <a:r>
              <a:rPr lang="en-US" sz="1100" dirty="0"/>
              <a:t>Users to adopt and comfortably use the tools and services offered through the Now Platform </a:t>
            </a:r>
          </a:p>
        </p:txBody>
      </p:sp>
      <p:sp>
        <p:nvSpPr>
          <p:cNvPr id="24" name="Rectangle 23">
            <a:extLst>
              <a:ext uri="{FF2B5EF4-FFF2-40B4-BE49-F238E27FC236}">
                <a16:creationId xmlns:a16="http://schemas.microsoft.com/office/drawing/2014/main" id="{5469CD2E-F69F-4C1D-8169-BB981D422EDB}"/>
              </a:ext>
            </a:extLst>
          </p:cNvPr>
          <p:cNvSpPr/>
          <p:nvPr/>
        </p:nvSpPr>
        <p:spPr>
          <a:xfrm>
            <a:off x="5511419" y="4845496"/>
            <a:ext cx="6310990" cy="735786"/>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a:t>
            </a:r>
            <a:r>
              <a:rPr lang="en-US" sz="1100" dirty="0">
                <a:solidFill>
                  <a:schemeClr val="tx1"/>
                </a:solidFill>
              </a:rPr>
              <a:t> Consider creating a ServiceNow center of excellence that consistently defines and monitors ServiceNow implementation standards and prerequisites across the enterprise. Always aim to use OOTB ServiceNow functionality and avoid customizations unless they’re absolutely needed to achieve desired business outcomes. </a:t>
            </a:r>
          </a:p>
        </p:txBody>
      </p:sp>
    </p:spTree>
    <p:extLst>
      <p:ext uri="{BB962C8B-B14F-4D97-AF65-F5344CB8AC3E}">
        <p14:creationId xmlns:p14="http://schemas.microsoft.com/office/powerpoint/2010/main" val="1067182745"/>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869040"/>
            <a:ext cx="11356239" cy="3756258"/>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Identify your time and resource needs</a:t>
            </a:r>
          </a:p>
          <a:p>
            <a:pPr>
              <a:buFont typeface="Wingdings" pitchFamily="2" charset="2"/>
              <a:buChar char="q"/>
            </a:pPr>
            <a:r>
              <a:rPr lang="en-US" sz="1200" dirty="0"/>
              <a:t>Estimate the time and resources required to implement the capabilities you prioritized in Step 2. Consider:</a:t>
            </a:r>
          </a:p>
          <a:p>
            <a:pPr marL="456565" lvl="1" indent="-224790">
              <a:buFont typeface="Wingdings" pitchFamily="2" charset="2"/>
              <a:buChar char="q"/>
            </a:pPr>
            <a:r>
              <a:rPr lang="en-US" sz="1100" dirty="0"/>
              <a:t>Engaging with process owners to estimate the time and resources required to make the necessary process changes </a:t>
            </a:r>
          </a:p>
          <a:p>
            <a:pPr lvl="1">
              <a:buFont typeface="Wingdings" pitchFamily="2" charset="2"/>
              <a:buChar char="q"/>
            </a:pPr>
            <a:r>
              <a:rPr lang="en-US" sz="1100" dirty="0"/>
              <a:t>Working with the ServiceNow account management team and implementation partners for insights into the industry’s average time to implement</a:t>
            </a:r>
          </a:p>
          <a:p>
            <a:pPr marL="227965" indent="-227965">
              <a:buFont typeface="Wingdings" pitchFamily="2" charset="2"/>
              <a:buChar char="q"/>
            </a:pPr>
            <a:r>
              <a:rPr lang="en-US" sz="1200" dirty="0"/>
              <a:t>Make sure you account for these activities when you estimate your time and resource requirements*:</a:t>
            </a:r>
          </a:p>
          <a:p>
            <a:pPr lvl="1">
              <a:buFont typeface="Wingdings" pitchFamily="2" charset="2"/>
              <a:buChar char="q"/>
            </a:pPr>
            <a:r>
              <a:rPr lang="en-US" sz="1100" dirty="0"/>
              <a:t>Requirements gathering and needs assessment</a:t>
            </a:r>
          </a:p>
          <a:p>
            <a:pPr lvl="1">
              <a:buFont typeface="Wingdings" pitchFamily="2" charset="2"/>
              <a:buChar char="q"/>
            </a:pPr>
            <a:r>
              <a:rPr lang="en-US" sz="1100" dirty="0"/>
              <a:t>Architecture and experience design </a:t>
            </a:r>
          </a:p>
          <a:p>
            <a:pPr lvl="1">
              <a:buFont typeface="Wingdings" pitchFamily="2" charset="2"/>
              <a:buChar char="q"/>
            </a:pPr>
            <a:r>
              <a:rPr lang="en-US" sz="1100" dirty="0"/>
              <a:t>Implementation and application development based on configuration and customization needs</a:t>
            </a:r>
          </a:p>
          <a:p>
            <a:pPr lvl="1">
              <a:buFont typeface="Wingdings" pitchFamily="2" charset="2"/>
              <a:buChar char="q"/>
            </a:pPr>
            <a:r>
              <a:rPr lang="en-US" sz="1100" dirty="0"/>
              <a:t>Testing to ensure required performance</a:t>
            </a:r>
          </a:p>
          <a:p>
            <a:pPr lvl="1">
              <a:buFont typeface="Wingdings" pitchFamily="2" charset="2"/>
              <a:buChar char="q"/>
            </a:pPr>
            <a:r>
              <a:rPr lang="en-US" sz="1100" dirty="0"/>
              <a:t>Time to train process users and end users </a:t>
            </a:r>
          </a:p>
          <a:p>
            <a:pPr lvl="1">
              <a:buFont typeface="Wingdings" pitchFamily="2" charset="2"/>
              <a:buChar char="q"/>
            </a:pPr>
            <a:r>
              <a:rPr lang="en-US" sz="1100" dirty="0"/>
              <a:t>OCM needs</a:t>
            </a:r>
          </a:p>
          <a:p>
            <a:pPr marL="227965" indent="-227965">
              <a:buFont typeface="Wingdings" pitchFamily="2" charset="2"/>
              <a:buChar char="q"/>
            </a:pPr>
            <a:r>
              <a:rPr lang="en-US" sz="1200" dirty="0">
                <a:ea typeface="Calibri" panose="020F0502020204030204" pitchFamily="34" charset="0"/>
                <a:cs typeface="Times New Roman" panose="02020603050405020304" pitchFamily="18" charset="0"/>
              </a:rPr>
              <a:t>Make sure your ServiceNow implementation team incorporates the four most important skill sets for effective delivery: 1) program management, 2) business process consulting, 3) solution architecture, and 4) organizational change leadership.</a:t>
            </a:r>
          </a:p>
          <a:p>
            <a:pPr marL="227965" indent="-227965">
              <a:buFont typeface="Wingdings" pitchFamily="2" charset="2"/>
              <a:buChar char="q"/>
            </a:pPr>
            <a:r>
              <a:rPr lang="en-US" sz="1200" dirty="0">
                <a:ea typeface="Calibri" panose="020F0502020204030204" pitchFamily="34" charset="0"/>
                <a:cs typeface="Times New Roman" panose="02020603050405020304" pitchFamily="18" charset="0"/>
              </a:rPr>
              <a:t>Work with your implementation partner to determine if initial support for some of this expertise can be handled by the partner and then transitioned back to internal teams over time.</a:t>
            </a:r>
            <a:endParaRPr lang="en-US" sz="1200" dirty="0">
              <a:ea typeface="Times New Roman" panose="02020603050405020304" pitchFamily="18" charset="0"/>
              <a:cs typeface="Times New Roman" panose="02020603050405020304" pitchFamily="18" charset="0"/>
            </a:endParaRP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10147986" cy="668692"/>
          </a:xfrm>
        </p:spPr>
        <p:txBody>
          <a:bodyPr/>
          <a:lstStyle/>
          <a:p>
            <a:r>
              <a:rPr lang="en-US" dirty="0"/>
              <a:t>Step 3b: Identify implementation resource needs</a:t>
            </a:r>
          </a:p>
        </p:txBody>
      </p:sp>
      <p:sp>
        <p:nvSpPr>
          <p:cNvPr id="17" name="TextBox 16">
            <a:extLst>
              <a:ext uri="{FF2B5EF4-FFF2-40B4-BE49-F238E27FC236}">
                <a16:creationId xmlns:a16="http://schemas.microsoft.com/office/drawing/2014/main" id="{E787E266-AFBF-4038-AF47-E1FA05E0F3BC}"/>
              </a:ext>
            </a:extLst>
          </p:cNvPr>
          <p:cNvSpPr txBox="1"/>
          <p:nvPr/>
        </p:nvSpPr>
        <p:spPr>
          <a:xfrm>
            <a:off x="441231" y="1139871"/>
            <a:ext cx="11381178" cy="830997"/>
          </a:xfrm>
          <a:prstGeom prst="rect">
            <a:avLst/>
          </a:prstGeom>
          <a:noFill/>
        </p:spPr>
        <p:txBody>
          <a:bodyPr wrap="square" rtlCol="0" anchor="t">
            <a:spAutoFit/>
          </a:bodyPr>
          <a:lstStyle/>
          <a:p>
            <a:r>
              <a:rPr lang="en-US" sz="1200" dirty="0"/>
              <a:t>ServiceNow implementation is not just about the technology. It requires people with the right knowledge, skills, and experience to make process improvements, govern, and drive change. Account for both technical and support activities when you estimate the resources required for a successful implementation. </a:t>
            </a:r>
          </a:p>
          <a:p>
            <a:endParaRPr lang="en-US" sz="1200" dirty="0">
              <a:solidFill>
                <a:schemeClr val="tx2"/>
              </a:solidFill>
            </a:endParaRPr>
          </a:p>
        </p:txBody>
      </p:sp>
      <p:grpSp>
        <p:nvGrpSpPr>
          <p:cNvPr id="43" name="Group 42">
            <a:extLst>
              <a:ext uri="{FF2B5EF4-FFF2-40B4-BE49-F238E27FC236}">
                <a16:creationId xmlns:a16="http://schemas.microsoft.com/office/drawing/2014/main" id="{0D657314-796F-4B9D-BFB0-7D4BE352C065}"/>
              </a:ext>
            </a:extLst>
          </p:cNvPr>
          <p:cNvGrpSpPr/>
          <p:nvPr/>
        </p:nvGrpSpPr>
        <p:grpSpPr>
          <a:xfrm>
            <a:off x="1051034" y="5872768"/>
            <a:ext cx="10771375" cy="462544"/>
            <a:chOff x="2381365" y="5814579"/>
            <a:chExt cx="10214158" cy="462544"/>
          </a:xfrm>
        </p:grpSpPr>
        <p:grpSp>
          <p:nvGrpSpPr>
            <p:cNvPr id="44" name="Group 43">
              <a:extLst>
                <a:ext uri="{FF2B5EF4-FFF2-40B4-BE49-F238E27FC236}">
                  <a16:creationId xmlns:a16="http://schemas.microsoft.com/office/drawing/2014/main" id="{97CFA832-9544-4D20-9DDD-CE2A7FF132EB}"/>
                </a:ext>
              </a:extLst>
            </p:cNvPr>
            <p:cNvGrpSpPr/>
            <p:nvPr/>
          </p:nvGrpSpPr>
          <p:grpSpPr>
            <a:xfrm>
              <a:off x="2381365" y="5814579"/>
              <a:ext cx="8374274" cy="462544"/>
              <a:chOff x="375303" y="6527880"/>
              <a:chExt cx="8442072" cy="462544"/>
            </a:xfrm>
          </p:grpSpPr>
          <p:sp>
            <p:nvSpPr>
              <p:cNvPr id="46" name="Chevron 29">
                <a:extLst>
                  <a:ext uri="{FF2B5EF4-FFF2-40B4-BE49-F238E27FC236}">
                    <a16:creationId xmlns:a16="http://schemas.microsoft.com/office/drawing/2014/main" id="{6B8FC282-91B6-4361-935B-58AA0A821CC9}"/>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47" name="Chevron 34">
                <a:extLst>
                  <a:ext uri="{FF2B5EF4-FFF2-40B4-BE49-F238E27FC236}">
                    <a16:creationId xmlns:a16="http://schemas.microsoft.com/office/drawing/2014/main" id="{92327B3B-C2BB-4E03-8689-A3FF86F2BFA9}"/>
                  </a:ext>
                </a:extLst>
              </p:cNvPr>
              <p:cNvSpPr/>
              <p:nvPr/>
            </p:nvSpPr>
            <p:spPr>
              <a:xfrm>
                <a:off x="935462" y="6527880"/>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your transformation journey</a:t>
                </a:r>
              </a:p>
            </p:txBody>
          </p:sp>
          <p:sp>
            <p:nvSpPr>
              <p:cNvPr id="48" name="Chevron 35">
                <a:extLst>
                  <a:ext uri="{FF2B5EF4-FFF2-40B4-BE49-F238E27FC236}">
                    <a16:creationId xmlns:a16="http://schemas.microsoft.com/office/drawing/2014/main" id="{75162ED6-3029-4C47-9B33-59C3F0C2D68F}"/>
                  </a:ext>
                </a:extLst>
              </p:cNvPr>
              <p:cNvSpPr/>
              <p:nvPr/>
            </p:nvSpPr>
            <p:spPr>
              <a:xfrm>
                <a:off x="2833268" y="6527880"/>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your implementation priorities</a:t>
                </a:r>
              </a:p>
            </p:txBody>
          </p:sp>
          <p:sp>
            <p:nvSpPr>
              <p:cNvPr id="49" name="Chevron 36">
                <a:extLst>
                  <a:ext uri="{FF2B5EF4-FFF2-40B4-BE49-F238E27FC236}">
                    <a16:creationId xmlns:a16="http://schemas.microsoft.com/office/drawing/2014/main" id="{C6CB0AAD-E2AF-492F-9351-DC1F700D972B}"/>
                  </a:ext>
                </a:extLst>
              </p:cNvPr>
              <p:cNvSpPr/>
              <p:nvPr/>
            </p:nvSpPr>
            <p:spPr>
              <a:xfrm>
                <a:off x="4751757" y="6527880"/>
                <a:ext cx="221232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Plan for the implementation</a:t>
                </a:r>
              </a:p>
            </p:txBody>
          </p:sp>
          <p:sp>
            <p:nvSpPr>
              <p:cNvPr id="50" name="Chevron 37">
                <a:extLst>
                  <a:ext uri="{FF2B5EF4-FFF2-40B4-BE49-F238E27FC236}">
                    <a16:creationId xmlns:a16="http://schemas.microsoft.com/office/drawing/2014/main" id="{7BB72F7D-114C-4D37-8E92-D8B0E375C458}"/>
                  </a:ext>
                </a:extLst>
              </p:cNvPr>
              <p:cNvSpPr/>
              <p:nvPr/>
            </p:nvSpPr>
            <p:spPr>
              <a:xfrm>
                <a:off x="6713272" y="6527880"/>
                <a:ext cx="210410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Build support for the implementation plan</a:t>
                </a:r>
              </a:p>
            </p:txBody>
          </p:sp>
        </p:grpSp>
        <p:sp>
          <p:nvSpPr>
            <p:cNvPr id="45" name="Chevron 37">
              <a:extLst>
                <a:ext uri="{FF2B5EF4-FFF2-40B4-BE49-F238E27FC236}">
                  <a16:creationId xmlns:a16="http://schemas.microsoft.com/office/drawing/2014/main" id="{F7A21F97-B19A-424A-9BD3-B8BC73408ECF}"/>
                </a:ext>
              </a:extLst>
            </p:cNvPr>
            <p:cNvSpPr/>
            <p:nvPr/>
          </p:nvSpPr>
          <p:spPr>
            <a:xfrm>
              <a:off x="10508318" y="5814579"/>
              <a:ext cx="2087205" cy="462544"/>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Continuously refine the implementation plan</a:t>
              </a:r>
            </a:p>
          </p:txBody>
        </p:sp>
      </p:grpSp>
      <p:sp>
        <p:nvSpPr>
          <p:cNvPr id="18" name="Rectangle 17">
            <a:extLst>
              <a:ext uri="{FF2B5EF4-FFF2-40B4-BE49-F238E27FC236}">
                <a16:creationId xmlns:a16="http://schemas.microsoft.com/office/drawing/2014/main" id="{9B772AEE-2226-4F5B-A6F2-8A57D65AE0D0}"/>
              </a:ext>
            </a:extLst>
          </p:cNvPr>
          <p:cNvSpPr/>
          <p:nvPr/>
        </p:nvSpPr>
        <p:spPr>
          <a:xfrm>
            <a:off x="7943455" y="3409277"/>
            <a:ext cx="3722858" cy="102140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a:t>
            </a:r>
            <a:r>
              <a:rPr lang="en-US" sz="1100" dirty="0">
                <a:solidFill>
                  <a:schemeClr val="tx1"/>
                </a:solidFill>
              </a:rPr>
              <a:t> Define the role for your ServiceNow partner (for example, provide product training, drive OCM, develop governance, etc.) before starting with the implementation, and account for that in your resource need estimates. </a:t>
            </a:r>
          </a:p>
        </p:txBody>
      </p:sp>
      <p:sp>
        <p:nvSpPr>
          <p:cNvPr id="19" name="TextBox 18">
            <a:extLst>
              <a:ext uri="{FF2B5EF4-FFF2-40B4-BE49-F238E27FC236}">
                <a16:creationId xmlns:a16="http://schemas.microsoft.com/office/drawing/2014/main" id="{9EDEC88F-5B61-4FCD-AC72-331A84647F90}"/>
              </a:ext>
            </a:extLst>
          </p:cNvPr>
          <p:cNvSpPr txBox="1"/>
          <p:nvPr/>
        </p:nvSpPr>
        <p:spPr>
          <a:xfrm>
            <a:off x="3946291" y="5625726"/>
            <a:ext cx="7984110" cy="215444"/>
          </a:xfrm>
          <a:prstGeom prst="rect">
            <a:avLst/>
          </a:prstGeom>
          <a:noFill/>
        </p:spPr>
        <p:txBody>
          <a:bodyPr wrap="square" rtlCol="0" anchor="t">
            <a:spAutoFit/>
          </a:bodyPr>
          <a:lstStyle/>
          <a:p>
            <a:pPr algn="r"/>
            <a:r>
              <a:rPr lang="en-US" sz="800" baseline="30000" dirty="0"/>
              <a:t> </a:t>
            </a:r>
            <a:r>
              <a:rPr lang="en-US" sz="800" dirty="0"/>
              <a:t>* Refer to </a:t>
            </a:r>
            <a:r>
              <a:rPr lang="en-US" sz="800" dirty="0">
                <a:hlinkClick r:id="rId3"/>
              </a:rPr>
              <a:t>Build an internal team of ServiceNow experts and train users</a:t>
            </a:r>
            <a:r>
              <a:rPr lang="en-US" sz="800" dirty="0"/>
              <a:t> for best practices on who you should involve and for what. </a:t>
            </a:r>
          </a:p>
        </p:txBody>
      </p:sp>
    </p:spTree>
    <p:extLst>
      <p:ext uri="{BB962C8B-B14F-4D97-AF65-F5344CB8AC3E}">
        <p14:creationId xmlns:p14="http://schemas.microsoft.com/office/powerpoint/2010/main" val="2536998515"/>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29" y="1866305"/>
            <a:ext cx="8274507" cy="3940532"/>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Document the implementation program plan</a:t>
            </a:r>
          </a:p>
          <a:p>
            <a:pPr>
              <a:buFont typeface="Wingdings" pitchFamily="2" charset="2"/>
              <a:buChar char="q"/>
            </a:pPr>
            <a:r>
              <a:rPr lang="en-US" sz="1200" dirty="0"/>
              <a:t>Document the program plan for your Now Platform implementation in coordination with the project management office (PMO), if you have one. Treat this document as an extension of the </a:t>
            </a:r>
            <a:r>
              <a:rPr lang="en-US" sz="1200" dirty="0">
                <a:hlinkClick r:id="rId3"/>
              </a:rPr>
              <a:t>ServiceNow business case</a:t>
            </a:r>
            <a:r>
              <a:rPr lang="en-US" sz="1200" dirty="0"/>
              <a:t>. </a:t>
            </a:r>
          </a:p>
          <a:p>
            <a:pPr lvl="1">
              <a:buFont typeface="Wingdings" pitchFamily="2" charset="2"/>
              <a:buChar char="q"/>
            </a:pPr>
            <a:r>
              <a:rPr lang="en-US" sz="1100" dirty="0"/>
              <a:t>Review the list of capabilities to implement quick wins, support activities, and constraints.</a:t>
            </a:r>
          </a:p>
          <a:p>
            <a:pPr marL="456565" lvl="1" indent="-224790">
              <a:buFont typeface="Wingdings" pitchFamily="2" charset="2"/>
              <a:buChar char="q"/>
            </a:pPr>
            <a:r>
              <a:rPr lang="en-US" sz="1100" dirty="0"/>
              <a:t>Logically resequence the implementation roadmap (identified in Step 2) to create a time-bound implementation plan, making sure you:</a:t>
            </a:r>
          </a:p>
          <a:p>
            <a:pPr marL="741045" lvl="2" indent="-170815">
              <a:buFont typeface="Wingdings" pitchFamily="2" charset="2"/>
              <a:buChar char="q"/>
            </a:pPr>
            <a:r>
              <a:rPr lang="en-US" sz="1100" dirty="0"/>
              <a:t>Sequence the implementation based on the time required and resource availability for the support activities (identified in Step 3a) along with the actual implementation</a:t>
            </a:r>
          </a:p>
          <a:p>
            <a:pPr marL="741045" lvl="2" indent="-170815">
              <a:buFont typeface="Wingdings" pitchFamily="2" charset="2"/>
              <a:buChar char="q"/>
            </a:pPr>
            <a:r>
              <a:rPr lang="en-US" sz="1100" dirty="0"/>
              <a:t>Prioritize an early CMDB deployment to have the right data model in place to support other capabilities </a:t>
            </a:r>
          </a:p>
          <a:p>
            <a:pPr marL="741045" lvl="2" indent="-170815">
              <a:buFont typeface="Wingdings" pitchFamily="2" charset="2"/>
              <a:buChar char="q"/>
            </a:pPr>
            <a:r>
              <a:rPr lang="en-US" sz="1100" dirty="0"/>
              <a:t>Prioritize quick wins, especially the capabilities you already have defined process and workflow maps for or that have a broad and highly visible impact</a:t>
            </a:r>
          </a:p>
          <a:p>
            <a:pPr marL="741045" lvl="2" indent="-170815">
              <a:buFont typeface="Wingdings" pitchFamily="2" charset="2"/>
              <a:buChar char="q"/>
            </a:pPr>
            <a:r>
              <a:rPr lang="en-US" sz="1100" dirty="0"/>
              <a:t>Balance and spread out change for end users and process users across time, trying to avoid implementing capabilities that affect the same group in a big bang</a:t>
            </a:r>
          </a:p>
          <a:p>
            <a:pPr marL="741045" lvl="2" indent="-170815">
              <a:buFont typeface="Wingdings" pitchFamily="2" charset="2"/>
              <a:buChar char="q"/>
            </a:pPr>
            <a:r>
              <a:rPr lang="en-US" sz="1100" dirty="0"/>
              <a:t>Define milestones to achieve and demonstrate value every two to three months</a:t>
            </a:r>
          </a:p>
          <a:p>
            <a:pPr lvl="1">
              <a:buFont typeface="Wingdings" pitchFamily="2" charset="2"/>
              <a:buChar char="q"/>
            </a:pPr>
            <a:r>
              <a:rPr lang="en-US" sz="1100" dirty="0"/>
              <a:t>Plan for no more than three years (which many not account for all the transformation phases defined in Step 1).</a:t>
            </a:r>
          </a:p>
          <a:p>
            <a:pPr marL="456565" lvl="1" indent="-224790">
              <a:buFont typeface="Wingdings" pitchFamily="2" charset="2"/>
              <a:buChar char="q"/>
            </a:pPr>
            <a:r>
              <a:rPr lang="en-US" sz="1100" dirty="0"/>
              <a:t>Document all assumptions and risks associated with implementing the plan.</a:t>
            </a:r>
          </a:p>
          <a:p>
            <a:pPr marL="456565" lvl="1" indent="-224790">
              <a:buFont typeface="Wingdings" pitchFamily="2" charset="2"/>
              <a:buChar char="q"/>
            </a:pPr>
            <a:r>
              <a:rPr lang="en-US" sz="1100" dirty="0"/>
              <a:t>Build consensus on the program plan with delivery leaders, including the application owners, service owners, change management leaders, program managers, development leads, and test leads.</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374727" y="341807"/>
            <a:ext cx="9985426" cy="668692"/>
          </a:xfrm>
        </p:spPr>
        <p:txBody>
          <a:bodyPr/>
          <a:lstStyle/>
          <a:p>
            <a:r>
              <a:rPr lang="en-US" dirty="0"/>
              <a:t>Step 3c: Document the implementation program plan</a:t>
            </a:r>
          </a:p>
        </p:txBody>
      </p:sp>
      <p:sp>
        <p:nvSpPr>
          <p:cNvPr id="17" name="TextBox 16">
            <a:extLst>
              <a:ext uri="{FF2B5EF4-FFF2-40B4-BE49-F238E27FC236}">
                <a16:creationId xmlns:a16="http://schemas.microsoft.com/office/drawing/2014/main" id="{E787E266-AFBF-4038-AF47-E1FA05E0F3BC}"/>
              </a:ext>
            </a:extLst>
          </p:cNvPr>
          <p:cNvSpPr txBox="1"/>
          <p:nvPr/>
        </p:nvSpPr>
        <p:spPr>
          <a:xfrm>
            <a:off x="441231" y="1139871"/>
            <a:ext cx="11381178" cy="646331"/>
          </a:xfrm>
          <a:prstGeom prst="rect">
            <a:avLst/>
          </a:prstGeom>
          <a:noFill/>
        </p:spPr>
        <p:txBody>
          <a:bodyPr wrap="square" rtlCol="0">
            <a:spAutoFit/>
          </a:bodyPr>
          <a:lstStyle/>
          <a:p>
            <a:r>
              <a:rPr lang="en-US" sz="1200" dirty="0"/>
              <a:t>The implementation program plan defines how and when you plan to deploy different </a:t>
            </a:r>
            <a:r>
              <a:rPr lang="en-US" sz="1200" dirty="0">
                <a:hlinkClick r:id="rId4"/>
              </a:rPr>
              <a:t>Now Platform capabilities</a:t>
            </a:r>
            <a:r>
              <a:rPr lang="en-US" sz="1200" dirty="0"/>
              <a:t> in the implementation roadmap based on resource availability and the support activities required for their success. It has clear milestones marked after every two to three months to indicate the value you hope to derive and to gauge progress. </a:t>
            </a:r>
          </a:p>
        </p:txBody>
      </p:sp>
      <p:sp>
        <p:nvSpPr>
          <p:cNvPr id="18" name="Rectangle 17">
            <a:extLst>
              <a:ext uri="{FF2B5EF4-FFF2-40B4-BE49-F238E27FC236}">
                <a16:creationId xmlns:a16="http://schemas.microsoft.com/office/drawing/2014/main" id="{D0CB0FBB-A180-483C-822C-216327F5C484}"/>
              </a:ext>
            </a:extLst>
          </p:cNvPr>
          <p:cNvSpPr/>
          <p:nvPr/>
        </p:nvSpPr>
        <p:spPr>
          <a:xfrm>
            <a:off x="8613422" y="2948979"/>
            <a:ext cx="3052890" cy="148852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a:t>
            </a:r>
            <a:r>
              <a:rPr lang="en-US" sz="1100" dirty="0">
                <a:solidFill>
                  <a:schemeClr val="tx1"/>
                </a:solidFill>
              </a:rPr>
              <a:t> Don’t prioritize technical activities over support activities that can actually provide greater value. Ensure you have resources and executive support for developing a governance operating model, training and skill development, and OCM.</a:t>
            </a:r>
          </a:p>
        </p:txBody>
      </p:sp>
      <p:grpSp>
        <p:nvGrpSpPr>
          <p:cNvPr id="20" name="Group 19">
            <a:extLst>
              <a:ext uri="{FF2B5EF4-FFF2-40B4-BE49-F238E27FC236}">
                <a16:creationId xmlns:a16="http://schemas.microsoft.com/office/drawing/2014/main" id="{9E0C8547-4A57-4415-9461-557B76FAD024}"/>
              </a:ext>
            </a:extLst>
          </p:cNvPr>
          <p:cNvGrpSpPr/>
          <p:nvPr/>
        </p:nvGrpSpPr>
        <p:grpSpPr>
          <a:xfrm>
            <a:off x="987972" y="5872768"/>
            <a:ext cx="10834437" cy="462544"/>
            <a:chOff x="2381365" y="5814579"/>
            <a:chExt cx="10214158" cy="462544"/>
          </a:xfrm>
        </p:grpSpPr>
        <p:grpSp>
          <p:nvGrpSpPr>
            <p:cNvPr id="21" name="Group 20">
              <a:extLst>
                <a:ext uri="{FF2B5EF4-FFF2-40B4-BE49-F238E27FC236}">
                  <a16:creationId xmlns:a16="http://schemas.microsoft.com/office/drawing/2014/main" id="{E9E94BFB-30A8-4F4C-B321-B4739044BB30}"/>
                </a:ext>
              </a:extLst>
            </p:cNvPr>
            <p:cNvGrpSpPr/>
            <p:nvPr/>
          </p:nvGrpSpPr>
          <p:grpSpPr>
            <a:xfrm>
              <a:off x="2381365" y="5814579"/>
              <a:ext cx="8374274" cy="462544"/>
              <a:chOff x="375303" y="6527880"/>
              <a:chExt cx="8442072" cy="462544"/>
            </a:xfrm>
          </p:grpSpPr>
          <p:sp>
            <p:nvSpPr>
              <p:cNvPr id="27" name="Chevron 29">
                <a:extLst>
                  <a:ext uri="{FF2B5EF4-FFF2-40B4-BE49-F238E27FC236}">
                    <a16:creationId xmlns:a16="http://schemas.microsoft.com/office/drawing/2014/main" id="{E0D29BD8-149B-4A3A-819E-20AE5CA85FFB}"/>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9" name="Chevron 34">
                <a:extLst>
                  <a:ext uri="{FF2B5EF4-FFF2-40B4-BE49-F238E27FC236}">
                    <a16:creationId xmlns:a16="http://schemas.microsoft.com/office/drawing/2014/main" id="{B906E110-FF84-4DC2-96B8-78483A42CC1E}"/>
                  </a:ext>
                </a:extLst>
              </p:cNvPr>
              <p:cNvSpPr/>
              <p:nvPr/>
            </p:nvSpPr>
            <p:spPr>
              <a:xfrm>
                <a:off x="935462" y="6527880"/>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your transformation journey</a:t>
                </a:r>
              </a:p>
            </p:txBody>
          </p:sp>
          <p:sp>
            <p:nvSpPr>
              <p:cNvPr id="30" name="Chevron 35">
                <a:extLst>
                  <a:ext uri="{FF2B5EF4-FFF2-40B4-BE49-F238E27FC236}">
                    <a16:creationId xmlns:a16="http://schemas.microsoft.com/office/drawing/2014/main" id="{EDD2E932-90F3-4850-AE4B-93BE0D95F9CA}"/>
                  </a:ext>
                </a:extLst>
              </p:cNvPr>
              <p:cNvSpPr/>
              <p:nvPr/>
            </p:nvSpPr>
            <p:spPr>
              <a:xfrm>
                <a:off x="2833268" y="6527880"/>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Identify your implementation priorities</a:t>
                </a:r>
              </a:p>
            </p:txBody>
          </p:sp>
          <p:sp>
            <p:nvSpPr>
              <p:cNvPr id="34" name="Chevron 36">
                <a:extLst>
                  <a:ext uri="{FF2B5EF4-FFF2-40B4-BE49-F238E27FC236}">
                    <a16:creationId xmlns:a16="http://schemas.microsoft.com/office/drawing/2014/main" id="{C871698A-B088-49E8-B741-DB7D10720D73}"/>
                  </a:ext>
                </a:extLst>
              </p:cNvPr>
              <p:cNvSpPr/>
              <p:nvPr/>
            </p:nvSpPr>
            <p:spPr>
              <a:xfrm>
                <a:off x="4751757" y="6527880"/>
                <a:ext cx="221232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Plan for the implementation</a:t>
                </a:r>
              </a:p>
            </p:txBody>
          </p:sp>
          <p:sp>
            <p:nvSpPr>
              <p:cNvPr id="35" name="Chevron 37">
                <a:extLst>
                  <a:ext uri="{FF2B5EF4-FFF2-40B4-BE49-F238E27FC236}">
                    <a16:creationId xmlns:a16="http://schemas.microsoft.com/office/drawing/2014/main" id="{CEF56F41-1701-4EF7-9F64-A937866A3330}"/>
                  </a:ext>
                </a:extLst>
              </p:cNvPr>
              <p:cNvSpPr/>
              <p:nvPr/>
            </p:nvSpPr>
            <p:spPr>
              <a:xfrm>
                <a:off x="6713272" y="6527880"/>
                <a:ext cx="210410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Build support for the implementation plan</a:t>
                </a:r>
              </a:p>
            </p:txBody>
          </p:sp>
        </p:grpSp>
        <p:sp>
          <p:nvSpPr>
            <p:cNvPr id="26" name="Chevron 37">
              <a:extLst>
                <a:ext uri="{FF2B5EF4-FFF2-40B4-BE49-F238E27FC236}">
                  <a16:creationId xmlns:a16="http://schemas.microsoft.com/office/drawing/2014/main" id="{ED00F71A-A968-43B3-AA0A-C23D4FE120AB}"/>
                </a:ext>
              </a:extLst>
            </p:cNvPr>
            <p:cNvSpPr/>
            <p:nvPr/>
          </p:nvSpPr>
          <p:spPr>
            <a:xfrm>
              <a:off x="10508318" y="5814579"/>
              <a:ext cx="2087205" cy="462544"/>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Continuously refine the implementation plan</a:t>
              </a:r>
            </a:p>
          </p:txBody>
        </p:sp>
      </p:grpSp>
      <p:sp>
        <p:nvSpPr>
          <p:cNvPr id="19" name="Rectangle 18">
            <a:extLst>
              <a:ext uri="{FF2B5EF4-FFF2-40B4-BE49-F238E27FC236}">
                <a16:creationId xmlns:a16="http://schemas.microsoft.com/office/drawing/2014/main" id="{86D54844-4BC0-4F82-B20C-8F31A4A574D8}"/>
              </a:ext>
            </a:extLst>
          </p:cNvPr>
          <p:cNvSpPr/>
          <p:nvPr/>
        </p:nvSpPr>
        <p:spPr>
          <a:xfrm>
            <a:off x="8601298" y="4526615"/>
            <a:ext cx="3052890" cy="107366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a:t>
            </a:r>
            <a:r>
              <a:rPr lang="en-US" sz="1100" dirty="0">
                <a:solidFill>
                  <a:schemeClr val="tx1"/>
                </a:solidFill>
              </a:rPr>
              <a:t> Work with ServiceNow implementation partners and Professional Services to implement based on the defined </a:t>
            </a:r>
            <a:r>
              <a:rPr lang="en-US" sz="1100" dirty="0">
                <a:solidFill>
                  <a:schemeClr val="tx1"/>
                </a:solidFill>
                <a:hlinkClick r:id="rId5"/>
              </a:rPr>
              <a:t>ServiceNow Implementation Methodology</a:t>
            </a:r>
            <a:r>
              <a:rPr lang="en-US" sz="1100" dirty="0">
                <a:solidFill>
                  <a:schemeClr val="tx1"/>
                </a:solidFill>
              </a:rPr>
              <a:t> best practices. </a:t>
            </a:r>
          </a:p>
        </p:txBody>
      </p:sp>
    </p:spTree>
    <p:extLst>
      <p:ext uri="{BB962C8B-B14F-4D97-AF65-F5344CB8AC3E}">
        <p14:creationId xmlns:p14="http://schemas.microsoft.com/office/powerpoint/2010/main" val="2769196147"/>
      </p:ext>
    </p:extLst>
  </p:cSld>
  <p:clrMapOvr>
    <a:masterClrMapping/>
  </p:clrMapOvr>
  <p:transition spd="med">
    <p:fade/>
  </p:transition>
</p:sld>
</file>

<file path=ppt/theme/theme1.xml><?xml version="1.0" encoding="utf-8"?>
<a:theme xmlns:a="http://schemas.openxmlformats.org/drawingml/2006/main" name="Office Theme">
  <a:themeElements>
    <a:clrScheme name="Custom 59">
      <a:dk1>
        <a:srgbClr val="283D40"/>
      </a:dk1>
      <a:lt1>
        <a:srgbClr val="FFFFFF"/>
      </a:lt1>
      <a:dk2>
        <a:srgbClr val="D0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0AE"/>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9E265F72CA92545B9F9453CFEB18874" ma:contentTypeVersion="15" ma:contentTypeDescription="Create a new document." ma:contentTypeScope="" ma:versionID="a83a46e33a531026781cf8b044ce611c">
  <xsd:schema xmlns:xsd="http://www.w3.org/2001/XMLSchema" xmlns:xs="http://www.w3.org/2001/XMLSchema" xmlns:p="http://schemas.microsoft.com/office/2006/metadata/properties" xmlns:ns2="b1c10534-3f78-4a9b-b82a-989c172f5ffc" xmlns:ns3="95d67790-48fc-4006-9fcd-2a7ebc1ec5b5" targetNamespace="http://schemas.microsoft.com/office/2006/metadata/properties" ma:root="true" ma:fieldsID="757b5b625784d72d16c8553afd3ec112" ns2:_="" ns3:_="">
    <xsd:import namespace="b1c10534-3f78-4a9b-b82a-989c172f5ffc"/>
    <xsd:import namespace="95d67790-48fc-4006-9fcd-2a7ebc1ec5b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c10534-3f78-4a9b-b82a-989c172f5ff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5d67790-48fc-4006-9fcd-2a7ebc1ec5b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2663014-651F-413A-99CA-6FDB656571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c10534-3f78-4a9b-b82a-989c172f5ffc"/>
    <ds:schemaRef ds:uri="95d67790-48fc-4006-9fcd-2a7ebc1ec5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E19A0F5-2A66-4BFF-AA60-5161F6FC1C50}">
  <ds:schemaRefs>
    <ds:schemaRef ds:uri="http://schemas.microsoft.com/sharepoint/v3/contenttype/forms"/>
  </ds:schemaRefs>
</ds:datastoreItem>
</file>

<file path=customXml/itemProps3.xml><?xml version="1.0" encoding="utf-8"?>
<ds:datastoreItem xmlns:ds="http://schemas.openxmlformats.org/officeDocument/2006/customXml" ds:itemID="{5EBDFA67-CFC8-4741-9D8C-0486561ABC5E}">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Event Keynote Template _Teal_Avenir_102717_JR</Template>
  <TotalTime>37592</TotalTime>
  <Words>3905</Words>
  <Application>Microsoft Office PowerPoint</Application>
  <PresentationFormat>Custom</PresentationFormat>
  <Paragraphs>300</Paragraphs>
  <Slides>13</Slides>
  <Notes>12</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Build a phased program plan, identify quick wins</vt:lpstr>
      <vt:lpstr>Success Pillars – Structure</vt:lpstr>
      <vt:lpstr>Step 1: Define your transformation journey*</vt:lpstr>
      <vt:lpstr>Step 2a: Prioritize the right Now Platform capabilities</vt:lpstr>
      <vt:lpstr>Step 2b: Prioritize quick wins</vt:lpstr>
      <vt:lpstr>Step 2c: Frame your implementation roadmap</vt:lpstr>
      <vt:lpstr>Step 3a: Identify the support activities required for implementation success</vt:lpstr>
      <vt:lpstr>Step 3b: Identify implementation resource needs</vt:lpstr>
      <vt:lpstr>Step 3c: Document the implementation program plan</vt:lpstr>
      <vt:lpstr>Step 4a: Secure buy-in for the implementation program plan </vt:lpstr>
      <vt:lpstr>Step 4b: Socialize the phased program plan</vt:lpstr>
      <vt:lpstr>Step 5: Continuously refine the program plan </vt:lpstr>
      <vt:lpstr>KPIs and stakeholders</vt:lpstr>
    </vt:vector>
  </TitlesOfParts>
  <Manager/>
  <Company>ServiceNow</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 Program Plan - Customer Success - ServiceNow</dc:title>
  <dc:subject>This checklist outlines how to clearly define and characterize your vision, expected outcomes, known obstacles and…</dc:subject>
  <dc:creator>ServiceNow Customer Success</dc:creator>
  <cp:keywords>program plan, program phases, implementation plan, digital transormation, business outcomes</cp:keywords>
  <dc:description/>
  <cp:lastModifiedBy>CJ Nichols</cp:lastModifiedBy>
  <cp:revision>1341</cp:revision>
  <cp:lastPrinted>2019-07-19T17:57:05Z</cp:lastPrinted>
  <dcterms:created xsi:type="dcterms:W3CDTF">2017-11-01T20:30:48Z</dcterms:created>
  <dcterms:modified xsi:type="dcterms:W3CDTF">2020-02-19T17:32:12Z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0x01010049E265F72CA92545B9F9453CFEB18874</vt:lpwstr>
  </property>
</Properties>
</file>