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0" r:id="rId4"/>
  </p:sldMasterIdLst>
  <p:notesMasterIdLst>
    <p:notesMasterId r:id="rId24"/>
  </p:notesMasterIdLst>
  <p:handoutMasterIdLst>
    <p:handoutMasterId r:id="rId25"/>
  </p:handoutMasterIdLst>
  <p:sldIdLst>
    <p:sldId id="838" r:id="rId5"/>
    <p:sldId id="1195" r:id="rId6"/>
    <p:sldId id="1171" r:id="rId7"/>
    <p:sldId id="1189" r:id="rId8"/>
    <p:sldId id="1002" r:id="rId9"/>
    <p:sldId id="1178" r:id="rId10"/>
    <p:sldId id="1185" r:id="rId11"/>
    <p:sldId id="1184" r:id="rId12"/>
    <p:sldId id="1188" r:id="rId13"/>
    <p:sldId id="1183" r:id="rId14"/>
    <p:sldId id="1187" r:id="rId15"/>
    <p:sldId id="1175" r:id="rId16"/>
    <p:sldId id="1191" r:id="rId17"/>
    <p:sldId id="1190" r:id="rId18"/>
    <p:sldId id="1197" r:id="rId19"/>
    <p:sldId id="1198" r:id="rId20"/>
    <p:sldId id="1201" r:id="rId21"/>
    <p:sldId id="1202" r:id="rId22"/>
    <p:sldId id="1203" r:id="rId23"/>
  </p:sldIdLst>
  <p:sldSz cx="12188825" cy="6858000"/>
  <p:notesSz cx="7023100" cy="9309100"/>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32"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1" name="Marc Goldstein" initials="MG [10]" lastIdx="1" clrIdx="70"/>
  <p:cmAuthor id="1" name="Emilie Doolittle" initials="ED [7]" lastIdx="1" clrIdx="0"/>
  <p:cmAuthor id="72" name="Marc Goldstein" initials="MG [11]" lastIdx="1" clrIdx="71"/>
  <p:cmAuthor id="2" name="Emilie Doolittle" initials="ED [8]" lastIdx="1" clrIdx="1"/>
  <p:cmAuthor id="73" name="Marc Goldstein" initials="MG [12]" lastIdx="1" clrIdx="72"/>
  <p:cmAuthor id="3" name="Emilie Doolittle" initials="ED [9]" lastIdx="1" clrIdx="2"/>
  <p:cmAuthor id="74" name="Marc Goldstein" initials="MG [13]" lastIdx="1" clrIdx="73"/>
  <p:cmAuthor id="4" name="Emilie Doolittle" initials="ED [10]" lastIdx="1" clrIdx="3"/>
  <p:cmAuthor id="75" name="Marc Goldstein" initials="MG [14]" lastIdx="1" clrIdx="74"/>
  <p:cmAuthor id="5" name="Emilie Doolittle" initials="ED [11]" lastIdx="1" clrIdx="4"/>
  <p:cmAuthor id="76" name="Marc Goldstein" initials="MG [15]" lastIdx="1" clrIdx="75"/>
  <p:cmAuthor id="6" name="Emilie Doolittle" initials="ED [12]" lastIdx="1" clrIdx="5"/>
  <p:cmAuthor id="77" name="Marc Goldstein" initials="MG [16]" lastIdx="1" clrIdx="76"/>
  <p:cmAuthor id="7" name="Emilie Doolittle" initials="ED [13]" lastIdx="1" clrIdx="6"/>
  <p:cmAuthor id="78" name="Marc Goldstein" initials="MG [17]" lastIdx="1" clrIdx="77"/>
  <p:cmAuthor id="8" name="Emilie Doolittle" initials="ED" lastIdx="1" clrIdx="7"/>
  <p:cmAuthor id="79" name="Marc Goldstein" initials="MG [18]" lastIdx="1" clrIdx="78"/>
  <p:cmAuthor id="9" name="Emilie Doolittle" initials="ED [2]" lastIdx="1" clrIdx="8"/>
  <p:cmAuthor id="80" name="Marc Goldstein" initials="MG [19]" lastIdx="1" clrIdx="79"/>
  <p:cmAuthor id="10" name="Emilie Doolittle" initials="ED [3]" lastIdx="1" clrIdx="9"/>
  <p:cmAuthor id="81" name="Jim Keene" initials="JK" lastIdx="6" clrIdx="80"/>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138" clrIdx="18"/>
  <p:cmAuthor id="20" name="Glen Kaminski" initials="GK" lastIdx="29" clrIdx="19"/>
  <p:cmAuthor id="21" name="Mark Tonsetic" initials="MT" lastIdx="58"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Eric Gerstein" initials="EG" lastIdx="26" clrIdx="60"/>
  <p:cmAuthor id="62" name="Marc Goldstein" initials="MG" lastIdx="1" clrIdx="61"/>
  <p:cmAuthor id="63" name="Marc Goldstein" initials="MG [2]" lastIdx="1" clrIdx="62"/>
  <p:cmAuthor id="64" name="Marc Goldstein" initials="MG [3]" lastIdx="1" clrIdx="63"/>
  <p:cmAuthor id="65" name="Marc Goldstein" initials="MG [4]" lastIdx="1" clrIdx="64"/>
  <p:cmAuthor id="66" name="Marc Goldstein" initials="MG [5]" lastIdx="1" clrIdx="65"/>
  <p:cmAuthor id="67" name="Marc Goldstein" initials="MG [6]" lastIdx="1" clrIdx="66"/>
  <p:cmAuthor id="68" name="Marc Goldstein" initials="MG [7]" lastIdx="1" clrIdx="67"/>
  <p:cmAuthor id="69" name="Marc Goldstein" initials="MG [8]" lastIdx="1" clrIdx="68"/>
  <p:cmAuthor id="70" name="Marc Goldstein" initials="MG [9]" lastIdx="1" clrIdx="69"/>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2B4"/>
    <a:srgbClr val="FF924E"/>
    <a:srgbClr val="B0E1CE"/>
    <a:srgbClr val="B1B1E4"/>
    <a:srgbClr val="72D0E2"/>
    <a:srgbClr val="A7D4DF"/>
    <a:srgbClr val="00FF60"/>
    <a:srgbClr val="F7F7F7"/>
    <a:srgbClr val="243638"/>
    <a:srgbClr val="E9BC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23" autoAdjust="0"/>
    <p:restoredTop sz="72720" autoAdjust="0"/>
  </p:normalViewPr>
  <p:slideViewPr>
    <p:cSldViewPr snapToGrid="0">
      <p:cViewPr varScale="1">
        <p:scale>
          <a:sx n="86" d="100"/>
          <a:sy n="86" d="100"/>
        </p:scale>
        <p:origin x="904" y="200"/>
      </p:cViewPr>
      <p:guideLst>
        <p:guide orient="horz" pos="3696"/>
        <p:guide orient="horz" pos="1440"/>
        <p:guide orient="horz" pos="4104"/>
        <p:guide pos="7343"/>
        <p:guide orient="horz" pos="816"/>
        <p:guide pos="335"/>
        <p:guide orient="horz" pos="2544"/>
        <p:guide pos="4415"/>
        <p:guide pos="455"/>
        <p:guide pos="6479"/>
      </p:guideLst>
    </p:cSldViewPr>
  </p:slideViewPr>
  <p:outlineViewPr>
    <p:cViewPr>
      <p:scale>
        <a:sx n="33" d="100"/>
        <a:sy n="33" d="100"/>
      </p:scale>
      <p:origin x="0" y="-11966"/>
    </p:cViewPr>
  </p:outlineViewPr>
  <p:notesTextViewPr>
    <p:cViewPr>
      <p:scale>
        <a:sx n="100" d="100"/>
        <a:sy n="100" d="100"/>
      </p:scale>
      <p:origin x="0" y="0"/>
    </p:cViewPr>
  </p:notesTextViewPr>
  <p:sorterViewPr>
    <p:cViewPr>
      <p:scale>
        <a:sx n="100" d="100"/>
        <a:sy n="100" d="100"/>
      </p:scale>
      <p:origin x="0" y="-8976"/>
    </p:cViewPr>
  </p:sorterViewPr>
  <p:notesViewPr>
    <p:cSldViewPr snapToGrid="0" snapToObjects="1">
      <p:cViewPr>
        <p:scale>
          <a:sx n="37" d="100"/>
          <a:sy n="37" d="100"/>
        </p:scale>
        <p:origin x="6776" y="2840"/>
      </p:cViewPr>
      <p:guideLst>
        <p:guide orient="horz" pos="432"/>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6764"/>
            <a:ext cx="3043343" cy="465455"/>
          </a:xfrm>
          <a:prstGeom prst="rect">
            <a:avLst/>
          </a:prstGeom>
        </p:spPr>
        <p:txBody>
          <a:bodyPr vert="horz" lIns="93885" tIns="46944" rIns="93885" bIns="46944" rtlCol="0"/>
          <a:lstStyle>
            <a:lvl1pPr algn="l">
              <a:defRPr sz="1200"/>
            </a:lvl1pPr>
          </a:lstStyle>
          <a:p>
            <a:endParaRPr lang="en-US" dirty="0">
              <a:latin typeface="+mj-lt"/>
            </a:endParaRPr>
          </a:p>
        </p:txBody>
      </p:sp>
      <p:sp>
        <p:nvSpPr>
          <p:cNvPr id="3" name="Date Placeholder 2"/>
          <p:cNvSpPr>
            <a:spLocks noGrp="1"/>
          </p:cNvSpPr>
          <p:nvPr>
            <p:ph type="dt" sz="quarter" idx="1"/>
          </p:nvPr>
        </p:nvSpPr>
        <p:spPr>
          <a:xfrm>
            <a:off x="3978135" y="126764"/>
            <a:ext cx="3043343" cy="465455"/>
          </a:xfrm>
          <a:prstGeom prst="rect">
            <a:avLst/>
          </a:prstGeom>
        </p:spPr>
        <p:txBody>
          <a:bodyPr vert="horz" lIns="93885" tIns="46944" rIns="93885" bIns="46944" rtlCol="0"/>
          <a:lstStyle>
            <a:lvl1pPr algn="r">
              <a:defRPr sz="1200"/>
            </a:lvl1pPr>
          </a:lstStyle>
          <a:p>
            <a:fld id="{E17B2DBE-960A-614B-B965-BE0EA04CC77A}" type="datetimeFigureOut">
              <a:rPr lang="en-US" smtClean="0">
                <a:latin typeface="+mj-lt"/>
              </a:rPr>
              <a:pPr/>
              <a:t>2/19/2020</a:t>
            </a:fld>
            <a:endParaRPr lang="en-US" dirty="0">
              <a:latin typeface="+mj-lt"/>
            </a:endParaRPr>
          </a:p>
        </p:txBody>
      </p:sp>
      <p:sp>
        <p:nvSpPr>
          <p:cNvPr id="4" name="Footer Placeholder 3"/>
          <p:cNvSpPr>
            <a:spLocks noGrp="1"/>
          </p:cNvSpPr>
          <p:nvPr>
            <p:ph type="ftr" sz="quarter" idx="2"/>
          </p:nvPr>
        </p:nvSpPr>
        <p:spPr>
          <a:xfrm>
            <a:off x="3" y="8770113"/>
            <a:ext cx="3043343" cy="465455"/>
          </a:xfrm>
          <a:prstGeom prst="rect">
            <a:avLst/>
          </a:prstGeom>
        </p:spPr>
        <p:txBody>
          <a:bodyPr vert="horz" lIns="93885" tIns="46944" rIns="93885" bIns="46944" rtlCol="0" anchor="b"/>
          <a:lstStyle>
            <a:lvl1pPr algn="l">
              <a:defRPr sz="1200"/>
            </a:lvl1pPr>
          </a:lstStyle>
          <a:p>
            <a:endParaRPr lang="en-US" dirty="0">
              <a:latin typeface="+mj-lt"/>
            </a:endParaRPr>
          </a:p>
        </p:txBody>
      </p:sp>
      <p:sp>
        <p:nvSpPr>
          <p:cNvPr id="5" name="Slide Number Placeholder 4"/>
          <p:cNvSpPr>
            <a:spLocks noGrp="1"/>
          </p:cNvSpPr>
          <p:nvPr>
            <p:ph type="sldNum" sz="quarter" idx="3"/>
          </p:nvPr>
        </p:nvSpPr>
        <p:spPr>
          <a:xfrm>
            <a:off x="3978135" y="8770113"/>
            <a:ext cx="3043343" cy="465455"/>
          </a:xfrm>
          <a:prstGeom prst="rect">
            <a:avLst/>
          </a:prstGeom>
        </p:spPr>
        <p:txBody>
          <a:bodyPr vert="horz" lIns="93885" tIns="46944" rIns="93885" bIns="46944" rtlCol="0" anchor="b"/>
          <a:lstStyle>
            <a:lvl1pPr algn="r">
              <a:defRPr sz="1200"/>
            </a:lvl1pPr>
          </a:lstStyle>
          <a:p>
            <a:fld id="{1339C423-F22A-3B4E-A9CE-1A814546B4AA}" type="slidenum">
              <a:rPr lang="en-US" smtClean="0">
                <a:latin typeface="+mj-lt"/>
              </a:rPr>
              <a:pPr/>
              <a:t>‹#›</a:t>
            </a:fld>
            <a:endParaRPr lang="en-US" dirty="0">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43343" cy="465455"/>
          </a:xfrm>
          <a:prstGeom prst="rect">
            <a:avLst/>
          </a:prstGeom>
        </p:spPr>
        <p:txBody>
          <a:bodyPr vert="horz" lIns="93885" tIns="46944" rIns="93885" bIns="46944" rtlCol="0"/>
          <a:lstStyle>
            <a:lvl1pPr algn="l">
              <a:defRPr sz="1200">
                <a:latin typeface="+mj-lt"/>
              </a:defRPr>
            </a:lvl1pPr>
          </a:lstStyle>
          <a:p>
            <a:endParaRPr lang="en-US" dirty="0"/>
          </a:p>
        </p:txBody>
      </p:sp>
      <p:sp>
        <p:nvSpPr>
          <p:cNvPr id="3" name="Date Placeholder 2"/>
          <p:cNvSpPr>
            <a:spLocks noGrp="1"/>
          </p:cNvSpPr>
          <p:nvPr>
            <p:ph type="dt" idx="1"/>
          </p:nvPr>
        </p:nvSpPr>
        <p:spPr>
          <a:xfrm>
            <a:off x="3978135" y="0"/>
            <a:ext cx="3043343" cy="465455"/>
          </a:xfrm>
          <a:prstGeom prst="rect">
            <a:avLst/>
          </a:prstGeom>
        </p:spPr>
        <p:txBody>
          <a:bodyPr vert="horz" lIns="93885" tIns="46944" rIns="93885" bIns="46944" rtlCol="0"/>
          <a:lstStyle>
            <a:lvl1pPr algn="r">
              <a:defRPr sz="1200">
                <a:latin typeface="+mj-lt"/>
              </a:defRPr>
            </a:lvl1pPr>
          </a:lstStyle>
          <a:p>
            <a:fld id="{546148A2-A49E-4B44-80FB-1D231F249F30}" type="datetimeFigureOut">
              <a:rPr lang="en-US" smtClean="0"/>
              <a:pPr/>
              <a:t>2/19/2020</a:t>
            </a:fld>
            <a:endParaRPr lang="en-US" dirty="0"/>
          </a:p>
        </p:txBody>
      </p:sp>
      <p:sp>
        <p:nvSpPr>
          <p:cNvPr id="4" name="Slide Image Placeholder 3"/>
          <p:cNvSpPr>
            <a:spLocks noGrp="1" noRot="1" noChangeAspect="1"/>
          </p:cNvSpPr>
          <p:nvPr>
            <p:ph type="sldImg" idx="2"/>
          </p:nvPr>
        </p:nvSpPr>
        <p:spPr>
          <a:xfrm>
            <a:off x="409575" y="696913"/>
            <a:ext cx="6203950" cy="3490912"/>
          </a:xfrm>
          <a:prstGeom prst="rect">
            <a:avLst/>
          </a:prstGeom>
          <a:noFill/>
          <a:ln w="12700">
            <a:solidFill>
              <a:prstClr val="black"/>
            </a:solidFill>
          </a:ln>
        </p:spPr>
        <p:txBody>
          <a:bodyPr vert="horz" lIns="93885" tIns="46944" rIns="93885" bIns="46944" rtlCol="0" anchor="ctr"/>
          <a:lstStyle/>
          <a:p>
            <a:endParaRPr lang="en-US" dirty="0"/>
          </a:p>
        </p:txBody>
      </p:sp>
      <p:sp>
        <p:nvSpPr>
          <p:cNvPr id="5" name="Notes Placeholder 4"/>
          <p:cNvSpPr>
            <a:spLocks noGrp="1"/>
          </p:cNvSpPr>
          <p:nvPr>
            <p:ph type="body" sz="quarter" idx="3"/>
          </p:nvPr>
        </p:nvSpPr>
        <p:spPr>
          <a:xfrm>
            <a:off x="438944" y="4421823"/>
            <a:ext cx="6145213" cy="4189095"/>
          </a:xfrm>
          <a:prstGeom prst="rect">
            <a:avLst/>
          </a:prstGeom>
        </p:spPr>
        <p:txBody>
          <a:bodyPr vert="horz" lIns="93885" tIns="46944" rIns="93885" bIns="46944" rtlCol="0"/>
          <a:lstStyle/>
          <a:p>
            <a:pPr lvl="0"/>
            <a:r>
              <a:rPr lang="en-US" dirty="0"/>
              <a:t>Click to edit Master text styles</a:t>
            </a:r>
          </a:p>
          <a:p>
            <a:pPr lvl="1"/>
            <a:r>
              <a:rPr lang="en-US" dirty="0"/>
              <a:t>Second level</a:t>
            </a:r>
          </a:p>
        </p:txBody>
      </p:sp>
      <p:sp>
        <p:nvSpPr>
          <p:cNvPr id="6" name="Footer Placeholder 5"/>
          <p:cNvSpPr>
            <a:spLocks noGrp="1"/>
          </p:cNvSpPr>
          <p:nvPr>
            <p:ph type="ftr" sz="quarter" idx="4"/>
          </p:nvPr>
        </p:nvSpPr>
        <p:spPr>
          <a:xfrm>
            <a:off x="3" y="8797236"/>
            <a:ext cx="3043343" cy="465455"/>
          </a:xfrm>
          <a:prstGeom prst="rect">
            <a:avLst/>
          </a:prstGeom>
        </p:spPr>
        <p:txBody>
          <a:bodyPr vert="horz" lIns="93885" tIns="46944" rIns="93885" bIns="46944" rtlCol="0" anchor="b"/>
          <a:lstStyle>
            <a:lvl1pPr algn="l">
              <a:defRPr sz="1200">
                <a:latin typeface="+mj-lt"/>
              </a:defRPr>
            </a:lvl1pPr>
          </a:lstStyle>
          <a:p>
            <a:endParaRPr lang="en-US" dirty="0"/>
          </a:p>
        </p:txBody>
      </p:sp>
      <p:sp>
        <p:nvSpPr>
          <p:cNvPr id="7" name="Slide Number Placeholder 6"/>
          <p:cNvSpPr>
            <a:spLocks noGrp="1"/>
          </p:cNvSpPr>
          <p:nvPr>
            <p:ph type="sldNum" sz="quarter" idx="5"/>
          </p:nvPr>
        </p:nvSpPr>
        <p:spPr>
          <a:xfrm>
            <a:off x="3978135" y="8797236"/>
            <a:ext cx="3043343" cy="465455"/>
          </a:xfrm>
          <a:prstGeom prst="rect">
            <a:avLst/>
          </a:prstGeom>
        </p:spPr>
        <p:txBody>
          <a:bodyPr vert="horz" lIns="93885" tIns="46944" rIns="93885" bIns="46944" rtlCol="0" anchor="b"/>
          <a:lstStyle>
            <a:lvl1pPr algn="r">
              <a:defRPr sz="1200">
                <a:latin typeface="+mj-lt"/>
              </a:defRPr>
            </a:lvl1pPr>
          </a:lstStyle>
          <a:p>
            <a:fld id="{074299CD-3469-7241-AD37-C0E01E3A61D2}" type="slidenum">
              <a:rPr lang="en-US" smtClean="0"/>
              <a:pPr/>
              <a:t>‹#›</a:t>
            </a:fld>
            <a:endParaRPr lang="en-US" dirty="0"/>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dirty="0"/>
          </a:p>
        </p:txBody>
      </p:sp>
    </p:spTree>
    <p:extLst>
      <p:ext uri="{BB962C8B-B14F-4D97-AF65-F5344CB8AC3E}">
        <p14:creationId xmlns:p14="http://schemas.microsoft.com/office/powerpoint/2010/main" val="4068308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1245500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135033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3</a:t>
            </a:fld>
            <a:endParaRPr lang="en-US" dirty="0"/>
          </a:p>
        </p:txBody>
      </p:sp>
    </p:spTree>
    <p:extLst>
      <p:ext uri="{BB962C8B-B14F-4D97-AF65-F5344CB8AC3E}">
        <p14:creationId xmlns:p14="http://schemas.microsoft.com/office/powerpoint/2010/main" val="4018289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dirty="0"/>
          </a:p>
        </p:txBody>
      </p:sp>
    </p:spTree>
    <p:extLst>
      <p:ext uri="{BB962C8B-B14F-4D97-AF65-F5344CB8AC3E}">
        <p14:creationId xmlns:p14="http://schemas.microsoft.com/office/powerpoint/2010/main" val="4002327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3217011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3015572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267487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2671076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2491447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ServiceNow’s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dirty="0"/>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dirty="0"/>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dirty="0"/>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dirty="0"/>
              <a:t>Click icon to add table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2020 ServiceNow, Inc. All Rights Reserved.</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34792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hbr.org/2014/07/the-right-way-to-present-your-business-case" TargetMode="External"/><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hyperlink" Target="https://www.servicenow.com/success/pillars/lead-transformation.html#2-3-build" TargetMode="Externa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hyperlink" Target="https://www.servicenow.com/success/value-calculator-it.html" TargetMode="Externa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hyperlink" Target="https://www.servicenow.com/success/value-calculator-csm.html" TargetMode="Externa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hyperlink" Target="https://www.servicenow.com/success/value-calculator-hr.html"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hyperlink" Target="https://www.servicenow.com/success/value-calculator-security-ops.html" TargetMode="Externa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hyperlink" Target="https://www.servicenow.com/success/value-calculator-intelligent-apps.html"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www.servicenow.com/success/value/operational-productivity.html"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hyperlink" Target="https://www.isixsigma.com/tools-templates/cause-effect/determine-root-cause-5-whys/"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hyperlink" Target="https://www.servicenow.com/success/pillars/create-excitement-adoption.html#4-3-create" TargetMode="External"/><Relationship Id="rId3" Type="http://schemas.openxmlformats.org/officeDocument/2006/relationships/hyperlink" Target="https://www.servicenow.com/" TargetMode="External"/><Relationship Id="rId7" Type="http://schemas.openxmlformats.org/officeDocument/2006/relationships/slide" Target="slide14.xm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hyperlink" Target="https://knowledge.servicenow.com/" TargetMode="External"/><Relationship Id="rId5" Type="http://schemas.openxmlformats.org/officeDocument/2006/relationships/hyperlink" Target="https://community.servicenow.com/community?id=community_user_group" TargetMode="External"/><Relationship Id="rId4" Type="http://schemas.openxmlformats.org/officeDocument/2006/relationships/hyperlink" Target="https://community.servicenow.com/" TargetMode="External"/><Relationship Id="rId9" Type="http://schemas.openxmlformats.org/officeDocument/2006/relationships/hyperlink" Target="https://www.servicenow.com/success/pillars/lead-transformation.html#2-3-build"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s://www.servicenow.com/success/value-calculator-it.html"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1"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State and measure your business goals</a:t>
            </a:r>
          </a:p>
          <a:p>
            <a:endParaRPr lang="en-US" dirty="0"/>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dirty="0"/>
              <a:t>Build your business case</a:t>
            </a:r>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spAutoFit/>
          </a:bodyPr>
          <a:lstStyle/>
          <a:p>
            <a:r>
              <a:rPr lang="en-US" sz="1200" dirty="0"/>
              <a:t>To accelerate the adoption of your business case, you’ll need to gain business partner support and executive sponsorship throughout the organization. Validate with your business partners that the business case is solving the right problems. Then finalize the business case by following the formal project proposal process. The deliverables for this step are stakeholder support from the business and formal submission of the business case.</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 Socialize, communicate, finalize</a:t>
            </a:r>
          </a:p>
        </p:txBody>
      </p:sp>
      <p:sp>
        <p:nvSpPr>
          <p:cNvPr id="24" name="Content Placeholder 11">
            <a:extLst>
              <a:ext uri="{FF2B5EF4-FFF2-40B4-BE49-F238E27FC236}">
                <a16:creationId xmlns:a16="http://schemas.microsoft.com/office/drawing/2014/main" id="{AC2AD7BD-0FDF-41BC-9D63-9BAA94A39D3C}"/>
              </a:ext>
            </a:extLst>
          </p:cNvPr>
          <p:cNvSpPr txBox="1">
            <a:spLocks/>
          </p:cNvSpPr>
          <p:nvPr/>
        </p:nvSpPr>
        <p:spPr>
          <a:xfrm>
            <a:off x="441231" y="1945829"/>
            <a:ext cx="5373578" cy="3243605"/>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Build consensus on the right problem with key stakeholders</a:t>
            </a:r>
          </a:p>
          <a:p>
            <a:pPr marL="227965" indent="-227965">
              <a:buFont typeface="Wingdings" pitchFamily="2" charset="2"/>
              <a:buChar char="q"/>
            </a:pPr>
            <a:r>
              <a:rPr lang="en-US" sz="1200" dirty="0"/>
              <a:t>Meet with your executive sponsor to build initial internal support for your proposal.</a:t>
            </a:r>
          </a:p>
          <a:p>
            <a:pPr>
              <a:buFont typeface="Wingdings" pitchFamily="2" charset="2"/>
              <a:buChar char="q"/>
            </a:pPr>
            <a:r>
              <a:rPr lang="en-US" sz="1200" dirty="0"/>
              <a:t>Meet with business partners to validate that your assumptions are accurate and your metrics are relevant and applicable.</a:t>
            </a:r>
            <a:endParaRPr lang="en-US" sz="1100" dirty="0"/>
          </a:p>
          <a:p>
            <a:pPr lvl="1">
              <a:buFont typeface="Wingdings" pitchFamily="2" charset="2"/>
              <a:buChar char="q"/>
            </a:pPr>
            <a:r>
              <a:rPr lang="en-US" sz="1100" dirty="0"/>
              <a:t>Ask if the business case is solving the right problems.</a:t>
            </a:r>
          </a:p>
          <a:p>
            <a:pPr lvl="1">
              <a:buFont typeface="Wingdings" pitchFamily="2" charset="2"/>
              <a:buChar char="q"/>
            </a:pPr>
            <a:r>
              <a:rPr lang="en-US" sz="1100" dirty="0"/>
              <a:t>Ask for open and honest feedback.</a:t>
            </a:r>
          </a:p>
          <a:p>
            <a:pPr lvl="1">
              <a:buFont typeface="Wingdings" pitchFamily="2" charset="2"/>
              <a:buChar char="q"/>
            </a:pPr>
            <a:r>
              <a:rPr lang="en-US" sz="1100" dirty="0"/>
              <a:t>Ask for guidance on anything missing or additional points needed.</a:t>
            </a:r>
          </a:p>
          <a:p>
            <a:pPr lvl="1">
              <a:buFont typeface="Wingdings" pitchFamily="2" charset="2"/>
              <a:buChar char="q"/>
            </a:pPr>
            <a:r>
              <a:rPr lang="en-US" sz="1100" dirty="0"/>
              <a:t>Ask if the business case is on the right track to solve their business challenges.</a:t>
            </a:r>
          </a:p>
          <a:p>
            <a:pPr>
              <a:buFont typeface="Wingdings" pitchFamily="2" charset="2"/>
              <a:buChar char="q"/>
            </a:pPr>
            <a:r>
              <a:rPr lang="en-US" sz="1200" dirty="0"/>
              <a:t>Incorporate any additional feedback or information found from your additional research.</a:t>
            </a:r>
          </a:p>
          <a:p>
            <a:pPr>
              <a:buFont typeface="Wingdings" pitchFamily="2" charset="2"/>
              <a:buChar char="q"/>
            </a:pPr>
            <a:r>
              <a:rPr lang="en-US" sz="1200" dirty="0"/>
              <a:t>Continue to market your business case proposal to build the support you need for formal project approval.</a:t>
            </a:r>
          </a:p>
          <a:p>
            <a:pPr>
              <a:buFont typeface="Wingdings" pitchFamily="2" charset="2"/>
              <a:buChar char="q"/>
            </a:pPr>
            <a:endParaRPr lang="en-US" sz="1200" dirty="0"/>
          </a:p>
        </p:txBody>
      </p:sp>
      <p:sp>
        <p:nvSpPr>
          <p:cNvPr id="27" name="Content Placeholder 11">
            <a:extLst>
              <a:ext uri="{FF2B5EF4-FFF2-40B4-BE49-F238E27FC236}">
                <a16:creationId xmlns:a16="http://schemas.microsoft.com/office/drawing/2014/main" id="{7BF15F57-4EEA-4C5C-9F9B-8C8BEEA5C590}"/>
              </a:ext>
            </a:extLst>
          </p:cNvPr>
          <p:cNvSpPr txBox="1">
            <a:spLocks/>
          </p:cNvSpPr>
          <p:nvPr/>
        </p:nvSpPr>
        <p:spPr>
          <a:xfrm>
            <a:off x="6172256" y="1945829"/>
            <a:ext cx="5373578" cy="2194091"/>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Submit your business case</a:t>
            </a:r>
          </a:p>
          <a:p>
            <a:pPr>
              <a:buFont typeface="Wingdings" pitchFamily="2" charset="2"/>
              <a:buChar char="q"/>
            </a:pPr>
            <a:r>
              <a:rPr lang="en-US" sz="1200" dirty="0"/>
              <a:t>Follow your organization’s formal process to submit the business case for project approval and funding.</a:t>
            </a:r>
          </a:p>
          <a:p>
            <a:pPr>
              <a:buFont typeface="Wingdings" pitchFamily="2" charset="2"/>
              <a:buChar char="q"/>
            </a:pPr>
            <a:r>
              <a:rPr lang="en-US" sz="1200" dirty="0"/>
              <a:t>Proactively work with your legal and vendor management teams to ensure a smooth and efficient process.</a:t>
            </a:r>
          </a:p>
        </p:txBody>
      </p:sp>
      <p:sp>
        <p:nvSpPr>
          <p:cNvPr id="43" name="Content Placeholder 11">
            <a:extLst>
              <a:ext uri="{FF2B5EF4-FFF2-40B4-BE49-F238E27FC236}">
                <a16:creationId xmlns:a16="http://schemas.microsoft.com/office/drawing/2014/main" id="{36622032-9CC5-4A1E-A9BC-D5AA4B14D13F}"/>
              </a:ext>
            </a:extLst>
          </p:cNvPr>
          <p:cNvSpPr txBox="1">
            <a:spLocks/>
          </p:cNvSpPr>
          <p:nvPr/>
        </p:nvSpPr>
        <p:spPr>
          <a:xfrm>
            <a:off x="6172256" y="3206575"/>
            <a:ext cx="5373578" cy="85279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Present your business case</a:t>
            </a:r>
          </a:p>
          <a:p>
            <a:pPr>
              <a:buFont typeface="Wingdings" pitchFamily="2" charset="2"/>
              <a:buChar char="q"/>
            </a:pPr>
            <a:r>
              <a:rPr lang="en-US" sz="1200" dirty="0">
                <a:hlinkClick r:id="rId3"/>
              </a:rPr>
              <a:t>Present the business case</a:t>
            </a:r>
            <a:r>
              <a:rPr lang="en-US" sz="1200" dirty="0"/>
              <a:t> to the applicable parties when you’re  ready.</a:t>
            </a:r>
          </a:p>
        </p:txBody>
      </p:sp>
      <p:grpSp>
        <p:nvGrpSpPr>
          <p:cNvPr id="19" name="Group 18">
            <a:extLst>
              <a:ext uri="{FF2B5EF4-FFF2-40B4-BE49-F238E27FC236}">
                <a16:creationId xmlns:a16="http://schemas.microsoft.com/office/drawing/2014/main" id="{6E5BC833-C73B-4703-80DA-0CA949D43BBF}"/>
              </a:ext>
            </a:extLst>
          </p:cNvPr>
          <p:cNvGrpSpPr/>
          <p:nvPr/>
        </p:nvGrpSpPr>
        <p:grpSpPr>
          <a:xfrm>
            <a:off x="2358279" y="5918299"/>
            <a:ext cx="6535867" cy="462116"/>
            <a:chOff x="375303" y="6528308"/>
            <a:chExt cx="6588781" cy="462116"/>
          </a:xfrm>
        </p:grpSpPr>
        <p:sp>
          <p:nvSpPr>
            <p:cNvPr id="20" name="Chevron 29">
              <a:extLst>
                <a:ext uri="{FF2B5EF4-FFF2-40B4-BE49-F238E27FC236}">
                  <a16:creationId xmlns:a16="http://schemas.microsoft.com/office/drawing/2014/main" id="{C9B9B419-70CF-4A09-87EE-D356658C899B}"/>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1" name="Chevron 34">
              <a:extLst>
                <a:ext uri="{FF2B5EF4-FFF2-40B4-BE49-F238E27FC236}">
                  <a16:creationId xmlns:a16="http://schemas.microsoft.com/office/drawing/2014/main" id="{B3DFCA03-4421-4FE6-863C-7590923077C8}"/>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Identify key issues and business improvement areas</a:t>
              </a:r>
            </a:p>
          </p:txBody>
        </p:sp>
        <p:sp>
          <p:nvSpPr>
            <p:cNvPr id="22" name="Chevron 35">
              <a:extLst>
                <a:ext uri="{FF2B5EF4-FFF2-40B4-BE49-F238E27FC236}">
                  <a16:creationId xmlns:a16="http://schemas.microsoft.com/office/drawing/2014/main" id="{928E4B24-BEE6-41C3-81F5-E5CD41556CCB}"/>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recommendations</a:t>
              </a:r>
            </a:p>
          </p:txBody>
        </p:sp>
        <p:sp>
          <p:nvSpPr>
            <p:cNvPr id="23" name="Chevron 36">
              <a:extLst>
                <a:ext uri="{FF2B5EF4-FFF2-40B4-BE49-F238E27FC236}">
                  <a16:creationId xmlns:a16="http://schemas.microsoft.com/office/drawing/2014/main" id="{BC2CF0C7-0941-436F-9421-D57DDE89307F}"/>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Construct the business case</a:t>
              </a:r>
            </a:p>
          </p:txBody>
        </p:sp>
      </p:grpSp>
      <p:sp>
        <p:nvSpPr>
          <p:cNvPr id="25" name="Chevron 37">
            <a:extLst>
              <a:ext uri="{FF2B5EF4-FFF2-40B4-BE49-F238E27FC236}">
                <a16:creationId xmlns:a16="http://schemas.microsoft.com/office/drawing/2014/main" id="{B032D230-4981-4B27-9348-9FE4C1DD1F14}"/>
              </a:ext>
            </a:extLst>
          </p:cNvPr>
          <p:cNvSpPr/>
          <p:nvPr/>
        </p:nvSpPr>
        <p:spPr>
          <a:xfrm>
            <a:off x="8451140" y="5918299"/>
            <a:ext cx="1951231"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Socialize, communicate, finalize</a:t>
            </a:r>
          </a:p>
        </p:txBody>
      </p:sp>
      <p:sp>
        <p:nvSpPr>
          <p:cNvPr id="26" name="Chevron 37">
            <a:extLst>
              <a:ext uri="{FF2B5EF4-FFF2-40B4-BE49-F238E27FC236}">
                <a16:creationId xmlns:a16="http://schemas.microsoft.com/office/drawing/2014/main" id="{C3089598-67D8-49A0-B058-8F08727D4513}"/>
              </a:ext>
            </a:extLst>
          </p:cNvPr>
          <p:cNvSpPr/>
          <p:nvPr/>
        </p:nvSpPr>
        <p:spPr>
          <a:xfrm>
            <a:off x="10136113" y="5918299"/>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Monitor and manage value realization</a:t>
            </a:r>
          </a:p>
        </p:txBody>
      </p:sp>
    </p:spTree>
    <p:extLst>
      <p:ext uri="{BB962C8B-B14F-4D97-AF65-F5344CB8AC3E}">
        <p14:creationId xmlns:p14="http://schemas.microsoft.com/office/powerpoint/2010/main" val="430502618"/>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6024076" y="1766540"/>
            <a:ext cx="5303520" cy="2078552"/>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Value awareness</a:t>
            </a:r>
          </a:p>
          <a:p>
            <a:pPr marL="227965" indent="-227965">
              <a:buFont typeface="Wingdings" pitchFamily="2" charset="2"/>
              <a:buChar char="q"/>
            </a:pPr>
            <a:r>
              <a:rPr lang="en-US" sz="1200" dirty="0"/>
              <a:t>Define value/KPI owners to ensure appropriate process and people changes occur to deliver on financial benefits.</a:t>
            </a:r>
          </a:p>
          <a:p>
            <a:pPr marL="227965" indent="-227965">
              <a:buFont typeface="Wingdings" pitchFamily="2" charset="2"/>
              <a:buChar char="q"/>
            </a:pPr>
            <a:r>
              <a:rPr lang="en-US" sz="1200" dirty="0"/>
              <a:t>Educate the project/implementation team on the expected financial outcomes (plus something about realized benefits). </a:t>
            </a:r>
          </a:p>
          <a:p>
            <a:pPr marL="227965" indent="-227965">
              <a:buFont typeface="Wingdings" pitchFamily="2" charset="2"/>
              <a:buChar char="q"/>
            </a:pPr>
            <a:r>
              <a:rPr lang="en-US" sz="1200" dirty="0"/>
              <a:t>Promote value achievement successes.</a:t>
            </a:r>
          </a:p>
          <a:p>
            <a:pPr lvl="1">
              <a:buFont typeface="Wingdings" pitchFamily="2" charset="2"/>
              <a:buChar char="q"/>
            </a:pPr>
            <a:r>
              <a:rPr lang="en-US" sz="1100" dirty="0"/>
              <a:t>Create a library of success stories.</a:t>
            </a:r>
          </a:p>
          <a:p>
            <a:pPr lvl="1">
              <a:buFont typeface="Wingdings" pitchFamily="2" charset="2"/>
              <a:buChar char="q"/>
            </a:pPr>
            <a:r>
              <a:rPr lang="en-US" sz="1100" dirty="0"/>
              <a:t>Create awareness by performing ongoing storytelling and education to business partners across the enterprise.</a:t>
            </a:r>
          </a:p>
          <a:p>
            <a:pPr marL="0" indent="0">
              <a:buNone/>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spAutoFit/>
          </a:bodyPr>
          <a:lstStyle/>
          <a:p>
            <a:r>
              <a:rPr lang="en-US" sz="1200" dirty="0"/>
              <a:t>The business case should be a living document and not something that is shelved once you implement. Use your business case as a guide to manage your value realization and to understand where you can increase value as business needs change.</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 Monitor and manage your value realization</a:t>
            </a:r>
          </a:p>
        </p:txBody>
      </p:sp>
      <p:sp>
        <p:nvSpPr>
          <p:cNvPr id="25" name="Content Placeholder 11">
            <a:extLst>
              <a:ext uri="{FF2B5EF4-FFF2-40B4-BE49-F238E27FC236}">
                <a16:creationId xmlns:a16="http://schemas.microsoft.com/office/drawing/2014/main" id="{251CE09F-ADE5-4103-8A28-BE6EC262DB52}"/>
              </a:ext>
            </a:extLst>
          </p:cNvPr>
          <p:cNvSpPr txBox="1">
            <a:spLocks/>
          </p:cNvSpPr>
          <p:nvPr/>
        </p:nvSpPr>
        <p:spPr>
          <a:xfrm>
            <a:off x="418936" y="1761164"/>
            <a:ext cx="5303520" cy="3102421"/>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Value realization and management</a:t>
            </a:r>
          </a:p>
          <a:p>
            <a:pPr marL="227965" indent="-227965">
              <a:buFont typeface="Wingdings" pitchFamily="2" charset="2"/>
              <a:buChar char="q"/>
            </a:pPr>
            <a:r>
              <a:rPr lang="en-US" sz="1200" dirty="0"/>
              <a:t>Make the business case part of regular ServiceNow steering committee (or strategic governance) reviews.</a:t>
            </a:r>
          </a:p>
          <a:p>
            <a:pPr lvl="1">
              <a:buFont typeface="Wingdings" pitchFamily="2" charset="2"/>
              <a:buChar char="q"/>
            </a:pPr>
            <a:r>
              <a:rPr lang="en-US" sz="1100" dirty="0"/>
              <a:t>Explicitly confirm that assumptions and benefits are still accurate and relevant.</a:t>
            </a:r>
          </a:p>
          <a:p>
            <a:pPr lvl="1">
              <a:buFont typeface="Wingdings" pitchFamily="2" charset="2"/>
              <a:buChar char="q"/>
            </a:pPr>
            <a:r>
              <a:rPr lang="en-US" sz="1100" dirty="0"/>
              <a:t>Measure your benefits attainment against the targets (financial and operational). If the financial benefits haven’t been explicitly defined, establish baseline measures and interim targets or goals aligned with your ServiceNow roadmap.</a:t>
            </a:r>
          </a:p>
          <a:p>
            <a:pPr lvl="1">
              <a:buFont typeface="Wingdings" pitchFamily="2" charset="2"/>
              <a:buChar char="q"/>
            </a:pPr>
            <a:r>
              <a:rPr lang="en-US" sz="1100" dirty="0"/>
              <a:t>Identify the root opportunities of benefit shortfalls for continued improvement and/or corrective action.</a:t>
            </a:r>
          </a:p>
          <a:p>
            <a:pPr lvl="1">
              <a:buFont typeface="Wingdings" pitchFamily="2" charset="2"/>
              <a:buChar char="q"/>
            </a:pPr>
            <a:r>
              <a:rPr lang="en-US" sz="1100" dirty="0"/>
              <a:t>Set milestones at every six months with what you expect to deliver to the business by that time.</a:t>
            </a:r>
          </a:p>
          <a:p>
            <a:pPr lvl="1">
              <a:buFont typeface="Wingdings" pitchFamily="2" charset="2"/>
              <a:buChar char="q"/>
            </a:pPr>
            <a:r>
              <a:rPr lang="en-US" sz="1100" dirty="0"/>
              <a:t>Govern the implementation project to deliver on value. Make sure the budget and timing trade-off decisions are made with an understanding of their impact to achieving value.</a:t>
            </a:r>
          </a:p>
          <a:p>
            <a:pPr>
              <a:buFont typeface="Wingdings" pitchFamily="2" charset="2"/>
              <a:buChar char="q"/>
            </a:pPr>
            <a:endParaRPr lang="en-US" sz="1200" dirty="0"/>
          </a:p>
          <a:p>
            <a:pPr>
              <a:buFont typeface="Wingdings" pitchFamily="2" charset="2"/>
              <a:buChar char="q"/>
            </a:pPr>
            <a:endParaRPr lang="en-US" sz="1200" dirty="0"/>
          </a:p>
          <a:p>
            <a:pPr marL="0" indent="0">
              <a:buNone/>
            </a:pPr>
            <a:endParaRPr lang="en-US" sz="1200" dirty="0"/>
          </a:p>
        </p:txBody>
      </p:sp>
      <p:grpSp>
        <p:nvGrpSpPr>
          <p:cNvPr id="19" name="Group 18">
            <a:extLst>
              <a:ext uri="{FF2B5EF4-FFF2-40B4-BE49-F238E27FC236}">
                <a16:creationId xmlns:a16="http://schemas.microsoft.com/office/drawing/2014/main" id="{BD809A3E-8095-44B4-8307-4FEBAF6283FC}"/>
              </a:ext>
            </a:extLst>
          </p:cNvPr>
          <p:cNvGrpSpPr/>
          <p:nvPr/>
        </p:nvGrpSpPr>
        <p:grpSpPr>
          <a:xfrm>
            <a:off x="2358279" y="5918299"/>
            <a:ext cx="6535867" cy="462116"/>
            <a:chOff x="375303" y="6528308"/>
            <a:chExt cx="6588781" cy="462116"/>
          </a:xfrm>
        </p:grpSpPr>
        <p:sp>
          <p:nvSpPr>
            <p:cNvPr id="20" name="Chevron 29">
              <a:extLst>
                <a:ext uri="{FF2B5EF4-FFF2-40B4-BE49-F238E27FC236}">
                  <a16:creationId xmlns:a16="http://schemas.microsoft.com/office/drawing/2014/main" id="{2C57B0D3-CF06-413B-8B09-7D6EFA0E755F}"/>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1" name="Chevron 34">
              <a:extLst>
                <a:ext uri="{FF2B5EF4-FFF2-40B4-BE49-F238E27FC236}">
                  <a16:creationId xmlns:a16="http://schemas.microsoft.com/office/drawing/2014/main" id="{17CB1136-2825-4A81-B2DD-53EAD877C44A}"/>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Identify key issues and business improvement areas</a:t>
              </a:r>
            </a:p>
          </p:txBody>
        </p:sp>
        <p:sp>
          <p:nvSpPr>
            <p:cNvPr id="22" name="Chevron 35">
              <a:extLst>
                <a:ext uri="{FF2B5EF4-FFF2-40B4-BE49-F238E27FC236}">
                  <a16:creationId xmlns:a16="http://schemas.microsoft.com/office/drawing/2014/main" id="{F808D8CE-1F7D-4E39-9938-BD2E57751D4C}"/>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recommendations</a:t>
              </a:r>
            </a:p>
          </p:txBody>
        </p:sp>
        <p:sp>
          <p:nvSpPr>
            <p:cNvPr id="23" name="Chevron 36">
              <a:extLst>
                <a:ext uri="{FF2B5EF4-FFF2-40B4-BE49-F238E27FC236}">
                  <a16:creationId xmlns:a16="http://schemas.microsoft.com/office/drawing/2014/main" id="{CCF2B8D3-4F41-4121-A9EB-73D504D010AD}"/>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Construct the business case</a:t>
              </a:r>
            </a:p>
          </p:txBody>
        </p:sp>
      </p:grpSp>
      <p:sp>
        <p:nvSpPr>
          <p:cNvPr id="24" name="Chevron 37">
            <a:extLst>
              <a:ext uri="{FF2B5EF4-FFF2-40B4-BE49-F238E27FC236}">
                <a16:creationId xmlns:a16="http://schemas.microsoft.com/office/drawing/2014/main" id="{04D7A7CE-226A-4725-B2E0-026F90E543E4}"/>
              </a:ext>
            </a:extLst>
          </p:cNvPr>
          <p:cNvSpPr/>
          <p:nvPr/>
        </p:nvSpPr>
        <p:spPr>
          <a:xfrm>
            <a:off x="8451140" y="5918299"/>
            <a:ext cx="1951231" cy="475859"/>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Socialize, communicate, and finalize</a:t>
            </a:r>
          </a:p>
        </p:txBody>
      </p:sp>
      <p:sp>
        <p:nvSpPr>
          <p:cNvPr id="40" name="Chevron 37">
            <a:extLst>
              <a:ext uri="{FF2B5EF4-FFF2-40B4-BE49-F238E27FC236}">
                <a16:creationId xmlns:a16="http://schemas.microsoft.com/office/drawing/2014/main" id="{1F06C911-F628-411F-A9BC-90AB75ADA643}"/>
              </a:ext>
            </a:extLst>
          </p:cNvPr>
          <p:cNvSpPr/>
          <p:nvPr/>
        </p:nvSpPr>
        <p:spPr>
          <a:xfrm>
            <a:off x="10136113" y="5918299"/>
            <a:ext cx="1951231" cy="475859"/>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Monitor and manage value realization</a:t>
            </a:r>
          </a:p>
        </p:txBody>
      </p:sp>
      <p:sp>
        <p:nvSpPr>
          <p:cNvPr id="14" name="Content Placeholder 11">
            <a:extLst>
              <a:ext uri="{FF2B5EF4-FFF2-40B4-BE49-F238E27FC236}">
                <a16:creationId xmlns:a16="http://schemas.microsoft.com/office/drawing/2014/main" id="{EED47963-D922-46A1-9F94-D33195318C03}"/>
              </a:ext>
            </a:extLst>
          </p:cNvPr>
          <p:cNvSpPr txBox="1">
            <a:spLocks/>
          </p:cNvSpPr>
          <p:nvPr/>
        </p:nvSpPr>
        <p:spPr>
          <a:xfrm>
            <a:off x="6053772" y="3915749"/>
            <a:ext cx="5303520" cy="2078552"/>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New value creation</a:t>
            </a:r>
          </a:p>
          <a:p>
            <a:pPr>
              <a:buFont typeface="Wingdings" pitchFamily="2" charset="2"/>
              <a:buChar char="q"/>
            </a:pPr>
            <a:r>
              <a:rPr lang="en-US" sz="1200" dirty="0"/>
              <a:t>Assess “unseen” areas of improvement and quantify value where it’s appropriate. You can solicit ideas from the implementation team.</a:t>
            </a:r>
          </a:p>
          <a:p>
            <a:pPr marL="227965" indent="-227965">
              <a:buFont typeface="Wingdings" pitchFamily="2" charset="2"/>
              <a:buChar char="q"/>
            </a:pPr>
            <a:r>
              <a:rPr lang="en-US" sz="1200" dirty="0"/>
              <a:t>Raise and prioritize new value creation opportunities with explicit financial benefits to the </a:t>
            </a:r>
            <a:r>
              <a:rPr lang="en-US" sz="1200" dirty="0">
                <a:hlinkClick r:id="rId3"/>
              </a:rPr>
              <a:t>strategic governance committee</a:t>
            </a:r>
            <a:r>
              <a:rPr lang="en-US" sz="1200" dirty="0"/>
              <a:t> for inclusion in the roadmap.</a:t>
            </a:r>
          </a:p>
        </p:txBody>
      </p:sp>
      <p:sp>
        <p:nvSpPr>
          <p:cNvPr id="15" name="Rectangle 14">
            <a:extLst>
              <a:ext uri="{FF2B5EF4-FFF2-40B4-BE49-F238E27FC236}">
                <a16:creationId xmlns:a16="http://schemas.microsoft.com/office/drawing/2014/main" id="{8535231B-C3C0-4E17-AA6B-67BC487FF21D}"/>
              </a:ext>
            </a:extLst>
          </p:cNvPr>
          <p:cNvSpPr/>
          <p:nvPr/>
        </p:nvSpPr>
        <p:spPr>
          <a:xfrm>
            <a:off x="802367" y="4884196"/>
            <a:ext cx="4536658" cy="96327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Changing the culture to get everyone to focus on value does not only happen at the executive level but with everyone on the team. Use explicit storytelling along with data analytics as a means to help train staff to spot value opportunities. </a:t>
            </a:r>
          </a:p>
        </p:txBody>
      </p:sp>
    </p:spTree>
    <p:extLst>
      <p:ext uri="{BB962C8B-B14F-4D97-AF65-F5344CB8AC3E}">
        <p14:creationId xmlns:p14="http://schemas.microsoft.com/office/powerpoint/2010/main" val="2488705259"/>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1784538183"/>
              </p:ext>
            </p:extLst>
          </p:nvPr>
        </p:nvGraphicFramePr>
        <p:xfrm>
          <a:off x="188414" y="1717398"/>
          <a:ext cx="11842476" cy="4140958"/>
        </p:xfrm>
        <a:graphic>
          <a:graphicData uri="http://schemas.openxmlformats.org/drawingml/2006/table">
            <a:tbl>
              <a:tblPr>
                <a:tableStyleId>{9D7B26C5-4107-4FEC-AEDC-1716B250A1EF}</a:tableStyleId>
              </a:tblPr>
              <a:tblGrid>
                <a:gridCol w="3947492">
                  <a:extLst>
                    <a:ext uri="{9D8B030D-6E8A-4147-A177-3AD203B41FA5}">
                      <a16:colId xmlns:a16="http://schemas.microsoft.com/office/drawing/2014/main" val="821785997"/>
                    </a:ext>
                  </a:extLst>
                </a:gridCol>
                <a:gridCol w="3947492">
                  <a:extLst>
                    <a:ext uri="{9D8B030D-6E8A-4147-A177-3AD203B41FA5}">
                      <a16:colId xmlns:a16="http://schemas.microsoft.com/office/drawing/2014/main" val="3178034869"/>
                    </a:ext>
                  </a:extLst>
                </a:gridCol>
                <a:gridCol w="3947492">
                  <a:extLst>
                    <a:ext uri="{9D8B030D-6E8A-4147-A177-3AD203B41FA5}">
                      <a16:colId xmlns:a16="http://schemas.microsoft.com/office/drawing/2014/main" val="882216737"/>
                    </a:ext>
                  </a:extLst>
                </a:gridCol>
              </a:tblGrid>
              <a:tr h="2097972">
                <a:tc>
                  <a:txBody>
                    <a:bodyPr/>
                    <a:lstStyle/>
                    <a:p>
                      <a:r>
                        <a:rPr lang="en-US" sz="1600" b="1" dirty="0"/>
                        <a:t>Key performance indicators</a:t>
                      </a:r>
                    </a:p>
                  </a:txBody>
                  <a:tcPr/>
                </a:tc>
                <a:tc>
                  <a:txBody>
                    <a:bodyPr/>
                    <a:lstStyle/>
                    <a:p>
                      <a:r>
                        <a:rPr lang="en-US" sz="1600" dirty="0"/>
                        <a:t>Essential KPIs</a:t>
                      </a:r>
                      <a:endParaRPr lang="en-US" sz="1200" dirty="0"/>
                    </a:p>
                    <a:p>
                      <a:pPr marL="285750" indent="-285750">
                        <a:buFont typeface="Arial" panose="020B0604020202020204" pitchFamily="34" charset="0"/>
                        <a:buChar char="•"/>
                      </a:pPr>
                      <a:r>
                        <a:rPr lang="en-US" sz="1200" dirty="0"/>
                        <a:t># of business leaders who </a:t>
                      </a:r>
                      <a:r>
                        <a:rPr lang="en-US" sz="1200" kern="1200" dirty="0">
                          <a:solidFill>
                            <a:schemeClr val="tx1"/>
                          </a:solidFill>
                          <a:latin typeface="+mn-lt"/>
                          <a:ea typeface="+mn-ea"/>
                          <a:cs typeface="+mn-cs"/>
                        </a:rPr>
                        <a:t>have</a:t>
                      </a:r>
                      <a:r>
                        <a:rPr lang="en-US" sz="1200" dirty="0"/>
                        <a:t> reviewed and provided input (relative to target)</a:t>
                      </a:r>
                    </a:p>
                    <a:p>
                      <a:pPr marL="285750" indent="-285750">
                        <a:buFont typeface="Arial" panose="020B0604020202020204" pitchFamily="34" charset="0"/>
                        <a:buChar char="•"/>
                      </a:pPr>
                      <a:r>
                        <a:rPr lang="en-US" sz="1200" kern="1200" dirty="0">
                          <a:solidFill>
                            <a:schemeClr val="tx1"/>
                          </a:solidFill>
                          <a:latin typeface="+mn-lt"/>
                          <a:ea typeface="+mn-ea"/>
                          <a:cs typeface="+mn-cs"/>
                        </a:rPr>
                        <a:t>% of business case investment approved</a:t>
                      </a:r>
                    </a:p>
                    <a:p>
                      <a:pPr marL="0" indent="0">
                        <a:buFont typeface="Arial" panose="020B0604020202020204" pitchFamily="34" charset="0"/>
                        <a:buNone/>
                      </a:pPr>
                      <a:endParaRPr lang="en-US" sz="1200" dirty="0"/>
                    </a:p>
                    <a:p>
                      <a:pPr marL="285750" indent="-285750">
                        <a:buFont typeface="Arial" panose="020B0604020202020204" pitchFamily="34" charset="0"/>
                        <a:buChar char="•"/>
                      </a:pPr>
                      <a:endParaRPr lang="en-US" sz="1200" dirty="0"/>
                    </a:p>
                    <a:p>
                      <a:pPr marL="0" indent="0">
                        <a:buFont typeface="Arial" panose="020B0604020202020204" pitchFamily="34" charset="0"/>
                        <a:buNone/>
                      </a:pPr>
                      <a:endParaRPr lang="en-US" sz="1600" dirty="0"/>
                    </a:p>
                  </a:txBody>
                  <a:tcPr/>
                </a:tc>
                <a:tc>
                  <a:txBody>
                    <a:bodyPr/>
                    <a:lstStyle/>
                    <a:p>
                      <a:r>
                        <a:rPr lang="en-US" sz="1600" dirty="0"/>
                        <a:t>Nice-to-have KPIs</a:t>
                      </a:r>
                      <a:endParaRPr lang="en-US" sz="1200" dirty="0"/>
                    </a:p>
                    <a:p>
                      <a:pPr marL="28575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 of stakeholders from other business units interested in business case expansion into their business unit</a:t>
                      </a: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p>
                    <a:p>
                      <a:pPr marL="285750" indent="-285750">
                        <a:buFont typeface="Arial" panose="020B0604020202020204" pitchFamily="34" charset="0"/>
                        <a:buChar char="•"/>
                      </a:pPr>
                      <a:r>
                        <a:rPr lang="en-US" sz="1200" dirty="0"/>
                        <a:t>Now Platform owner</a:t>
                      </a:r>
                    </a:p>
                    <a:p>
                      <a:pPr marL="285750" indent="-285750">
                        <a:buFont typeface="Arial" panose="020B0604020202020204" pitchFamily="34" charset="0"/>
                        <a:buChar char="•"/>
                      </a:pPr>
                      <a:r>
                        <a:rPr lang="en-US" sz="1200" dirty="0"/>
                        <a:t>Executive sponsor</a:t>
                      </a:r>
                    </a:p>
                    <a:p>
                      <a:pPr marL="285750" indent="-285750">
                        <a:buFont typeface="Arial" panose="020B0604020202020204" pitchFamily="34" charset="0"/>
                        <a:buChar char="•"/>
                      </a:pPr>
                      <a:r>
                        <a:rPr lang="en-US" sz="1200" dirty="0"/>
                        <a:t>CIO</a:t>
                      </a:r>
                    </a:p>
                    <a:p>
                      <a:pPr marL="285750" indent="-285750">
                        <a:buFont typeface="Arial" panose="020B0604020202020204" pitchFamily="34" charset="0"/>
                        <a:buChar char="•"/>
                      </a:pPr>
                      <a:r>
                        <a:rPr lang="en-US" sz="1200" dirty="0"/>
                        <a:t>CFO</a:t>
                      </a:r>
                    </a:p>
                    <a:p>
                      <a:pPr marL="285750" indent="-285750">
                        <a:buFont typeface="Arial" panose="020B0604020202020204" pitchFamily="34" charset="0"/>
                        <a:buChar char="•"/>
                      </a:pPr>
                      <a:r>
                        <a:rPr lang="en-US" sz="1200" dirty="0"/>
                        <a:t>Senior leadership</a:t>
                      </a:r>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endParaRPr lang="en-US" sz="1600" dirty="0"/>
                    </a:p>
                  </a:txBody>
                  <a:tcPr/>
                </a:tc>
                <a:tc>
                  <a:txBody>
                    <a:bodyPr/>
                    <a:lstStyle/>
                    <a:p>
                      <a:r>
                        <a:rPr lang="en-US" sz="1600" dirty="0"/>
                        <a:t>Consulted/informed</a:t>
                      </a:r>
                    </a:p>
                    <a:p>
                      <a:pPr marL="285750" indent="-285750">
                        <a:buFont typeface="Arial" panose="020B0604020202020204" pitchFamily="34" charset="0"/>
                        <a:buChar char="•"/>
                      </a:pPr>
                      <a:r>
                        <a:rPr lang="en-US" sz="1200" dirty="0"/>
                        <a:t>Business leaders</a:t>
                      </a:r>
                    </a:p>
                    <a:p>
                      <a:pPr marL="285750" indent="-285750">
                        <a:buFont typeface="Arial" panose="020B0604020202020204" pitchFamily="34" charset="0"/>
                        <a:buChar char="•"/>
                      </a:pPr>
                      <a:r>
                        <a:rPr lang="en-US" sz="1200" dirty="0"/>
                        <a:t>Service owners</a:t>
                      </a:r>
                    </a:p>
                    <a:p>
                      <a:pPr marL="285750" indent="-285750">
                        <a:buFont typeface="Arial" panose="020B0604020202020204" pitchFamily="34" charset="0"/>
                        <a:buChar char="•"/>
                      </a:pPr>
                      <a:r>
                        <a:rPr lang="en-US" sz="1200" dirty="0"/>
                        <a:t>Business partners</a:t>
                      </a:r>
                    </a:p>
                    <a:p>
                      <a:pPr marL="0" indent="0">
                        <a:buFont typeface="Arial" panose="020B0604020202020204" pitchFamily="34" charset="0"/>
                        <a:buNone/>
                      </a:pPr>
                      <a:endParaRPr lang="en-US" sz="1200" dirty="0"/>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0601756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B1981-F8D4-4C79-8E55-57F8AB800EC9}"/>
              </a:ext>
            </a:extLst>
          </p:cNvPr>
          <p:cNvSpPr>
            <a:spLocks noGrp="1"/>
          </p:cNvSpPr>
          <p:nvPr>
            <p:ph type="ctrTitle"/>
          </p:nvPr>
        </p:nvSpPr>
        <p:spPr/>
        <p:txBody>
          <a:bodyPr/>
          <a:lstStyle/>
          <a:p>
            <a:r>
              <a:rPr lang="en-US" dirty="0"/>
              <a:t>Appendix</a:t>
            </a:r>
          </a:p>
        </p:txBody>
      </p:sp>
    </p:spTree>
    <p:extLst>
      <p:ext uri="{BB962C8B-B14F-4D97-AF65-F5344CB8AC3E}">
        <p14:creationId xmlns:p14="http://schemas.microsoft.com/office/powerpoint/2010/main" val="407150752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BD208-0464-444F-916B-B659EF5B12D9}"/>
              </a:ext>
            </a:extLst>
          </p:cNvPr>
          <p:cNvSpPr>
            <a:spLocks noGrp="1"/>
          </p:cNvSpPr>
          <p:nvPr>
            <p:ph type="title"/>
          </p:nvPr>
        </p:nvSpPr>
        <p:spPr/>
        <p:txBody>
          <a:bodyPr/>
          <a:lstStyle/>
          <a:p>
            <a:r>
              <a:rPr lang="en-US" dirty="0"/>
              <a:t>Sample strategy map</a:t>
            </a:r>
          </a:p>
        </p:txBody>
      </p:sp>
      <p:sp>
        <p:nvSpPr>
          <p:cNvPr id="29" name="Rectangle 28">
            <a:extLst>
              <a:ext uri="{FF2B5EF4-FFF2-40B4-BE49-F238E27FC236}">
                <a16:creationId xmlns:a16="http://schemas.microsoft.com/office/drawing/2014/main" id="{4A966EE9-7E74-4305-8C56-10D5F834DFFE}"/>
              </a:ext>
            </a:extLst>
          </p:cNvPr>
          <p:cNvSpPr/>
          <p:nvPr/>
        </p:nvSpPr>
        <p:spPr>
          <a:xfrm>
            <a:off x="467902" y="1169323"/>
            <a:ext cx="11253020" cy="5486400"/>
          </a:xfrm>
          <a:prstGeom prst="rect">
            <a:avLst/>
          </a:prstGeom>
          <a:solidFill>
            <a:srgbClr val="646464">
              <a:lumMod val="20000"/>
              <a:lumOff val="80000"/>
            </a:srgbClr>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30" name="Rectangle 29">
            <a:extLst>
              <a:ext uri="{FF2B5EF4-FFF2-40B4-BE49-F238E27FC236}">
                <a16:creationId xmlns:a16="http://schemas.microsoft.com/office/drawing/2014/main" id="{6D71A122-93AC-4912-81AC-A68297CFA04F}"/>
              </a:ext>
            </a:extLst>
          </p:cNvPr>
          <p:cNvSpPr/>
          <p:nvPr/>
        </p:nvSpPr>
        <p:spPr>
          <a:xfrm>
            <a:off x="654546" y="3432905"/>
            <a:ext cx="1953511" cy="1412259"/>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31" name="Rectangle 30">
            <a:extLst>
              <a:ext uri="{FF2B5EF4-FFF2-40B4-BE49-F238E27FC236}">
                <a16:creationId xmlns:a16="http://schemas.microsoft.com/office/drawing/2014/main" id="{759AF0CD-ADF7-4DAC-88F2-2629A707FC19}"/>
              </a:ext>
            </a:extLst>
          </p:cNvPr>
          <p:cNvSpPr/>
          <p:nvPr/>
        </p:nvSpPr>
        <p:spPr>
          <a:xfrm>
            <a:off x="654546" y="1856135"/>
            <a:ext cx="1953511" cy="1388735"/>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r>
              <a:rPr kumimoji="0" lang="en-US" sz="1400" b="1" i="0" u="none" strike="noStrike" kern="0" cap="small" spc="0" normalizeH="0" baseline="0" noProof="0" dirty="0">
                <a:ln>
                  <a:noFill/>
                </a:ln>
                <a:solidFill>
                  <a:srgbClr val="646464"/>
                </a:solidFill>
                <a:effectLst/>
                <a:uLnTx/>
                <a:uFillTx/>
                <a:latin typeface="Calibri"/>
              </a:rPr>
              <a:t>Supply chain excellence</a:t>
            </a:r>
          </a:p>
        </p:txBody>
      </p:sp>
      <p:sp>
        <p:nvSpPr>
          <p:cNvPr id="32" name="Rectangle 31">
            <a:extLst>
              <a:ext uri="{FF2B5EF4-FFF2-40B4-BE49-F238E27FC236}">
                <a16:creationId xmlns:a16="http://schemas.microsoft.com/office/drawing/2014/main" id="{2E3F83BD-624E-4782-B814-75FC1FFF4E88}"/>
              </a:ext>
            </a:extLst>
          </p:cNvPr>
          <p:cNvSpPr/>
          <p:nvPr/>
        </p:nvSpPr>
        <p:spPr>
          <a:xfrm>
            <a:off x="654546" y="5033199"/>
            <a:ext cx="1953511" cy="1410820"/>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33" name="Rectangle 32">
            <a:extLst>
              <a:ext uri="{FF2B5EF4-FFF2-40B4-BE49-F238E27FC236}">
                <a16:creationId xmlns:a16="http://schemas.microsoft.com/office/drawing/2014/main" id="{253B535C-07EB-4695-AA40-12E76CD4DF51}"/>
              </a:ext>
            </a:extLst>
          </p:cNvPr>
          <p:cNvSpPr/>
          <p:nvPr/>
        </p:nvSpPr>
        <p:spPr>
          <a:xfrm>
            <a:off x="5739768" y="1841240"/>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r>
              <a:rPr kumimoji="0" lang="en-US" sz="1400" b="1" i="0" u="none" strike="noStrike" kern="0" cap="small" spc="0" normalizeH="0" baseline="0" noProof="0" dirty="0">
                <a:ln>
                  <a:noFill/>
                </a:ln>
                <a:solidFill>
                  <a:srgbClr val="122248">
                    <a:lumMod val="75000"/>
                    <a:lumOff val="25000"/>
                  </a:srgbClr>
                </a:solidFill>
                <a:effectLst/>
                <a:uLnTx/>
                <a:uFillTx/>
                <a:latin typeface="Calibri"/>
              </a:rPr>
              <a:t>Automated </a:t>
            </a:r>
            <a:r>
              <a:rPr kumimoji="0" lang="en-US" sz="1400" b="1" i="0" u="none" strike="noStrike" kern="0" cap="small" spc="0" normalizeH="0" baseline="0" noProof="0" dirty="0">
                <a:ln>
                  <a:noFill/>
                </a:ln>
                <a:solidFill>
                  <a:srgbClr val="646464"/>
                </a:solidFill>
                <a:effectLst/>
                <a:uLnTx/>
                <a:uFillTx/>
                <a:latin typeface="Calibri"/>
              </a:rPr>
              <a:t>end-to-end vendor process</a:t>
            </a:r>
          </a:p>
        </p:txBody>
      </p:sp>
      <p:sp>
        <p:nvSpPr>
          <p:cNvPr id="34" name="Rectangle 33">
            <a:extLst>
              <a:ext uri="{FF2B5EF4-FFF2-40B4-BE49-F238E27FC236}">
                <a16:creationId xmlns:a16="http://schemas.microsoft.com/office/drawing/2014/main" id="{B8E4D432-19F6-4FA8-9B1F-49DCF360E2A3}"/>
              </a:ext>
            </a:extLst>
          </p:cNvPr>
          <p:cNvSpPr/>
          <p:nvPr/>
        </p:nvSpPr>
        <p:spPr>
          <a:xfrm>
            <a:off x="5739768" y="2637466"/>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35" name="Rectangle 34">
            <a:extLst>
              <a:ext uri="{FF2B5EF4-FFF2-40B4-BE49-F238E27FC236}">
                <a16:creationId xmlns:a16="http://schemas.microsoft.com/office/drawing/2014/main" id="{4096868F-1C6A-4EDA-B63B-D5730A087C45}"/>
              </a:ext>
            </a:extLst>
          </p:cNvPr>
          <p:cNvSpPr/>
          <p:nvPr/>
        </p:nvSpPr>
        <p:spPr>
          <a:xfrm>
            <a:off x="5739768" y="3433692"/>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36" name="Rectangle 35">
            <a:extLst>
              <a:ext uri="{FF2B5EF4-FFF2-40B4-BE49-F238E27FC236}">
                <a16:creationId xmlns:a16="http://schemas.microsoft.com/office/drawing/2014/main" id="{D715A019-AE0F-4D32-A103-6EE20D98B14E}"/>
              </a:ext>
            </a:extLst>
          </p:cNvPr>
          <p:cNvSpPr/>
          <p:nvPr/>
        </p:nvSpPr>
        <p:spPr>
          <a:xfrm>
            <a:off x="5739768" y="4229918"/>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37" name="Rectangle 36">
            <a:extLst>
              <a:ext uri="{FF2B5EF4-FFF2-40B4-BE49-F238E27FC236}">
                <a16:creationId xmlns:a16="http://schemas.microsoft.com/office/drawing/2014/main" id="{F6A9B6F8-FBE0-4D4E-8D71-CF8AB175138C}"/>
              </a:ext>
            </a:extLst>
          </p:cNvPr>
          <p:cNvSpPr/>
          <p:nvPr/>
        </p:nvSpPr>
        <p:spPr>
          <a:xfrm>
            <a:off x="5739768" y="5026144"/>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38" name="Rectangle 37">
            <a:extLst>
              <a:ext uri="{FF2B5EF4-FFF2-40B4-BE49-F238E27FC236}">
                <a16:creationId xmlns:a16="http://schemas.microsoft.com/office/drawing/2014/main" id="{4B37BC8D-071F-4CDE-9B9F-88D15CFC5813}"/>
              </a:ext>
            </a:extLst>
          </p:cNvPr>
          <p:cNvSpPr/>
          <p:nvPr/>
        </p:nvSpPr>
        <p:spPr>
          <a:xfrm>
            <a:off x="5739768" y="5822372"/>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39" name="TextBox 38">
            <a:extLst>
              <a:ext uri="{FF2B5EF4-FFF2-40B4-BE49-F238E27FC236}">
                <a16:creationId xmlns:a16="http://schemas.microsoft.com/office/drawing/2014/main" id="{78AED400-3D31-4233-9760-AF53A7B44E69}"/>
              </a:ext>
            </a:extLst>
          </p:cNvPr>
          <p:cNvSpPr txBox="1"/>
          <p:nvPr/>
        </p:nvSpPr>
        <p:spPr>
          <a:xfrm>
            <a:off x="654546" y="1329546"/>
            <a:ext cx="1953511" cy="338554"/>
          </a:xfrm>
          <a:prstGeom prst="rect">
            <a:avLst/>
          </a:prstGeom>
          <a:solidFill>
            <a:srgbClr val="006576"/>
          </a:solidFill>
        </p:spPr>
        <p:txBody>
          <a:bodyPr wrap="square" rtlCol="0">
            <a:spAutoFit/>
          </a:bodyPr>
          <a:lstStyle/>
          <a:p>
            <a:pPr marL="0" marR="0" lvl="0" indent="0" algn="ctr" defTabSz="457200" eaLnBrk="1" fontAlgn="auto" latinLnBrk="0" hangingPunct="1">
              <a:lnSpc>
                <a:spcPct val="100000"/>
              </a:lnSpc>
              <a:spcBef>
                <a:spcPts val="1200"/>
              </a:spcBef>
              <a:spcAft>
                <a:spcPts val="0"/>
              </a:spcAft>
              <a:buClr>
                <a:srgbClr val="D1232B"/>
              </a:buClr>
              <a:buSzTx/>
              <a:buFontTx/>
              <a:buNone/>
              <a:tabLst/>
              <a:defRPr/>
            </a:pPr>
            <a:r>
              <a:rPr kumimoji="0" lang="en-US" sz="1600" b="0" i="0" u="none" strike="noStrike" kern="0" cap="none" spc="0" normalizeH="0" baseline="0" noProof="0" dirty="0">
                <a:ln>
                  <a:noFill/>
                </a:ln>
                <a:solidFill>
                  <a:srgbClr val="FFFFFF"/>
                </a:solidFill>
                <a:effectLst/>
                <a:uLnTx/>
                <a:uFillTx/>
                <a:latin typeface="Arial" charset="0"/>
                <a:ea typeface="Arial" charset="0"/>
                <a:cs typeface="Arial" charset="0"/>
              </a:rPr>
              <a:t>Strategic drivers</a:t>
            </a:r>
          </a:p>
        </p:txBody>
      </p:sp>
      <p:sp>
        <p:nvSpPr>
          <p:cNvPr id="40" name="TextBox 39">
            <a:extLst>
              <a:ext uri="{FF2B5EF4-FFF2-40B4-BE49-F238E27FC236}">
                <a16:creationId xmlns:a16="http://schemas.microsoft.com/office/drawing/2014/main" id="{584CC581-A334-48D5-B7C8-592448552448}"/>
              </a:ext>
            </a:extLst>
          </p:cNvPr>
          <p:cNvSpPr txBox="1"/>
          <p:nvPr/>
        </p:nvSpPr>
        <p:spPr>
          <a:xfrm>
            <a:off x="2772711" y="1329545"/>
            <a:ext cx="2802402" cy="338554"/>
          </a:xfrm>
          <a:prstGeom prst="rect">
            <a:avLst/>
          </a:prstGeom>
          <a:solidFill>
            <a:srgbClr val="D1232B">
              <a:lumMod val="75000"/>
            </a:srgbClr>
          </a:solidFill>
        </p:spPr>
        <p:txBody>
          <a:bodyPr wrap="square" rtlCol="0">
            <a:spAutoFit/>
          </a:bodyPr>
          <a:lstStyle/>
          <a:p>
            <a:pPr marL="0" marR="0" lvl="0" indent="0" algn="ctr" defTabSz="457200" eaLnBrk="1" fontAlgn="auto" latinLnBrk="0" hangingPunct="1">
              <a:lnSpc>
                <a:spcPct val="100000"/>
              </a:lnSpc>
              <a:spcBef>
                <a:spcPts val="1200"/>
              </a:spcBef>
              <a:spcAft>
                <a:spcPts val="0"/>
              </a:spcAft>
              <a:buClr>
                <a:srgbClr val="D1232B"/>
              </a:buClr>
              <a:buSzTx/>
              <a:buFontTx/>
              <a:buNone/>
              <a:tabLst/>
              <a:defRPr/>
            </a:pPr>
            <a:r>
              <a:rPr kumimoji="0" lang="en-US" sz="1600" b="0" i="0" u="none" strike="noStrike" kern="0" cap="none" spc="0" normalizeH="0" baseline="0" noProof="0" dirty="0">
                <a:ln>
                  <a:noFill/>
                </a:ln>
                <a:solidFill>
                  <a:srgbClr val="FFFFFF"/>
                </a:solidFill>
                <a:effectLst/>
                <a:uLnTx/>
                <a:uFillTx/>
                <a:latin typeface="Arial" charset="0"/>
                <a:ea typeface="Arial" charset="0"/>
                <a:cs typeface="Arial" charset="0"/>
              </a:rPr>
              <a:t>Business issues</a:t>
            </a:r>
          </a:p>
        </p:txBody>
      </p:sp>
      <p:sp>
        <p:nvSpPr>
          <p:cNvPr id="41" name="TextBox 40">
            <a:extLst>
              <a:ext uri="{FF2B5EF4-FFF2-40B4-BE49-F238E27FC236}">
                <a16:creationId xmlns:a16="http://schemas.microsoft.com/office/drawing/2014/main" id="{76C235C1-4297-448B-B552-3E167208244C}"/>
              </a:ext>
            </a:extLst>
          </p:cNvPr>
          <p:cNvSpPr txBox="1"/>
          <p:nvPr/>
        </p:nvSpPr>
        <p:spPr>
          <a:xfrm>
            <a:off x="5739768" y="1328107"/>
            <a:ext cx="2802401" cy="338554"/>
          </a:xfrm>
          <a:prstGeom prst="rect">
            <a:avLst/>
          </a:prstGeom>
          <a:solidFill>
            <a:srgbClr val="EA9123"/>
          </a:solidFill>
        </p:spPr>
        <p:txBody>
          <a:bodyPr wrap="square" rtlCol="0">
            <a:spAutoFit/>
          </a:bodyPr>
          <a:lstStyle/>
          <a:p>
            <a:pPr marL="0" marR="0" lvl="0" indent="0" algn="ctr" defTabSz="457200" eaLnBrk="1" fontAlgn="auto" latinLnBrk="0" hangingPunct="1">
              <a:lnSpc>
                <a:spcPct val="100000"/>
              </a:lnSpc>
              <a:spcBef>
                <a:spcPts val="1200"/>
              </a:spcBef>
              <a:spcAft>
                <a:spcPts val="0"/>
              </a:spcAft>
              <a:buClr>
                <a:srgbClr val="D1232B"/>
              </a:buClr>
              <a:buSzTx/>
              <a:buFontTx/>
              <a:buNone/>
              <a:tabLst/>
              <a:defRPr/>
            </a:pPr>
            <a:r>
              <a:rPr kumimoji="0" lang="en-US" sz="1600" b="0" i="0" u="none" strike="noStrike" kern="0" cap="none" spc="0" normalizeH="0" baseline="0" noProof="0" dirty="0">
                <a:ln>
                  <a:noFill/>
                </a:ln>
                <a:solidFill>
                  <a:srgbClr val="FFFFFF"/>
                </a:solidFill>
                <a:effectLst/>
                <a:uLnTx/>
                <a:uFillTx/>
                <a:latin typeface="Arial" charset="0"/>
                <a:ea typeface="Arial" charset="0"/>
                <a:cs typeface="Arial" charset="0"/>
              </a:rPr>
              <a:t>Desired business outcomes</a:t>
            </a:r>
          </a:p>
        </p:txBody>
      </p:sp>
      <p:sp>
        <p:nvSpPr>
          <p:cNvPr id="42" name="Rectangle 41">
            <a:extLst>
              <a:ext uri="{FF2B5EF4-FFF2-40B4-BE49-F238E27FC236}">
                <a16:creationId xmlns:a16="http://schemas.microsoft.com/office/drawing/2014/main" id="{2512EE7B-35C7-4B16-B011-BCE72D556F82}"/>
              </a:ext>
            </a:extLst>
          </p:cNvPr>
          <p:cNvSpPr/>
          <p:nvPr/>
        </p:nvSpPr>
        <p:spPr>
          <a:xfrm>
            <a:off x="2772712" y="1845711"/>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defTabSz="457200" eaLnBrk="1" fontAlgn="auto" latinLnBrk="0" hangingPunct="1">
              <a:lnSpc>
                <a:spcPct val="90000"/>
              </a:lnSpc>
              <a:spcBef>
                <a:spcPts val="0"/>
              </a:spcBef>
              <a:spcAft>
                <a:spcPts val="0"/>
              </a:spcAft>
              <a:buClrTx/>
              <a:buSzTx/>
              <a:tabLst/>
              <a:defRPr/>
            </a:pPr>
            <a:r>
              <a:rPr kumimoji="0" lang="en-US" sz="1400" b="1" i="0" u="none" strike="noStrike" kern="0" cap="small" spc="0" normalizeH="0" baseline="0" noProof="0" dirty="0">
                <a:ln>
                  <a:noFill/>
                </a:ln>
                <a:solidFill>
                  <a:srgbClr val="646464"/>
                </a:solidFill>
                <a:effectLst/>
                <a:uLnTx/>
                <a:uFillTx/>
                <a:latin typeface="Calibri"/>
              </a:rPr>
              <a:t>No standard or data structure to drive supply chain vendor renewals</a:t>
            </a:r>
          </a:p>
        </p:txBody>
      </p:sp>
      <p:sp>
        <p:nvSpPr>
          <p:cNvPr id="43" name="Rectangle 42">
            <a:extLst>
              <a:ext uri="{FF2B5EF4-FFF2-40B4-BE49-F238E27FC236}">
                <a16:creationId xmlns:a16="http://schemas.microsoft.com/office/drawing/2014/main" id="{9A6D79C2-3993-4BE2-8E4D-9CA0F68B205C}"/>
              </a:ext>
            </a:extLst>
          </p:cNvPr>
          <p:cNvSpPr/>
          <p:nvPr/>
        </p:nvSpPr>
        <p:spPr>
          <a:xfrm>
            <a:off x="2772712" y="2644970"/>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44" name="Rectangle 43">
            <a:extLst>
              <a:ext uri="{FF2B5EF4-FFF2-40B4-BE49-F238E27FC236}">
                <a16:creationId xmlns:a16="http://schemas.microsoft.com/office/drawing/2014/main" id="{D36DD0A7-9D44-44D4-AAB2-F46EE9863A8A}"/>
              </a:ext>
            </a:extLst>
          </p:cNvPr>
          <p:cNvSpPr/>
          <p:nvPr/>
        </p:nvSpPr>
        <p:spPr>
          <a:xfrm>
            <a:off x="2772712" y="3444229"/>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45" name="Rectangle 44">
            <a:extLst>
              <a:ext uri="{FF2B5EF4-FFF2-40B4-BE49-F238E27FC236}">
                <a16:creationId xmlns:a16="http://schemas.microsoft.com/office/drawing/2014/main" id="{AEE237F9-03BC-481C-B7A3-141FD717A66A}"/>
              </a:ext>
            </a:extLst>
          </p:cNvPr>
          <p:cNvSpPr/>
          <p:nvPr/>
        </p:nvSpPr>
        <p:spPr>
          <a:xfrm>
            <a:off x="2772712" y="4243488"/>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46" name="Rectangle 45">
            <a:extLst>
              <a:ext uri="{FF2B5EF4-FFF2-40B4-BE49-F238E27FC236}">
                <a16:creationId xmlns:a16="http://schemas.microsoft.com/office/drawing/2014/main" id="{602F1917-B1D5-46C9-8569-2B5B12587CFE}"/>
              </a:ext>
            </a:extLst>
          </p:cNvPr>
          <p:cNvSpPr/>
          <p:nvPr/>
        </p:nvSpPr>
        <p:spPr>
          <a:xfrm>
            <a:off x="2772712" y="5042747"/>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47" name="Rectangle 46">
            <a:extLst>
              <a:ext uri="{FF2B5EF4-FFF2-40B4-BE49-F238E27FC236}">
                <a16:creationId xmlns:a16="http://schemas.microsoft.com/office/drawing/2014/main" id="{1F6F2A4D-4204-4FCB-B02C-89CBD7231DF2}"/>
              </a:ext>
            </a:extLst>
          </p:cNvPr>
          <p:cNvSpPr/>
          <p:nvPr/>
        </p:nvSpPr>
        <p:spPr>
          <a:xfrm>
            <a:off x="2772712" y="5842008"/>
            <a:ext cx="2802401" cy="602011"/>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dirty="0">
              <a:ln>
                <a:noFill/>
              </a:ln>
              <a:solidFill>
                <a:srgbClr val="646464"/>
              </a:solidFill>
              <a:effectLst/>
              <a:uLnTx/>
              <a:uFillTx/>
              <a:latin typeface="Calibri"/>
            </a:endParaRPr>
          </a:p>
        </p:txBody>
      </p:sp>
      <p:sp>
        <p:nvSpPr>
          <p:cNvPr id="48" name="Rectangle 47">
            <a:extLst>
              <a:ext uri="{FF2B5EF4-FFF2-40B4-BE49-F238E27FC236}">
                <a16:creationId xmlns:a16="http://schemas.microsoft.com/office/drawing/2014/main" id="{F212E0F0-41C9-4B1D-8675-B2245C799FAA}"/>
              </a:ext>
            </a:extLst>
          </p:cNvPr>
          <p:cNvSpPr/>
          <p:nvPr/>
        </p:nvSpPr>
        <p:spPr>
          <a:xfrm>
            <a:off x="8706823" y="1856937"/>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lvl="1" indent="0" defTabSz="457200">
              <a:lnSpc>
                <a:spcPct val="90000"/>
              </a:lnSpc>
              <a:buFontTx/>
              <a:buNone/>
              <a:defRPr/>
            </a:pPr>
            <a:r>
              <a:rPr lang="en-US" sz="1400" b="1" kern="0" cap="small" dirty="0">
                <a:solidFill>
                  <a:srgbClr val="646464"/>
                </a:solidFill>
                <a:latin typeface="Calibri"/>
              </a:rPr>
              <a:t>Save 20% on maintenance costs by better tracking production assets— </a:t>
            </a:r>
            <a:r>
              <a:rPr lang="en-US" sz="1400" b="1" kern="0" cap="small" dirty="0" err="1">
                <a:solidFill>
                  <a:srgbClr val="646464"/>
                </a:solidFill>
                <a:latin typeface="Calibri"/>
              </a:rPr>
              <a:t>approx</a:t>
            </a:r>
            <a:r>
              <a:rPr lang="en-US" sz="1400" b="1" kern="0" cap="small" dirty="0">
                <a:solidFill>
                  <a:srgbClr val="646464"/>
                </a:solidFill>
                <a:latin typeface="Calibri"/>
              </a:rPr>
              <a:t> $1.5M/year</a:t>
            </a:r>
          </a:p>
        </p:txBody>
      </p:sp>
      <p:sp>
        <p:nvSpPr>
          <p:cNvPr id="49" name="Rectangle 48">
            <a:extLst>
              <a:ext uri="{FF2B5EF4-FFF2-40B4-BE49-F238E27FC236}">
                <a16:creationId xmlns:a16="http://schemas.microsoft.com/office/drawing/2014/main" id="{320EA71D-CAFC-4AB3-9DC5-EE981D1EB3AA}"/>
              </a:ext>
            </a:extLst>
          </p:cNvPr>
          <p:cNvSpPr/>
          <p:nvPr/>
        </p:nvSpPr>
        <p:spPr>
          <a:xfrm>
            <a:off x="8706823" y="2650024"/>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a:ln>
                <a:noFill/>
              </a:ln>
              <a:solidFill>
                <a:srgbClr val="646464"/>
              </a:solidFill>
              <a:effectLst/>
              <a:uLnTx/>
              <a:uFillTx/>
              <a:latin typeface="Calibri"/>
            </a:endParaRPr>
          </a:p>
        </p:txBody>
      </p:sp>
      <p:sp>
        <p:nvSpPr>
          <p:cNvPr id="50" name="Rectangle 49">
            <a:extLst>
              <a:ext uri="{FF2B5EF4-FFF2-40B4-BE49-F238E27FC236}">
                <a16:creationId xmlns:a16="http://schemas.microsoft.com/office/drawing/2014/main" id="{32C3C12E-52E6-4752-97A3-20C296A6E105}"/>
              </a:ext>
            </a:extLst>
          </p:cNvPr>
          <p:cNvSpPr/>
          <p:nvPr/>
        </p:nvSpPr>
        <p:spPr>
          <a:xfrm>
            <a:off x="8706823" y="3443111"/>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a:ln>
                <a:noFill/>
              </a:ln>
              <a:solidFill>
                <a:srgbClr val="646464"/>
              </a:solidFill>
              <a:effectLst/>
              <a:uLnTx/>
              <a:uFillTx/>
              <a:latin typeface="Calibri"/>
            </a:endParaRPr>
          </a:p>
        </p:txBody>
      </p:sp>
      <p:sp>
        <p:nvSpPr>
          <p:cNvPr id="51" name="Rectangle 50">
            <a:extLst>
              <a:ext uri="{FF2B5EF4-FFF2-40B4-BE49-F238E27FC236}">
                <a16:creationId xmlns:a16="http://schemas.microsoft.com/office/drawing/2014/main" id="{5F987A98-D9D1-4734-9D93-1869ABD65D95}"/>
              </a:ext>
            </a:extLst>
          </p:cNvPr>
          <p:cNvSpPr/>
          <p:nvPr/>
        </p:nvSpPr>
        <p:spPr>
          <a:xfrm>
            <a:off x="8706823" y="4236198"/>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a:ln>
                <a:noFill/>
              </a:ln>
              <a:solidFill>
                <a:srgbClr val="646464"/>
              </a:solidFill>
              <a:effectLst/>
              <a:uLnTx/>
              <a:uFillTx/>
              <a:latin typeface="Calibri"/>
            </a:endParaRPr>
          </a:p>
        </p:txBody>
      </p:sp>
      <p:sp>
        <p:nvSpPr>
          <p:cNvPr id="52" name="Rectangle 51">
            <a:extLst>
              <a:ext uri="{FF2B5EF4-FFF2-40B4-BE49-F238E27FC236}">
                <a16:creationId xmlns:a16="http://schemas.microsoft.com/office/drawing/2014/main" id="{02928245-9F8C-492E-8502-2111C8130305}"/>
              </a:ext>
            </a:extLst>
          </p:cNvPr>
          <p:cNvSpPr/>
          <p:nvPr/>
        </p:nvSpPr>
        <p:spPr>
          <a:xfrm>
            <a:off x="8706823" y="5029285"/>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a:ln>
                <a:noFill/>
              </a:ln>
              <a:solidFill>
                <a:srgbClr val="646464"/>
              </a:solidFill>
              <a:effectLst/>
              <a:uLnTx/>
              <a:uFillTx/>
              <a:latin typeface="Calibri"/>
            </a:endParaRPr>
          </a:p>
        </p:txBody>
      </p:sp>
      <p:sp>
        <p:nvSpPr>
          <p:cNvPr id="53" name="Rectangle 52">
            <a:extLst>
              <a:ext uri="{FF2B5EF4-FFF2-40B4-BE49-F238E27FC236}">
                <a16:creationId xmlns:a16="http://schemas.microsoft.com/office/drawing/2014/main" id="{03602A2E-064D-4827-BA3E-F3A89F5941E1}"/>
              </a:ext>
            </a:extLst>
          </p:cNvPr>
          <p:cNvSpPr/>
          <p:nvPr/>
        </p:nvSpPr>
        <p:spPr>
          <a:xfrm>
            <a:off x="8706823" y="5822372"/>
            <a:ext cx="2802401" cy="621647"/>
          </a:xfrm>
          <a:prstGeom prst="rect">
            <a:avLst/>
          </a:prstGeom>
          <a:solidFill>
            <a:srgbClr val="FFFFFF"/>
          </a:solidFill>
          <a:ln w="3175" cap="flat" cmpd="sng" algn="ctr">
            <a:solidFill>
              <a:srgbClr val="646464"/>
            </a:solidFill>
            <a:prstDash val="solid"/>
          </a:ln>
          <a:effectLst/>
        </p:spPr>
        <p:txBody>
          <a:bodyPr rtlCol="0" anchor="ctr"/>
          <a:lstStyle/>
          <a:p>
            <a:pPr marL="0" marR="0" lvl="1" indent="0" defTabSz="914400" eaLnBrk="1" fontAlgn="auto" latinLnBrk="0" hangingPunct="1">
              <a:lnSpc>
                <a:spcPct val="90000"/>
              </a:lnSpc>
              <a:spcBef>
                <a:spcPts val="0"/>
              </a:spcBef>
              <a:spcAft>
                <a:spcPts val="0"/>
              </a:spcAft>
              <a:buClrTx/>
              <a:buSzTx/>
              <a:buFontTx/>
              <a:buNone/>
              <a:tabLst/>
              <a:defRPr/>
            </a:pPr>
            <a:endParaRPr kumimoji="0" lang="en-US" sz="1300" b="1" i="0" u="none" strike="noStrike" kern="0" cap="small" spc="0" normalizeH="0" baseline="0" noProof="0">
              <a:ln>
                <a:noFill/>
              </a:ln>
              <a:solidFill>
                <a:srgbClr val="646464"/>
              </a:solidFill>
              <a:effectLst/>
              <a:uLnTx/>
              <a:uFillTx/>
              <a:latin typeface="Calibri"/>
            </a:endParaRPr>
          </a:p>
        </p:txBody>
      </p:sp>
      <p:sp>
        <p:nvSpPr>
          <p:cNvPr id="54" name="TextBox 53">
            <a:extLst>
              <a:ext uri="{FF2B5EF4-FFF2-40B4-BE49-F238E27FC236}">
                <a16:creationId xmlns:a16="http://schemas.microsoft.com/office/drawing/2014/main" id="{D55759A0-1FB2-4E5E-A332-8501974A2946}"/>
              </a:ext>
            </a:extLst>
          </p:cNvPr>
          <p:cNvSpPr txBox="1"/>
          <p:nvPr/>
        </p:nvSpPr>
        <p:spPr>
          <a:xfrm>
            <a:off x="8706823" y="1328107"/>
            <a:ext cx="2802401" cy="338554"/>
          </a:xfrm>
          <a:prstGeom prst="rect">
            <a:avLst/>
          </a:prstGeom>
          <a:solidFill>
            <a:srgbClr val="50A78B"/>
          </a:solidFill>
        </p:spPr>
        <p:txBody>
          <a:bodyPr wrap="square" rtlCol="0">
            <a:spAutoFit/>
          </a:bodyPr>
          <a:lstStyle/>
          <a:p>
            <a:pPr marL="0" marR="0" lvl="0" indent="0" algn="ctr" defTabSz="457200" eaLnBrk="1" fontAlgn="auto" latinLnBrk="0" hangingPunct="1">
              <a:lnSpc>
                <a:spcPct val="100000"/>
              </a:lnSpc>
              <a:spcBef>
                <a:spcPts val="1200"/>
              </a:spcBef>
              <a:spcAft>
                <a:spcPts val="0"/>
              </a:spcAft>
              <a:buClr>
                <a:srgbClr val="D1232B"/>
              </a:buClr>
              <a:buSzTx/>
              <a:buFontTx/>
              <a:buNone/>
              <a:tabLst/>
              <a:defRPr/>
            </a:pPr>
            <a:r>
              <a:rPr kumimoji="0" lang="en-US" sz="1600" b="0" i="0" u="none" strike="noStrike" kern="0" cap="none" spc="0" normalizeH="0" baseline="0" noProof="0">
                <a:ln>
                  <a:noFill/>
                </a:ln>
                <a:solidFill>
                  <a:srgbClr val="FFFFFF"/>
                </a:solidFill>
                <a:effectLst/>
                <a:uLnTx/>
                <a:uFillTx/>
                <a:latin typeface="Arial" charset="0"/>
                <a:ea typeface="Arial" charset="0"/>
                <a:cs typeface="Arial" charset="0"/>
              </a:rPr>
              <a:t>Value</a:t>
            </a:r>
          </a:p>
        </p:txBody>
      </p:sp>
    </p:spTree>
    <p:extLst>
      <p:ext uri="{BB962C8B-B14F-4D97-AF65-F5344CB8AC3E}">
        <p14:creationId xmlns:p14="http://schemas.microsoft.com/office/powerpoint/2010/main" val="82227318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9D10ED-E8E8-48C4-A15B-63FBD8F07B56}"/>
              </a:ext>
            </a:extLst>
          </p:cNvPr>
          <p:cNvSpPr txBox="1"/>
          <p:nvPr/>
        </p:nvSpPr>
        <p:spPr>
          <a:xfrm>
            <a:off x="441231" y="1253214"/>
            <a:ext cx="5984721" cy="5262979"/>
          </a:xfrm>
          <a:prstGeom prst="rect">
            <a:avLst/>
          </a:prstGeom>
          <a:noFill/>
        </p:spPr>
        <p:txBody>
          <a:bodyPr wrap="square" rtlCol="0">
            <a:spAutoFit/>
          </a:bodyPr>
          <a:lstStyle/>
          <a:p>
            <a:pPr algn="l"/>
            <a:r>
              <a:rPr lang="en-US" sz="1800" b="1" dirty="0"/>
              <a:t>Executive summary</a:t>
            </a:r>
          </a:p>
          <a:p>
            <a:pPr algn="l"/>
            <a:endParaRPr lang="en-US" sz="1800" b="1" dirty="0"/>
          </a:p>
          <a:p>
            <a:pPr algn="l"/>
            <a:endParaRPr lang="en-US" sz="1800" dirty="0"/>
          </a:p>
          <a:p>
            <a:pPr algn="l"/>
            <a:r>
              <a:rPr lang="en-US" sz="1600" b="1" dirty="0"/>
              <a:t>IT productivity increase</a:t>
            </a:r>
          </a:p>
          <a:p>
            <a:r>
              <a:rPr lang="en-US" sz="1400" dirty="0"/>
              <a:t>Automate requests and reduce or deflect incidents through self-service, automated assignment, and routing.</a:t>
            </a:r>
          </a:p>
          <a:p>
            <a:endParaRPr lang="en-US" sz="1400" dirty="0"/>
          </a:p>
          <a:p>
            <a:r>
              <a:rPr lang="en-US" sz="1600" b="1" dirty="0"/>
              <a:t>Faster support resolution</a:t>
            </a:r>
          </a:p>
          <a:p>
            <a:r>
              <a:rPr lang="en-US" sz="1400" dirty="0"/>
              <a:t>Track KPIs and link them to compensation to create incentives for faster service performance.</a:t>
            </a:r>
          </a:p>
          <a:p>
            <a:endParaRPr lang="en-US" sz="1400" dirty="0"/>
          </a:p>
          <a:p>
            <a:r>
              <a:rPr lang="en-US" sz="1600" b="1" dirty="0"/>
              <a:t>Fully automated services</a:t>
            </a:r>
          </a:p>
          <a:p>
            <a:r>
              <a:rPr lang="en-US" sz="1400" dirty="0"/>
              <a:t>Automate IT services to save an hour each time an automated service runs.</a:t>
            </a:r>
          </a:p>
          <a:p>
            <a:endParaRPr lang="en-US" sz="1400" dirty="0"/>
          </a:p>
          <a:p>
            <a:r>
              <a:rPr lang="en-US" sz="1600" b="1" dirty="0"/>
              <a:t>Fewer major outages </a:t>
            </a:r>
          </a:p>
          <a:p>
            <a:r>
              <a:rPr lang="en-US" sz="1400" dirty="0"/>
              <a:t>Reduce high-importance/critical incidents and recovery time through notifications and automatic remediation.</a:t>
            </a:r>
          </a:p>
          <a:p>
            <a:endParaRPr lang="en-US" sz="1200" dirty="0"/>
          </a:p>
          <a:p>
            <a:r>
              <a:rPr lang="en-US" sz="1600" dirty="0"/>
              <a:t> </a:t>
            </a:r>
          </a:p>
          <a:p>
            <a:endParaRPr lang="en-US" sz="1600" dirty="0"/>
          </a:p>
          <a:p>
            <a:pPr algn="l"/>
            <a:endParaRPr lang="en-US" sz="2000" dirty="0"/>
          </a:p>
        </p:txBody>
      </p:sp>
      <p:graphicFrame>
        <p:nvGraphicFramePr>
          <p:cNvPr id="36" name="Table 35">
            <a:extLst>
              <a:ext uri="{FF2B5EF4-FFF2-40B4-BE49-F238E27FC236}">
                <a16:creationId xmlns:a16="http://schemas.microsoft.com/office/drawing/2014/main" id="{DADBC9D6-2DEE-4974-A457-582BB1ABED80}"/>
              </a:ext>
            </a:extLst>
          </p:cNvPr>
          <p:cNvGraphicFramePr>
            <a:graphicFrameLocks noGrp="1"/>
          </p:cNvGraphicFramePr>
          <p:nvPr>
            <p:extLst>
              <p:ext uri="{D42A27DB-BD31-4B8C-83A1-F6EECF244321}">
                <p14:modId xmlns:p14="http://schemas.microsoft.com/office/powerpoint/2010/main" val="3833223653"/>
              </p:ext>
            </p:extLst>
          </p:nvPr>
        </p:nvGraphicFramePr>
        <p:xfrm>
          <a:off x="441232" y="1632919"/>
          <a:ext cx="10096456" cy="4022225"/>
        </p:xfrm>
        <a:graphic>
          <a:graphicData uri="http://schemas.openxmlformats.org/drawingml/2006/table">
            <a:tbl>
              <a:tblPr firstRow="1" bandRow="1">
                <a:tableStyleId>{72833802-FEF1-4C79-8D5D-14CF1EAF98D9}</a:tableStyleId>
              </a:tblPr>
              <a:tblGrid>
                <a:gridCol w="5851044">
                  <a:extLst>
                    <a:ext uri="{9D8B030D-6E8A-4147-A177-3AD203B41FA5}">
                      <a16:colId xmlns:a16="http://schemas.microsoft.com/office/drawing/2014/main" val="2226217689"/>
                    </a:ext>
                  </a:extLst>
                </a:gridCol>
                <a:gridCol w="4245412">
                  <a:extLst>
                    <a:ext uri="{9D8B030D-6E8A-4147-A177-3AD203B41FA5}">
                      <a16:colId xmlns:a16="http://schemas.microsoft.com/office/drawing/2014/main" val="428174097"/>
                    </a:ext>
                  </a:extLst>
                </a:gridCol>
              </a:tblGrid>
              <a:tr h="326004">
                <a:tc>
                  <a:txBody>
                    <a:bodyPr/>
                    <a:lstStyle/>
                    <a:p>
                      <a:pPr marL="0" marR="0" lvl="0" indent="0" algn="ctr" defTabSz="457017" rtl="0" eaLnBrk="1" fontAlgn="auto" latinLnBrk="0" hangingPunct="1">
                        <a:lnSpc>
                          <a:spcPct val="100000"/>
                        </a:lnSpc>
                        <a:spcBef>
                          <a:spcPts val="0"/>
                        </a:spcBef>
                        <a:spcAft>
                          <a:spcPts val="0"/>
                        </a:spcAft>
                        <a:buClrTx/>
                        <a:buSzTx/>
                        <a:buFontTx/>
                        <a:buNone/>
                        <a:tabLst/>
                        <a:defRPr/>
                      </a:pPr>
                      <a:r>
                        <a:rPr lang="en-US" sz="1800" dirty="0"/>
                        <a:t>Value drivers</a:t>
                      </a:r>
                    </a:p>
                  </a:txBody>
                  <a:tcPr/>
                </a:tc>
                <a:tc>
                  <a:txBody>
                    <a:bodyPr/>
                    <a:lstStyle/>
                    <a:p>
                      <a:pPr algn="ctr"/>
                      <a:endParaRPr lang="en-US" sz="1600" dirty="0"/>
                    </a:p>
                  </a:txBody>
                  <a:tcPr/>
                </a:tc>
                <a:extLst>
                  <a:ext uri="{0D108BD9-81ED-4DB2-BD59-A6C34878D82A}">
                    <a16:rowId xmlns:a16="http://schemas.microsoft.com/office/drawing/2014/main" val="944586199"/>
                  </a:ext>
                </a:extLst>
              </a:tr>
              <a:tr h="875906">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066947728"/>
                  </a:ext>
                </a:extLst>
              </a:tr>
              <a:tr h="941545">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000724176"/>
                  </a:ext>
                </a:extLst>
              </a:tr>
              <a:tr h="886120">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60041681"/>
                  </a:ext>
                </a:extLst>
              </a:tr>
              <a:tr h="952894">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219830205"/>
                  </a:ext>
                </a:extLst>
              </a:tr>
            </a:tbl>
          </a:graphicData>
        </a:graphic>
      </p:graphicFrame>
      <p:sp>
        <p:nvSpPr>
          <p:cNvPr id="2" name="Title 1">
            <a:extLst>
              <a:ext uri="{FF2B5EF4-FFF2-40B4-BE49-F238E27FC236}">
                <a16:creationId xmlns:a16="http://schemas.microsoft.com/office/drawing/2014/main" id="{5005CB6D-AE30-4DE4-8383-C6391A129BC6}"/>
              </a:ext>
            </a:extLst>
          </p:cNvPr>
          <p:cNvSpPr>
            <a:spLocks noGrp="1"/>
          </p:cNvSpPr>
          <p:nvPr>
            <p:ph type="title"/>
          </p:nvPr>
        </p:nvSpPr>
        <p:spPr/>
        <p:txBody>
          <a:bodyPr/>
          <a:lstStyle/>
          <a:p>
            <a:r>
              <a:rPr lang="en-US" dirty="0"/>
              <a:t>Sample business case – IT </a:t>
            </a:r>
          </a:p>
        </p:txBody>
      </p:sp>
      <p:sp>
        <p:nvSpPr>
          <p:cNvPr id="30" name="TextBox 29">
            <a:extLst>
              <a:ext uri="{FF2B5EF4-FFF2-40B4-BE49-F238E27FC236}">
                <a16:creationId xmlns:a16="http://schemas.microsoft.com/office/drawing/2014/main" id="{86B827DE-0938-47A7-946C-CC6429456F64}"/>
              </a:ext>
            </a:extLst>
          </p:cNvPr>
          <p:cNvSpPr txBox="1"/>
          <p:nvPr/>
        </p:nvSpPr>
        <p:spPr>
          <a:xfrm>
            <a:off x="6297859" y="970125"/>
            <a:ext cx="2087734" cy="669414"/>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endParaRPr lang="en-US" sz="1100" b="1" dirty="0"/>
          </a:p>
          <a:p>
            <a:pPr algn="ctr"/>
            <a:r>
              <a:rPr lang="en-US" sz="1600" b="1" dirty="0"/>
              <a:t>ANNUAL VALUE</a:t>
            </a:r>
          </a:p>
          <a:p>
            <a:pPr algn="ctr"/>
            <a:endParaRPr lang="en-US" sz="1050" b="1" dirty="0"/>
          </a:p>
        </p:txBody>
      </p:sp>
      <p:sp>
        <p:nvSpPr>
          <p:cNvPr id="31" name="TextBox 30">
            <a:extLst>
              <a:ext uri="{FF2B5EF4-FFF2-40B4-BE49-F238E27FC236}">
                <a16:creationId xmlns:a16="http://schemas.microsoft.com/office/drawing/2014/main" id="{5333658E-7166-4D88-9CF6-E7738B879868}"/>
              </a:ext>
            </a:extLst>
          </p:cNvPr>
          <p:cNvSpPr txBox="1"/>
          <p:nvPr/>
        </p:nvSpPr>
        <p:spPr>
          <a:xfrm>
            <a:off x="8453968" y="871486"/>
            <a:ext cx="1785525" cy="830997"/>
          </a:xfrm>
          <a:prstGeom prst="rect">
            <a:avLst/>
          </a:prstGeom>
          <a:noFill/>
        </p:spPr>
        <p:txBody>
          <a:bodyPr wrap="square" rtlCol="0">
            <a:spAutoFit/>
          </a:bodyPr>
          <a:lstStyle/>
          <a:p>
            <a:pPr algn="ctr"/>
            <a:r>
              <a:rPr lang="en-US" sz="1600" dirty="0"/>
              <a:t>SAVE</a:t>
            </a:r>
            <a:r>
              <a:rPr lang="en-US" sz="1600" b="1" dirty="0"/>
              <a:t> $10,575,460 </a:t>
            </a:r>
            <a:r>
              <a:rPr lang="en-US" sz="1600" dirty="0"/>
              <a:t>ANNUALLY</a:t>
            </a:r>
          </a:p>
        </p:txBody>
      </p:sp>
      <p:sp>
        <p:nvSpPr>
          <p:cNvPr id="33" name="TextBox 32">
            <a:extLst>
              <a:ext uri="{FF2B5EF4-FFF2-40B4-BE49-F238E27FC236}">
                <a16:creationId xmlns:a16="http://schemas.microsoft.com/office/drawing/2014/main" id="{4937BAA5-33A6-48D0-A00A-BB5151B9AE4E}"/>
              </a:ext>
            </a:extLst>
          </p:cNvPr>
          <p:cNvSpPr txBox="1"/>
          <p:nvPr/>
        </p:nvSpPr>
        <p:spPr>
          <a:xfrm>
            <a:off x="6936710" y="1615601"/>
            <a:ext cx="3195962" cy="369332"/>
          </a:xfrm>
          <a:prstGeom prst="rect">
            <a:avLst/>
          </a:prstGeom>
          <a:noFill/>
        </p:spPr>
        <p:txBody>
          <a:bodyPr wrap="square" rtlCol="0">
            <a:spAutoFit/>
          </a:bodyPr>
          <a:lstStyle/>
          <a:p>
            <a:pPr algn="ctr"/>
            <a:r>
              <a:rPr lang="en-US" sz="1800" b="1" dirty="0">
                <a:solidFill>
                  <a:schemeClr val="bg1"/>
                </a:solidFill>
              </a:rPr>
              <a:t>Key value drivers</a:t>
            </a:r>
          </a:p>
        </p:txBody>
      </p:sp>
      <p:sp>
        <p:nvSpPr>
          <p:cNvPr id="37" name="Oval 36">
            <a:extLst>
              <a:ext uri="{FF2B5EF4-FFF2-40B4-BE49-F238E27FC236}">
                <a16:creationId xmlns:a16="http://schemas.microsoft.com/office/drawing/2014/main" id="{1C8A2B37-C7AD-47FE-8EB3-DAB4468C896B}"/>
              </a:ext>
            </a:extLst>
          </p:cNvPr>
          <p:cNvSpPr/>
          <p:nvPr/>
        </p:nvSpPr>
        <p:spPr>
          <a:xfrm>
            <a:off x="6649740" y="2030583"/>
            <a:ext cx="1384552" cy="800218"/>
          </a:xfrm>
          <a:prstGeom prst="ellipse">
            <a:avLst/>
          </a:prstGeom>
          <a:solidFill>
            <a:schemeClr val="accent3">
              <a:lumMod val="7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dirty="0"/>
              <a:t>20% </a:t>
            </a:r>
            <a:r>
              <a:rPr lang="en-US" sz="1200" dirty="0"/>
              <a:t>increase</a:t>
            </a:r>
            <a:endParaRPr lang="en-US" dirty="0"/>
          </a:p>
        </p:txBody>
      </p:sp>
      <p:sp>
        <p:nvSpPr>
          <p:cNvPr id="38" name="TextBox 37">
            <a:extLst>
              <a:ext uri="{FF2B5EF4-FFF2-40B4-BE49-F238E27FC236}">
                <a16:creationId xmlns:a16="http://schemas.microsoft.com/office/drawing/2014/main" id="{118D1872-085B-4FAC-A1BE-EC41A9CB97DC}"/>
              </a:ext>
            </a:extLst>
          </p:cNvPr>
          <p:cNvSpPr txBox="1"/>
          <p:nvPr/>
        </p:nvSpPr>
        <p:spPr>
          <a:xfrm>
            <a:off x="8234258" y="2302333"/>
            <a:ext cx="2407178" cy="307777"/>
          </a:xfrm>
          <a:prstGeom prst="rect">
            <a:avLst/>
          </a:prstGeom>
          <a:noFill/>
        </p:spPr>
        <p:txBody>
          <a:bodyPr wrap="square" rtlCol="0">
            <a:spAutoFit/>
          </a:bodyPr>
          <a:lstStyle/>
          <a:p>
            <a:r>
              <a:rPr lang="en-US" sz="1400" b="1" dirty="0"/>
              <a:t>Value: $6,016,016</a:t>
            </a:r>
          </a:p>
        </p:txBody>
      </p:sp>
      <p:sp>
        <p:nvSpPr>
          <p:cNvPr id="39" name="Oval 38">
            <a:extLst>
              <a:ext uri="{FF2B5EF4-FFF2-40B4-BE49-F238E27FC236}">
                <a16:creationId xmlns:a16="http://schemas.microsoft.com/office/drawing/2014/main" id="{DB11E2DA-6F6F-4B3F-AD95-1FFCEA955A2B}"/>
              </a:ext>
            </a:extLst>
          </p:cNvPr>
          <p:cNvSpPr/>
          <p:nvPr/>
        </p:nvSpPr>
        <p:spPr>
          <a:xfrm>
            <a:off x="6649740" y="2943476"/>
            <a:ext cx="1384552" cy="800218"/>
          </a:xfrm>
          <a:prstGeom prst="ellipse">
            <a:avLst/>
          </a:prstGeom>
          <a:solidFill>
            <a:schemeClr val="accent5">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10%</a:t>
            </a:r>
          </a:p>
          <a:p>
            <a:pPr algn="ctr"/>
            <a:r>
              <a:rPr lang="en-US" sz="1200" dirty="0"/>
              <a:t>faster</a:t>
            </a:r>
          </a:p>
        </p:txBody>
      </p:sp>
      <p:sp>
        <p:nvSpPr>
          <p:cNvPr id="40" name="Oval 39">
            <a:extLst>
              <a:ext uri="{FF2B5EF4-FFF2-40B4-BE49-F238E27FC236}">
                <a16:creationId xmlns:a16="http://schemas.microsoft.com/office/drawing/2014/main" id="{CE7AC61A-7E58-4133-AC94-EBFA06497539}"/>
              </a:ext>
            </a:extLst>
          </p:cNvPr>
          <p:cNvSpPr/>
          <p:nvPr/>
        </p:nvSpPr>
        <p:spPr>
          <a:xfrm>
            <a:off x="6649740" y="3856369"/>
            <a:ext cx="1384552" cy="800218"/>
          </a:xfrm>
          <a:prstGeom prst="ellipse">
            <a:avLst/>
          </a:prstGeom>
          <a:solidFill>
            <a:schemeClr val="bg2">
              <a:lumMod val="25000"/>
            </a:schemeClr>
          </a:solidFill>
          <a:ln>
            <a:solidFill>
              <a:schemeClr val="bg2">
                <a:lumMod val="2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20%</a:t>
            </a:r>
          </a:p>
          <a:p>
            <a:pPr algn="ctr"/>
            <a:r>
              <a:rPr lang="en-US" sz="1200" dirty="0"/>
              <a:t>savings</a:t>
            </a:r>
          </a:p>
        </p:txBody>
      </p:sp>
      <p:sp>
        <p:nvSpPr>
          <p:cNvPr id="41" name="Oval 40">
            <a:extLst>
              <a:ext uri="{FF2B5EF4-FFF2-40B4-BE49-F238E27FC236}">
                <a16:creationId xmlns:a16="http://schemas.microsoft.com/office/drawing/2014/main" id="{5426F37E-EDBF-4750-8783-6623F8CCE964}"/>
              </a:ext>
            </a:extLst>
          </p:cNvPr>
          <p:cNvSpPr/>
          <p:nvPr/>
        </p:nvSpPr>
        <p:spPr>
          <a:xfrm>
            <a:off x="6649740" y="4755693"/>
            <a:ext cx="1384552" cy="800218"/>
          </a:xfrm>
          <a:prstGeom prst="ellipse">
            <a:avLst/>
          </a:prstGeom>
          <a:solidFill>
            <a:srgbClr val="0070C0"/>
          </a:solidFill>
          <a:ln>
            <a:solidFill>
              <a:srgbClr val="0070C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25%</a:t>
            </a:r>
          </a:p>
          <a:p>
            <a:pPr algn="ctr"/>
            <a:r>
              <a:rPr lang="en-US" sz="1200" dirty="0"/>
              <a:t>reduction</a:t>
            </a:r>
          </a:p>
        </p:txBody>
      </p:sp>
      <p:sp>
        <p:nvSpPr>
          <p:cNvPr id="42" name="TextBox 41">
            <a:extLst>
              <a:ext uri="{FF2B5EF4-FFF2-40B4-BE49-F238E27FC236}">
                <a16:creationId xmlns:a16="http://schemas.microsoft.com/office/drawing/2014/main" id="{D4A073E7-1AB1-4789-BD8E-B49C61D6C2BC}"/>
              </a:ext>
            </a:extLst>
          </p:cNvPr>
          <p:cNvSpPr txBox="1"/>
          <p:nvPr/>
        </p:nvSpPr>
        <p:spPr>
          <a:xfrm>
            <a:off x="8234258" y="4136825"/>
            <a:ext cx="2303430" cy="307777"/>
          </a:xfrm>
          <a:prstGeom prst="rect">
            <a:avLst/>
          </a:prstGeom>
          <a:noFill/>
        </p:spPr>
        <p:txBody>
          <a:bodyPr wrap="square" rtlCol="0">
            <a:spAutoFit/>
          </a:bodyPr>
          <a:lstStyle/>
          <a:p>
            <a:r>
              <a:rPr lang="en-US" sz="1400" b="1" dirty="0"/>
              <a:t>Value: $39,347</a:t>
            </a:r>
          </a:p>
        </p:txBody>
      </p:sp>
      <p:sp>
        <p:nvSpPr>
          <p:cNvPr id="43" name="TextBox 42">
            <a:extLst>
              <a:ext uri="{FF2B5EF4-FFF2-40B4-BE49-F238E27FC236}">
                <a16:creationId xmlns:a16="http://schemas.microsoft.com/office/drawing/2014/main" id="{09193064-C942-4840-A1E2-BD2AC7562F62}"/>
              </a:ext>
            </a:extLst>
          </p:cNvPr>
          <p:cNvSpPr txBox="1"/>
          <p:nvPr/>
        </p:nvSpPr>
        <p:spPr>
          <a:xfrm>
            <a:off x="8234258" y="3241212"/>
            <a:ext cx="2407178" cy="307777"/>
          </a:xfrm>
          <a:prstGeom prst="rect">
            <a:avLst/>
          </a:prstGeom>
          <a:noFill/>
        </p:spPr>
        <p:txBody>
          <a:bodyPr wrap="square" rtlCol="0">
            <a:spAutoFit/>
          </a:bodyPr>
          <a:lstStyle/>
          <a:p>
            <a:r>
              <a:rPr lang="en-US" sz="1400" b="1" dirty="0"/>
              <a:t>Value: $2,939,648</a:t>
            </a:r>
          </a:p>
        </p:txBody>
      </p:sp>
      <p:sp>
        <p:nvSpPr>
          <p:cNvPr id="44" name="TextBox 43">
            <a:extLst>
              <a:ext uri="{FF2B5EF4-FFF2-40B4-BE49-F238E27FC236}">
                <a16:creationId xmlns:a16="http://schemas.microsoft.com/office/drawing/2014/main" id="{03B4042B-9080-4AD5-BCA9-2D6D797EDA75}"/>
              </a:ext>
            </a:extLst>
          </p:cNvPr>
          <p:cNvSpPr txBox="1"/>
          <p:nvPr/>
        </p:nvSpPr>
        <p:spPr>
          <a:xfrm>
            <a:off x="8234258" y="5032438"/>
            <a:ext cx="2407178" cy="307777"/>
          </a:xfrm>
          <a:prstGeom prst="rect">
            <a:avLst/>
          </a:prstGeom>
          <a:noFill/>
        </p:spPr>
        <p:txBody>
          <a:bodyPr wrap="square" rtlCol="0">
            <a:spAutoFit/>
          </a:bodyPr>
          <a:lstStyle/>
          <a:p>
            <a:r>
              <a:rPr lang="en-US" sz="1400" b="1" dirty="0"/>
              <a:t>Value: $1,580,450</a:t>
            </a:r>
          </a:p>
        </p:txBody>
      </p:sp>
      <p:sp>
        <p:nvSpPr>
          <p:cNvPr id="46" name="TextBox 45">
            <a:extLst>
              <a:ext uri="{FF2B5EF4-FFF2-40B4-BE49-F238E27FC236}">
                <a16:creationId xmlns:a16="http://schemas.microsoft.com/office/drawing/2014/main" id="{FD899637-4EC4-4328-9154-947EC11B9F37}"/>
              </a:ext>
            </a:extLst>
          </p:cNvPr>
          <p:cNvSpPr txBox="1"/>
          <p:nvPr/>
        </p:nvSpPr>
        <p:spPr>
          <a:xfrm>
            <a:off x="441231" y="5678227"/>
            <a:ext cx="11520892" cy="646331"/>
          </a:xfrm>
          <a:prstGeom prst="rect">
            <a:avLst/>
          </a:prstGeom>
          <a:noFill/>
        </p:spPr>
        <p:txBody>
          <a:bodyPr wrap="square" rtlCol="0">
            <a:spAutoFit/>
          </a:bodyPr>
          <a:lstStyle/>
          <a:p>
            <a:r>
              <a:rPr lang="en-US" sz="1200" dirty="0"/>
              <a:t>Estimated savings are based on a financial model constructed by Forrester Consulting, applying the TEI methodology to data from interviews with actual ServiceNow customers. The calculations are based on a set of default value. All values are based on estimates and should not be considered promises of realized values. For more information, go to the </a:t>
            </a:r>
            <a:r>
              <a:rPr lang="en-US" sz="1200" b="1" dirty="0">
                <a:hlinkClick r:id="rId2"/>
              </a:rPr>
              <a:t>ServiceNow Value Calculator</a:t>
            </a:r>
            <a:r>
              <a:rPr lang="en-US" sz="1200" dirty="0"/>
              <a:t>.</a:t>
            </a:r>
          </a:p>
        </p:txBody>
      </p:sp>
    </p:spTree>
    <p:extLst>
      <p:ext uri="{BB962C8B-B14F-4D97-AF65-F5344CB8AC3E}">
        <p14:creationId xmlns:p14="http://schemas.microsoft.com/office/powerpoint/2010/main" val="125897342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9D10ED-E8E8-48C4-A15B-63FBD8F07B56}"/>
              </a:ext>
            </a:extLst>
          </p:cNvPr>
          <p:cNvSpPr txBox="1"/>
          <p:nvPr/>
        </p:nvSpPr>
        <p:spPr>
          <a:xfrm>
            <a:off x="441230" y="1424749"/>
            <a:ext cx="5695991" cy="3693319"/>
          </a:xfrm>
          <a:prstGeom prst="rect">
            <a:avLst/>
          </a:prstGeom>
          <a:noFill/>
        </p:spPr>
        <p:txBody>
          <a:bodyPr wrap="square" rtlCol="0">
            <a:spAutoFit/>
          </a:bodyPr>
          <a:lstStyle/>
          <a:p>
            <a:pPr algn="l"/>
            <a:r>
              <a:rPr lang="en-US" sz="1800" b="1" dirty="0"/>
              <a:t>Executive summary</a:t>
            </a:r>
          </a:p>
          <a:p>
            <a:pPr algn="l"/>
            <a:endParaRPr lang="en-US" sz="1800" dirty="0"/>
          </a:p>
          <a:p>
            <a:pPr algn="l"/>
            <a:endParaRPr lang="en-US" sz="1800" dirty="0"/>
          </a:p>
          <a:p>
            <a:pPr algn="l"/>
            <a:r>
              <a:rPr lang="en-US" sz="1600" b="1" dirty="0"/>
              <a:t>Support call NPS increase</a:t>
            </a:r>
          </a:p>
          <a:p>
            <a:r>
              <a:rPr lang="en-US" sz="1400" dirty="0"/>
              <a:t>Experience a 10-plus percentage point increase in your support call Net Promoter Score (NPS).</a:t>
            </a:r>
          </a:p>
          <a:p>
            <a:endParaRPr lang="en-US" sz="1400" dirty="0"/>
          </a:p>
          <a:p>
            <a:r>
              <a:rPr lang="en-US" sz="1600" b="1" dirty="0"/>
              <a:t>Faster issue resolution</a:t>
            </a:r>
          </a:p>
          <a:p>
            <a:r>
              <a:rPr lang="en-US" sz="1400" dirty="0"/>
              <a:t>When customers use self-service to resolve common issues, customer service agents can then focus their time on more complex cases, resolving issues faster.</a:t>
            </a:r>
          </a:p>
          <a:p>
            <a:endParaRPr lang="en-US" sz="1200" dirty="0"/>
          </a:p>
          <a:p>
            <a:r>
              <a:rPr lang="en-US" sz="1600" dirty="0"/>
              <a:t> </a:t>
            </a:r>
          </a:p>
          <a:p>
            <a:endParaRPr lang="en-US" sz="1600" dirty="0"/>
          </a:p>
          <a:p>
            <a:pPr algn="l"/>
            <a:endParaRPr lang="en-US" sz="2000" dirty="0"/>
          </a:p>
        </p:txBody>
      </p:sp>
      <p:graphicFrame>
        <p:nvGraphicFramePr>
          <p:cNvPr id="36" name="Table 35">
            <a:extLst>
              <a:ext uri="{FF2B5EF4-FFF2-40B4-BE49-F238E27FC236}">
                <a16:creationId xmlns:a16="http://schemas.microsoft.com/office/drawing/2014/main" id="{DADBC9D6-2DEE-4974-A457-582BB1ABED80}"/>
              </a:ext>
            </a:extLst>
          </p:cNvPr>
          <p:cNvGraphicFramePr>
            <a:graphicFrameLocks noGrp="1"/>
          </p:cNvGraphicFramePr>
          <p:nvPr>
            <p:extLst>
              <p:ext uri="{D42A27DB-BD31-4B8C-83A1-F6EECF244321}">
                <p14:modId xmlns:p14="http://schemas.microsoft.com/office/powerpoint/2010/main" val="3590191235"/>
              </p:ext>
            </p:extLst>
          </p:nvPr>
        </p:nvGraphicFramePr>
        <p:xfrm>
          <a:off x="441231" y="1804454"/>
          <a:ext cx="10096456" cy="2411614"/>
        </p:xfrm>
        <a:graphic>
          <a:graphicData uri="http://schemas.openxmlformats.org/drawingml/2006/table">
            <a:tbl>
              <a:tblPr firstRow="1" bandRow="1">
                <a:tableStyleId>{5A111915-BE36-4E01-A7E5-04B1672EAD32}</a:tableStyleId>
              </a:tblPr>
              <a:tblGrid>
                <a:gridCol w="5851042">
                  <a:extLst>
                    <a:ext uri="{9D8B030D-6E8A-4147-A177-3AD203B41FA5}">
                      <a16:colId xmlns:a16="http://schemas.microsoft.com/office/drawing/2014/main" val="2226217689"/>
                    </a:ext>
                  </a:extLst>
                </a:gridCol>
                <a:gridCol w="4245414">
                  <a:extLst>
                    <a:ext uri="{9D8B030D-6E8A-4147-A177-3AD203B41FA5}">
                      <a16:colId xmlns:a16="http://schemas.microsoft.com/office/drawing/2014/main" val="428174097"/>
                    </a:ext>
                  </a:extLst>
                </a:gridCol>
              </a:tblGrid>
              <a:tr h="326004">
                <a:tc>
                  <a:txBody>
                    <a:bodyPr/>
                    <a:lstStyle/>
                    <a:p>
                      <a:pPr marL="0" marR="0" lvl="0" indent="0" algn="ctr" defTabSz="457017" rtl="0" eaLnBrk="1" fontAlgn="auto" latinLnBrk="0" hangingPunct="1">
                        <a:lnSpc>
                          <a:spcPct val="100000"/>
                        </a:lnSpc>
                        <a:spcBef>
                          <a:spcPts val="0"/>
                        </a:spcBef>
                        <a:spcAft>
                          <a:spcPts val="0"/>
                        </a:spcAft>
                        <a:buClrTx/>
                        <a:buSzTx/>
                        <a:buFontTx/>
                        <a:buNone/>
                        <a:tabLst/>
                        <a:defRPr/>
                      </a:pPr>
                      <a:r>
                        <a:rPr lang="en-US" sz="1800" dirty="0"/>
                        <a:t>Value drivers</a:t>
                      </a:r>
                    </a:p>
                  </a:txBody>
                  <a:tcPr/>
                </a:tc>
                <a:tc>
                  <a:txBody>
                    <a:bodyPr/>
                    <a:lstStyle/>
                    <a:p>
                      <a:pPr algn="ctr"/>
                      <a:endParaRPr lang="en-US" sz="1600" dirty="0"/>
                    </a:p>
                  </a:txBody>
                  <a:tcPr/>
                </a:tc>
                <a:extLst>
                  <a:ext uri="{0D108BD9-81ED-4DB2-BD59-A6C34878D82A}">
                    <a16:rowId xmlns:a16="http://schemas.microsoft.com/office/drawing/2014/main" val="944586199"/>
                  </a:ext>
                </a:extLst>
              </a:tr>
              <a:tr h="910464">
                <a:tc>
                  <a:txBody>
                    <a:bodyPr/>
                    <a:lstStyle/>
                    <a:p>
                      <a:endParaRPr lang="en-US" dirty="0">
                        <a:ln>
                          <a:solidFill>
                            <a:schemeClr val="accent4">
                              <a:lumMod val="75000"/>
                            </a:schemeClr>
                          </a:solidFill>
                        </a:ln>
                        <a:solidFill>
                          <a:schemeClr val="accent4">
                            <a:lumMod val="75000"/>
                          </a:schemeClr>
                        </a:solidFill>
                      </a:endParaRPr>
                    </a:p>
                  </a:txBody>
                  <a:tcPr/>
                </a:tc>
                <a:tc>
                  <a:txBody>
                    <a:bodyPr/>
                    <a:lstStyle/>
                    <a:p>
                      <a:endParaRPr lang="en-US" dirty="0">
                        <a:ln>
                          <a:solidFill>
                            <a:schemeClr val="accent4">
                              <a:lumMod val="75000"/>
                            </a:schemeClr>
                          </a:solidFill>
                        </a:ln>
                        <a:solidFill>
                          <a:schemeClr val="accent4">
                            <a:lumMod val="75000"/>
                          </a:schemeClr>
                        </a:solidFill>
                      </a:endParaRPr>
                    </a:p>
                  </a:txBody>
                  <a:tcPr/>
                </a:tc>
                <a:extLst>
                  <a:ext uri="{0D108BD9-81ED-4DB2-BD59-A6C34878D82A}">
                    <a16:rowId xmlns:a16="http://schemas.microsoft.com/office/drawing/2014/main" val="2066947728"/>
                  </a:ext>
                </a:extLst>
              </a:tr>
              <a:tr h="1135390">
                <a:tc>
                  <a:txBody>
                    <a:bodyPr/>
                    <a:lstStyle/>
                    <a:p>
                      <a:endParaRPr lang="en-US" dirty="0">
                        <a:ln>
                          <a:solidFill>
                            <a:schemeClr val="accent4">
                              <a:lumMod val="75000"/>
                            </a:schemeClr>
                          </a:solidFill>
                        </a:ln>
                        <a:solidFill>
                          <a:schemeClr val="accent4">
                            <a:lumMod val="75000"/>
                          </a:schemeClr>
                        </a:solidFill>
                      </a:endParaRPr>
                    </a:p>
                  </a:txBody>
                  <a:tcPr/>
                </a:tc>
                <a:tc>
                  <a:txBody>
                    <a:bodyPr/>
                    <a:lstStyle/>
                    <a:p>
                      <a:endParaRPr lang="en-US" dirty="0">
                        <a:ln>
                          <a:solidFill>
                            <a:schemeClr val="accent4">
                              <a:lumMod val="75000"/>
                            </a:schemeClr>
                          </a:solidFill>
                        </a:ln>
                        <a:solidFill>
                          <a:schemeClr val="accent4">
                            <a:lumMod val="75000"/>
                          </a:schemeClr>
                        </a:solidFill>
                      </a:endParaRPr>
                    </a:p>
                  </a:txBody>
                  <a:tcPr/>
                </a:tc>
                <a:extLst>
                  <a:ext uri="{0D108BD9-81ED-4DB2-BD59-A6C34878D82A}">
                    <a16:rowId xmlns:a16="http://schemas.microsoft.com/office/drawing/2014/main" val="3000724176"/>
                  </a:ext>
                </a:extLst>
              </a:tr>
            </a:tbl>
          </a:graphicData>
        </a:graphic>
      </p:graphicFrame>
      <p:sp>
        <p:nvSpPr>
          <p:cNvPr id="2" name="Title 1">
            <a:extLst>
              <a:ext uri="{FF2B5EF4-FFF2-40B4-BE49-F238E27FC236}">
                <a16:creationId xmlns:a16="http://schemas.microsoft.com/office/drawing/2014/main" id="{5005CB6D-AE30-4DE4-8383-C6391A129BC6}"/>
              </a:ext>
            </a:extLst>
          </p:cNvPr>
          <p:cNvSpPr>
            <a:spLocks noGrp="1"/>
          </p:cNvSpPr>
          <p:nvPr>
            <p:ph type="title"/>
          </p:nvPr>
        </p:nvSpPr>
        <p:spPr/>
        <p:txBody>
          <a:bodyPr/>
          <a:lstStyle/>
          <a:p>
            <a:r>
              <a:rPr lang="en-US" dirty="0"/>
              <a:t>Sample business case – Customer service</a:t>
            </a:r>
          </a:p>
        </p:txBody>
      </p:sp>
      <p:sp>
        <p:nvSpPr>
          <p:cNvPr id="30" name="TextBox 29">
            <a:extLst>
              <a:ext uri="{FF2B5EF4-FFF2-40B4-BE49-F238E27FC236}">
                <a16:creationId xmlns:a16="http://schemas.microsoft.com/office/drawing/2014/main" id="{86B827DE-0938-47A7-946C-CC6429456F64}"/>
              </a:ext>
            </a:extLst>
          </p:cNvPr>
          <p:cNvSpPr txBox="1"/>
          <p:nvPr/>
        </p:nvSpPr>
        <p:spPr>
          <a:xfrm>
            <a:off x="6297858" y="1145815"/>
            <a:ext cx="2087734" cy="677108"/>
          </a:xfrm>
          <a:prstGeom prst="rect">
            <a:avLst/>
          </a:prstGeom>
          <a:solidFill>
            <a:schemeClr val="accent5"/>
          </a:solidFill>
        </p:spPr>
        <p:style>
          <a:lnRef idx="3">
            <a:schemeClr val="lt1"/>
          </a:lnRef>
          <a:fillRef idx="1">
            <a:schemeClr val="accent2"/>
          </a:fillRef>
          <a:effectRef idx="1">
            <a:schemeClr val="accent2"/>
          </a:effectRef>
          <a:fontRef idx="minor">
            <a:schemeClr val="lt1"/>
          </a:fontRef>
        </p:style>
        <p:txBody>
          <a:bodyPr wrap="square" rtlCol="0">
            <a:spAutoFit/>
          </a:bodyPr>
          <a:lstStyle/>
          <a:p>
            <a:pPr algn="ctr"/>
            <a:endParaRPr lang="en-US" sz="1100" b="1" dirty="0"/>
          </a:p>
          <a:p>
            <a:pPr algn="ctr"/>
            <a:r>
              <a:rPr lang="en-US" sz="1600" b="1" dirty="0"/>
              <a:t>ANNUAL VALUE</a:t>
            </a:r>
          </a:p>
          <a:p>
            <a:pPr algn="ctr"/>
            <a:endParaRPr lang="en-US" sz="1100" b="1" dirty="0"/>
          </a:p>
        </p:txBody>
      </p:sp>
      <p:sp>
        <p:nvSpPr>
          <p:cNvPr id="31" name="TextBox 30">
            <a:extLst>
              <a:ext uri="{FF2B5EF4-FFF2-40B4-BE49-F238E27FC236}">
                <a16:creationId xmlns:a16="http://schemas.microsoft.com/office/drawing/2014/main" id="{5333658E-7166-4D88-9CF6-E7738B879868}"/>
              </a:ext>
            </a:extLst>
          </p:cNvPr>
          <p:cNvSpPr txBox="1"/>
          <p:nvPr/>
        </p:nvSpPr>
        <p:spPr>
          <a:xfrm>
            <a:off x="8453967" y="1046064"/>
            <a:ext cx="1785525" cy="830997"/>
          </a:xfrm>
          <a:prstGeom prst="rect">
            <a:avLst/>
          </a:prstGeom>
          <a:noFill/>
        </p:spPr>
        <p:txBody>
          <a:bodyPr wrap="square" rtlCol="0">
            <a:spAutoFit/>
          </a:bodyPr>
          <a:lstStyle/>
          <a:p>
            <a:pPr algn="ctr"/>
            <a:r>
              <a:rPr lang="en-US" sz="1600" dirty="0"/>
              <a:t>SAVE</a:t>
            </a:r>
            <a:r>
              <a:rPr lang="en-US" sz="1600" b="1" dirty="0"/>
              <a:t> </a:t>
            </a:r>
          </a:p>
          <a:p>
            <a:pPr algn="ctr"/>
            <a:r>
              <a:rPr lang="en-US" sz="1600" b="1" dirty="0"/>
              <a:t>$5,148,540 </a:t>
            </a:r>
            <a:r>
              <a:rPr lang="en-US" sz="1600" dirty="0"/>
              <a:t>ANNUALLY</a:t>
            </a:r>
          </a:p>
        </p:txBody>
      </p:sp>
      <p:sp>
        <p:nvSpPr>
          <p:cNvPr id="33" name="TextBox 32">
            <a:extLst>
              <a:ext uri="{FF2B5EF4-FFF2-40B4-BE49-F238E27FC236}">
                <a16:creationId xmlns:a16="http://schemas.microsoft.com/office/drawing/2014/main" id="{4937BAA5-33A6-48D0-A00A-BB5151B9AE4E}"/>
              </a:ext>
            </a:extLst>
          </p:cNvPr>
          <p:cNvSpPr txBox="1"/>
          <p:nvPr/>
        </p:nvSpPr>
        <p:spPr>
          <a:xfrm>
            <a:off x="7341725" y="1785369"/>
            <a:ext cx="3195962" cy="369332"/>
          </a:xfrm>
          <a:prstGeom prst="rect">
            <a:avLst/>
          </a:prstGeom>
          <a:noFill/>
        </p:spPr>
        <p:txBody>
          <a:bodyPr wrap="square" rtlCol="0">
            <a:spAutoFit/>
          </a:bodyPr>
          <a:lstStyle/>
          <a:p>
            <a:pPr algn="ctr"/>
            <a:r>
              <a:rPr lang="en-US" sz="1800" b="1" dirty="0">
                <a:solidFill>
                  <a:schemeClr val="bg1"/>
                </a:solidFill>
              </a:rPr>
              <a:t>Key value drivers</a:t>
            </a:r>
          </a:p>
        </p:txBody>
      </p:sp>
      <p:sp>
        <p:nvSpPr>
          <p:cNvPr id="37" name="Oval 36">
            <a:extLst>
              <a:ext uri="{FF2B5EF4-FFF2-40B4-BE49-F238E27FC236}">
                <a16:creationId xmlns:a16="http://schemas.microsoft.com/office/drawing/2014/main" id="{1C8A2B37-C7AD-47FE-8EB3-DAB4468C896B}"/>
              </a:ext>
            </a:extLst>
          </p:cNvPr>
          <p:cNvSpPr/>
          <p:nvPr/>
        </p:nvSpPr>
        <p:spPr>
          <a:xfrm>
            <a:off x="6649739" y="2202118"/>
            <a:ext cx="1384552" cy="800218"/>
          </a:xfrm>
          <a:prstGeom prst="ellipse">
            <a:avLst/>
          </a:prstGeom>
          <a:solidFill>
            <a:schemeClr val="accent3">
              <a:lumMod val="7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dirty="0"/>
              <a:t>10 </a:t>
            </a:r>
            <a:r>
              <a:rPr lang="en-US" sz="1200" dirty="0"/>
              <a:t>point increase</a:t>
            </a:r>
            <a:endParaRPr lang="en-US" dirty="0"/>
          </a:p>
        </p:txBody>
      </p:sp>
      <p:sp>
        <p:nvSpPr>
          <p:cNvPr id="38" name="TextBox 37">
            <a:extLst>
              <a:ext uri="{FF2B5EF4-FFF2-40B4-BE49-F238E27FC236}">
                <a16:creationId xmlns:a16="http://schemas.microsoft.com/office/drawing/2014/main" id="{118D1872-085B-4FAC-A1BE-EC41A9CB97DC}"/>
              </a:ext>
            </a:extLst>
          </p:cNvPr>
          <p:cNvSpPr txBox="1"/>
          <p:nvPr/>
        </p:nvSpPr>
        <p:spPr>
          <a:xfrm>
            <a:off x="8453967" y="2425587"/>
            <a:ext cx="2407178" cy="307777"/>
          </a:xfrm>
          <a:prstGeom prst="rect">
            <a:avLst/>
          </a:prstGeom>
          <a:noFill/>
        </p:spPr>
        <p:txBody>
          <a:bodyPr wrap="square" rtlCol="0">
            <a:spAutoFit/>
          </a:bodyPr>
          <a:lstStyle/>
          <a:p>
            <a:r>
              <a:rPr lang="en-US" sz="1400" b="1" dirty="0"/>
              <a:t>Value: $3,281,040</a:t>
            </a:r>
          </a:p>
        </p:txBody>
      </p:sp>
      <p:sp>
        <p:nvSpPr>
          <p:cNvPr id="39" name="Oval 38">
            <a:extLst>
              <a:ext uri="{FF2B5EF4-FFF2-40B4-BE49-F238E27FC236}">
                <a16:creationId xmlns:a16="http://schemas.microsoft.com/office/drawing/2014/main" id="{DB11E2DA-6F6F-4B3F-AD95-1FFCEA955A2B}"/>
              </a:ext>
            </a:extLst>
          </p:cNvPr>
          <p:cNvSpPr/>
          <p:nvPr/>
        </p:nvSpPr>
        <p:spPr>
          <a:xfrm>
            <a:off x="6649738" y="3194438"/>
            <a:ext cx="1384552" cy="800218"/>
          </a:xfrm>
          <a:prstGeom prst="ellipse">
            <a:avLst/>
          </a:prstGeom>
          <a:solidFill>
            <a:schemeClr val="accent5">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10% </a:t>
            </a:r>
            <a:r>
              <a:rPr lang="en-US" sz="1200" dirty="0"/>
              <a:t>faster</a:t>
            </a:r>
            <a:endParaRPr lang="en-US" dirty="0"/>
          </a:p>
        </p:txBody>
      </p:sp>
      <p:sp>
        <p:nvSpPr>
          <p:cNvPr id="43" name="TextBox 42">
            <a:extLst>
              <a:ext uri="{FF2B5EF4-FFF2-40B4-BE49-F238E27FC236}">
                <a16:creationId xmlns:a16="http://schemas.microsoft.com/office/drawing/2014/main" id="{09193064-C942-4840-A1E2-BD2AC7562F62}"/>
              </a:ext>
            </a:extLst>
          </p:cNvPr>
          <p:cNvSpPr txBox="1"/>
          <p:nvPr/>
        </p:nvSpPr>
        <p:spPr>
          <a:xfrm>
            <a:off x="8453967" y="3411244"/>
            <a:ext cx="2407178" cy="307777"/>
          </a:xfrm>
          <a:prstGeom prst="rect">
            <a:avLst/>
          </a:prstGeom>
          <a:noFill/>
        </p:spPr>
        <p:txBody>
          <a:bodyPr wrap="square" rtlCol="0">
            <a:spAutoFit/>
          </a:bodyPr>
          <a:lstStyle/>
          <a:p>
            <a:r>
              <a:rPr lang="en-US" sz="1400" b="1" dirty="0"/>
              <a:t>Value: $1,867,500</a:t>
            </a:r>
          </a:p>
        </p:txBody>
      </p:sp>
      <p:sp>
        <p:nvSpPr>
          <p:cNvPr id="13" name="TextBox 12">
            <a:extLst>
              <a:ext uri="{FF2B5EF4-FFF2-40B4-BE49-F238E27FC236}">
                <a16:creationId xmlns:a16="http://schemas.microsoft.com/office/drawing/2014/main" id="{71B7F95B-6C35-4781-BB8B-891085EF36A9}"/>
              </a:ext>
            </a:extLst>
          </p:cNvPr>
          <p:cNvSpPr txBox="1"/>
          <p:nvPr/>
        </p:nvSpPr>
        <p:spPr>
          <a:xfrm>
            <a:off x="441230" y="4349370"/>
            <a:ext cx="11520892" cy="646331"/>
          </a:xfrm>
          <a:prstGeom prst="rect">
            <a:avLst/>
          </a:prstGeom>
          <a:noFill/>
        </p:spPr>
        <p:txBody>
          <a:bodyPr wrap="square" rtlCol="0">
            <a:spAutoFit/>
          </a:bodyPr>
          <a:lstStyle/>
          <a:p>
            <a:r>
              <a:rPr lang="en-US" sz="1200" dirty="0"/>
              <a:t>Estimated savings are based on a financial model constructed by Forrester Consulting, applying the TEI methodology to data from interviews with actual ServiceNow customers. The calculations are based on a set of default value. All values are based on estimates and should not be considered promises of realized values. For more information, go to the </a:t>
            </a:r>
            <a:r>
              <a:rPr lang="en-US" sz="1200" b="1" dirty="0">
                <a:hlinkClick r:id="rId2"/>
              </a:rPr>
              <a:t>ServiceNow Value Calculator</a:t>
            </a:r>
            <a:r>
              <a:rPr lang="en-US" sz="1200" dirty="0"/>
              <a:t>.</a:t>
            </a:r>
          </a:p>
        </p:txBody>
      </p:sp>
    </p:spTree>
    <p:extLst>
      <p:ext uri="{BB962C8B-B14F-4D97-AF65-F5344CB8AC3E}">
        <p14:creationId xmlns:p14="http://schemas.microsoft.com/office/powerpoint/2010/main" val="359933304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9D10ED-E8E8-48C4-A15B-63FBD8F07B56}"/>
              </a:ext>
            </a:extLst>
          </p:cNvPr>
          <p:cNvSpPr txBox="1"/>
          <p:nvPr/>
        </p:nvSpPr>
        <p:spPr>
          <a:xfrm>
            <a:off x="441230" y="1424749"/>
            <a:ext cx="5695991" cy="3477875"/>
          </a:xfrm>
          <a:prstGeom prst="rect">
            <a:avLst/>
          </a:prstGeom>
          <a:noFill/>
        </p:spPr>
        <p:txBody>
          <a:bodyPr wrap="square" rtlCol="0">
            <a:spAutoFit/>
          </a:bodyPr>
          <a:lstStyle/>
          <a:p>
            <a:pPr algn="l"/>
            <a:r>
              <a:rPr lang="en-US" sz="1800" b="1" dirty="0"/>
              <a:t>Executive summary</a:t>
            </a:r>
          </a:p>
          <a:p>
            <a:pPr algn="l"/>
            <a:endParaRPr lang="en-US" sz="1800" dirty="0"/>
          </a:p>
          <a:p>
            <a:pPr algn="l"/>
            <a:endParaRPr lang="en-US" sz="1800" dirty="0"/>
          </a:p>
          <a:p>
            <a:pPr algn="l"/>
            <a:r>
              <a:rPr lang="en-US" sz="1600" b="1" dirty="0"/>
              <a:t>Employee inquiries resolved instantly</a:t>
            </a:r>
          </a:p>
          <a:p>
            <a:r>
              <a:rPr lang="en-US" sz="1400" dirty="0"/>
              <a:t>Deliver a better employee experience by providing self-service portals for employees.</a:t>
            </a:r>
          </a:p>
          <a:p>
            <a:endParaRPr lang="en-US" sz="1400" dirty="0"/>
          </a:p>
          <a:p>
            <a:r>
              <a:rPr lang="en-US" sz="1600" b="1" dirty="0"/>
              <a:t>Increase in HR productivity</a:t>
            </a:r>
          </a:p>
          <a:p>
            <a:r>
              <a:rPr lang="en-US" sz="1400" dirty="0"/>
              <a:t>Self-service, automation, and improved services increase HR productivity.</a:t>
            </a:r>
          </a:p>
          <a:p>
            <a:endParaRPr lang="en-US" sz="1200" dirty="0"/>
          </a:p>
          <a:p>
            <a:r>
              <a:rPr lang="en-US" sz="1600" dirty="0"/>
              <a:t> </a:t>
            </a:r>
          </a:p>
          <a:p>
            <a:endParaRPr lang="en-US" sz="1600" dirty="0"/>
          </a:p>
          <a:p>
            <a:pPr algn="l"/>
            <a:endParaRPr lang="en-US" sz="2000" dirty="0"/>
          </a:p>
        </p:txBody>
      </p:sp>
      <p:graphicFrame>
        <p:nvGraphicFramePr>
          <p:cNvPr id="36" name="Table 35">
            <a:extLst>
              <a:ext uri="{FF2B5EF4-FFF2-40B4-BE49-F238E27FC236}">
                <a16:creationId xmlns:a16="http://schemas.microsoft.com/office/drawing/2014/main" id="{DADBC9D6-2DEE-4974-A457-582BB1ABED80}"/>
              </a:ext>
            </a:extLst>
          </p:cNvPr>
          <p:cNvGraphicFramePr>
            <a:graphicFrameLocks noGrp="1"/>
          </p:cNvGraphicFramePr>
          <p:nvPr>
            <p:extLst>
              <p:ext uri="{D42A27DB-BD31-4B8C-83A1-F6EECF244321}">
                <p14:modId xmlns:p14="http://schemas.microsoft.com/office/powerpoint/2010/main" val="1909958717"/>
              </p:ext>
            </p:extLst>
          </p:nvPr>
        </p:nvGraphicFramePr>
        <p:xfrm>
          <a:off x="419575" y="1779617"/>
          <a:ext cx="10118111" cy="2314912"/>
        </p:xfrm>
        <a:graphic>
          <a:graphicData uri="http://schemas.openxmlformats.org/drawingml/2006/table">
            <a:tbl>
              <a:tblPr firstRow="1" bandRow="1">
                <a:tableStyleId>{F2DE63D5-997A-4646-A377-4702673A728D}</a:tableStyleId>
              </a:tblPr>
              <a:tblGrid>
                <a:gridCol w="5863591">
                  <a:extLst>
                    <a:ext uri="{9D8B030D-6E8A-4147-A177-3AD203B41FA5}">
                      <a16:colId xmlns:a16="http://schemas.microsoft.com/office/drawing/2014/main" val="2226217689"/>
                    </a:ext>
                  </a:extLst>
                </a:gridCol>
                <a:gridCol w="4254520">
                  <a:extLst>
                    <a:ext uri="{9D8B030D-6E8A-4147-A177-3AD203B41FA5}">
                      <a16:colId xmlns:a16="http://schemas.microsoft.com/office/drawing/2014/main" val="428174097"/>
                    </a:ext>
                  </a:extLst>
                </a:gridCol>
              </a:tblGrid>
              <a:tr h="326004">
                <a:tc>
                  <a:txBody>
                    <a:bodyPr/>
                    <a:lstStyle/>
                    <a:p>
                      <a:pPr marL="0" marR="0" lvl="0" indent="0" algn="ctr" defTabSz="457017" rtl="0" eaLnBrk="1" fontAlgn="auto" latinLnBrk="0" hangingPunct="1">
                        <a:lnSpc>
                          <a:spcPct val="100000"/>
                        </a:lnSpc>
                        <a:spcBef>
                          <a:spcPts val="0"/>
                        </a:spcBef>
                        <a:spcAft>
                          <a:spcPts val="0"/>
                        </a:spcAft>
                        <a:buClrTx/>
                        <a:buSzTx/>
                        <a:buFontTx/>
                        <a:buNone/>
                        <a:tabLst/>
                        <a:defRPr/>
                      </a:pPr>
                      <a:r>
                        <a:rPr lang="en-US" sz="1800" dirty="0"/>
                        <a:t>Value drivers</a:t>
                      </a:r>
                    </a:p>
                  </a:txBody>
                  <a:tcPr/>
                </a:tc>
                <a:tc>
                  <a:txBody>
                    <a:bodyPr/>
                    <a:lstStyle/>
                    <a:p>
                      <a:pPr algn="ctr"/>
                      <a:endParaRPr lang="en-US" sz="1600" dirty="0"/>
                    </a:p>
                  </a:txBody>
                  <a:tcPr/>
                </a:tc>
                <a:extLst>
                  <a:ext uri="{0D108BD9-81ED-4DB2-BD59-A6C34878D82A}">
                    <a16:rowId xmlns:a16="http://schemas.microsoft.com/office/drawing/2014/main" val="944586199"/>
                  </a:ext>
                </a:extLst>
              </a:tr>
              <a:tr h="910464">
                <a:tc>
                  <a:txBody>
                    <a:bodyPr/>
                    <a:lstStyle/>
                    <a:p>
                      <a:endParaRPr lang="en-US" dirty="0">
                        <a:ln>
                          <a:solidFill>
                            <a:schemeClr val="accent4">
                              <a:lumMod val="75000"/>
                            </a:schemeClr>
                          </a:solidFill>
                        </a:ln>
                        <a:solidFill>
                          <a:schemeClr val="accent4">
                            <a:lumMod val="75000"/>
                          </a:schemeClr>
                        </a:solidFill>
                      </a:endParaRPr>
                    </a:p>
                  </a:txBody>
                  <a:tcPr/>
                </a:tc>
                <a:tc>
                  <a:txBody>
                    <a:bodyPr/>
                    <a:lstStyle/>
                    <a:p>
                      <a:endParaRPr lang="en-US" dirty="0">
                        <a:ln>
                          <a:solidFill>
                            <a:schemeClr val="accent4">
                              <a:lumMod val="75000"/>
                            </a:schemeClr>
                          </a:solidFill>
                        </a:ln>
                        <a:solidFill>
                          <a:schemeClr val="accent4">
                            <a:lumMod val="75000"/>
                          </a:schemeClr>
                        </a:solidFill>
                      </a:endParaRPr>
                    </a:p>
                  </a:txBody>
                  <a:tcPr/>
                </a:tc>
                <a:extLst>
                  <a:ext uri="{0D108BD9-81ED-4DB2-BD59-A6C34878D82A}">
                    <a16:rowId xmlns:a16="http://schemas.microsoft.com/office/drawing/2014/main" val="2066947728"/>
                  </a:ext>
                </a:extLst>
              </a:tr>
              <a:tr h="1038688">
                <a:tc>
                  <a:txBody>
                    <a:bodyPr/>
                    <a:lstStyle/>
                    <a:p>
                      <a:endParaRPr lang="en-US" dirty="0">
                        <a:ln>
                          <a:solidFill>
                            <a:schemeClr val="accent4">
                              <a:lumMod val="75000"/>
                            </a:schemeClr>
                          </a:solidFill>
                        </a:ln>
                        <a:solidFill>
                          <a:schemeClr val="accent4">
                            <a:lumMod val="75000"/>
                          </a:schemeClr>
                        </a:solidFill>
                      </a:endParaRPr>
                    </a:p>
                  </a:txBody>
                  <a:tcPr/>
                </a:tc>
                <a:tc>
                  <a:txBody>
                    <a:bodyPr/>
                    <a:lstStyle/>
                    <a:p>
                      <a:endParaRPr lang="en-US" dirty="0">
                        <a:ln>
                          <a:solidFill>
                            <a:schemeClr val="accent4">
                              <a:lumMod val="75000"/>
                            </a:schemeClr>
                          </a:solidFill>
                        </a:ln>
                        <a:solidFill>
                          <a:schemeClr val="accent4">
                            <a:lumMod val="75000"/>
                          </a:schemeClr>
                        </a:solidFill>
                      </a:endParaRPr>
                    </a:p>
                  </a:txBody>
                  <a:tcPr/>
                </a:tc>
                <a:extLst>
                  <a:ext uri="{0D108BD9-81ED-4DB2-BD59-A6C34878D82A}">
                    <a16:rowId xmlns:a16="http://schemas.microsoft.com/office/drawing/2014/main" val="3000724176"/>
                  </a:ext>
                </a:extLst>
              </a:tr>
            </a:tbl>
          </a:graphicData>
        </a:graphic>
      </p:graphicFrame>
      <p:sp>
        <p:nvSpPr>
          <p:cNvPr id="2" name="Title 1">
            <a:extLst>
              <a:ext uri="{FF2B5EF4-FFF2-40B4-BE49-F238E27FC236}">
                <a16:creationId xmlns:a16="http://schemas.microsoft.com/office/drawing/2014/main" id="{5005CB6D-AE30-4DE4-8383-C6391A129BC6}"/>
              </a:ext>
            </a:extLst>
          </p:cNvPr>
          <p:cNvSpPr>
            <a:spLocks noGrp="1"/>
          </p:cNvSpPr>
          <p:nvPr>
            <p:ph type="title"/>
          </p:nvPr>
        </p:nvSpPr>
        <p:spPr/>
        <p:txBody>
          <a:bodyPr/>
          <a:lstStyle/>
          <a:p>
            <a:r>
              <a:rPr lang="en-US" dirty="0"/>
              <a:t>Sample business case – HR</a:t>
            </a:r>
          </a:p>
        </p:txBody>
      </p:sp>
      <p:sp>
        <p:nvSpPr>
          <p:cNvPr id="30" name="TextBox 29">
            <a:extLst>
              <a:ext uri="{FF2B5EF4-FFF2-40B4-BE49-F238E27FC236}">
                <a16:creationId xmlns:a16="http://schemas.microsoft.com/office/drawing/2014/main" id="{86B827DE-0938-47A7-946C-CC6429456F64}"/>
              </a:ext>
            </a:extLst>
          </p:cNvPr>
          <p:cNvSpPr txBox="1"/>
          <p:nvPr/>
        </p:nvSpPr>
        <p:spPr>
          <a:xfrm>
            <a:off x="6297858" y="1138607"/>
            <a:ext cx="2087734" cy="677108"/>
          </a:xfrm>
          <a:prstGeom prst="rect">
            <a:avLst/>
          </a:prstGeom>
          <a:solidFill>
            <a:schemeClr val="accent3"/>
          </a:solidFill>
        </p:spPr>
        <p:style>
          <a:lnRef idx="3">
            <a:schemeClr val="lt1"/>
          </a:lnRef>
          <a:fillRef idx="1">
            <a:schemeClr val="accent2"/>
          </a:fillRef>
          <a:effectRef idx="1">
            <a:schemeClr val="accent2"/>
          </a:effectRef>
          <a:fontRef idx="minor">
            <a:schemeClr val="lt1"/>
          </a:fontRef>
        </p:style>
        <p:txBody>
          <a:bodyPr wrap="square" rtlCol="0">
            <a:spAutoFit/>
          </a:bodyPr>
          <a:lstStyle/>
          <a:p>
            <a:pPr algn="ctr"/>
            <a:endParaRPr lang="en-US" sz="1100" b="1" dirty="0"/>
          </a:p>
          <a:p>
            <a:pPr algn="ctr"/>
            <a:r>
              <a:rPr lang="en-US" sz="1600" b="1" dirty="0"/>
              <a:t>ANNUAL VALUE</a:t>
            </a:r>
          </a:p>
          <a:p>
            <a:pPr algn="ctr"/>
            <a:endParaRPr lang="en-US" sz="1100" b="1" dirty="0"/>
          </a:p>
        </p:txBody>
      </p:sp>
      <p:sp>
        <p:nvSpPr>
          <p:cNvPr id="31" name="TextBox 30">
            <a:extLst>
              <a:ext uri="{FF2B5EF4-FFF2-40B4-BE49-F238E27FC236}">
                <a16:creationId xmlns:a16="http://schemas.microsoft.com/office/drawing/2014/main" id="{5333658E-7166-4D88-9CF6-E7738B879868}"/>
              </a:ext>
            </a:extLst>
          </p:cNvPr>
          <p:cNvSpPr txBox="1"/>
          <p:nvPr/>
        </p:nvSpPr>
        <p:spPr>
          <a:xfrm>
            <a:off x="8453967" y="1040755"/>
            <a:ext cx="1785525" cy="830997"/>
          </a:xfrm>
          <a:prstGeom prst="rect">
            <a:avLst/>
          </a:prstGeom>
          <a:noFill/>
        </p:spPr>
        <p:txBody>
          <a:bodyPr wrap="square" rtlCol="0">
            <a:spAutoFit/>
          </a:bodyPr>
          <a:lstStyle/>
          <a:p>
            <a:pPr algn="ctr"/>
            <a:r>
              <a:rPr lang="en-US" sz="1600" dirty="0"/>
              <a:t>SAVE</a:t>
            </a:r>
            <a:r>
              <a:rPr lang="en-US" sz="1600" b="1" dirty="0"/>
              <a:t> </a:t>
            </a:r>
          </a:p>
          <a:p>
            <a:pPr algn="ctr"/>
            <a:r>
              <a:rPr lang="en-US" sz="1600" b="1" dirty="0"/>
              <a:t>$5,028,722</a:t>
            </a:r>
          </a:p>
          <a:p>
            <a:pPr algn="ctr"/>
            <a:r>
              <a:rPr lang="en-US" sz="1600" dirty="0"/>
              <a:t>ANNUALLY</a:t>
            </a:r>
          </a:p>
        </p:txBody>
      </p:sp>
      <p:sp>
        <p:nvSpPr>
          <p:cNvPr id="33" name="TextBox 32">
            <a:extLst>
              <a:ext uri="{FF2B5EF4-FFF2-40B4-BE49-F238E27FC236}">
                <a16:creationId xmlns:a16="http://schemas.microsoft.com/office/drawing/2014/main" id="{4937BAA5-33A6-48D0-A00A-BB5151B9AE4E}"/>
              </a:ext>
            </a:extLst>
          </p:cNvPr>
          <p:cNvSpPr txBox="1"/>
          <p:nvPr/>
        </p:nvSpPr>
        <p:spPr>
          <a:xfrm>
            <a:off x="7341725" y="1796658"/>
            <a:ext cx="3195962" cy="369332"/>
          </a:xfrm>
          <a:prstGeom prst="rect">
            <a:avLst/>
          </a:prstGeom>
          <a:noFill/>
        </p:spPr>
        <p:txBody>
          <a:bodyPr wrap="square" rtlCol="0">
            <a:spAutoFit/>
          </a:bodyPr>
          <a:lstStyle/>
          <a:p>
            <a:pPr algn="ctr"/>
            <a:r>
              <a:rPr lang="en-US" sz="1800" b="1" dirty="0">
                <a:solidFill>
                  <a:schemeClr val="bg1"/>
                </a:solidFill>
              </a:rPr>
              <a:t>Key value drivers</a:t>
            </a:r>
          </a:p>
        </p:txBody>
      </p:sp>
      <p:sp>
        <p:nvSpPr>
          <p:cNvPr id="37" name="Oval 36">
            <a:extLst>
              <a:ext uri="{FF2B5EF4-FFF2-40B4-BE49-F238E27FC236}">
                <a16:creationId xmlns:a16="http://schemas.microsoft.com/office/drawing/2014/main" id="{1C8A2B37-C7AD-47FE-8EB3-DAB4468C896B}"/>
              </a:ext>
            </a:extLst>
          </p:cNvPr>
          <p:cNvSpPr/>
          <p:nvPr/>
        </p:nvSpPr>
        <p:spPr>
          <a:xfrm>
            <a:off x="6649738" y="2202118"/>
            <a:ext cx="1480769" cy="800218"/>
          </a:xfrm>
          <a:prstGeom prst="ellipse">
            <a:avLst/>
          </a:prstGeom>
          <a:solidFill>
            <a:schemeClr val="accent6">
              <a:lumMod val="75000"/>
            </a:schemeClr>
          </a:solidFill>
          <a:ln>
            <a:solidFill>
              <a:schemeClr val="accent6">
                <a:lumMod val="75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dirty="0"/>
              <a:t>50% </a:t>
            </a:r>
            <a:r>
              <a:rPr lang="en-US" sz="1200" dirty="0"/>
              <a:t>automated </a:t>
            </a:r>
            <a:endParaRPr lang="en-US" dirty="0"/>
          </a:p>
        </p:txBody>
      </p:sp>
      <p:sp>
        <p:nvSpPr>
          <p:cNvPr id="38" name="TextBox 37">
            <a:extLst>
              <a:ext uri="{FF2B5EF4-FFF2-40B4-BE49-F238E27FC236}">
                <a16:creationId xmlns:a16="http://schemas.microsoft.com/office/drawing/2014/main" id="{118D1872-085B-4FAC-A1BE-EC41A9CB97DC}"/>
              </a:ext>
            </a:extLst>
          </p:cNvPr>
          <p:cNvSpPr txBox="1"/>
          <p:nvPr/>
        </p:nvSpPr>
        <p:spPr>
          <a:xfrm>
            <a:off x="8386767" y="2418779"/>
            <a:ext cx="2407178" cy="307777"/>
          </a:xfrm>
          <a:prstGeom prst="rect">
            <a:avLst/>
          </a:prstGeom>
          <a:noFill/>
        </p:spPr>
        <p:txBody>
          <a:bodyPr wrap="square" rtlCol="0">
            <a:spAutoFit/>
          </a:bodyPr>
          <a:lstStyle/>
          <a:p>
            <a:r>
              <a:rPr lang="en-US" sz="1400" b="1" dirty="0"/>
              <a:t>Value: $3,076,076</a:t>
            </a:r>
          </a:p>
        </p:txBody>
      </p:sp>
      <p:sp>
        <p:nvSpPr>
          <p:cNvPr id="39" name="Oval 38">
            <a:extLst>
              <a:ext uri="{FF2B5EF4-FFF2-40B4-BE49-F238E27FC236}">
                <a16:creationId xmlns:a16="http://schemas.microsoft.com/office/drawing/2014/main" id="{DB11E2DA-6F6F-4B3F-AD95-1FFCEA955A2B}"/>
              </a:ext>
            </a:extLst>
          </p:cNvPr>
          <p:cNvSpPr/>
          <p:nvPr/>
        </p:nvSpPr>
        <p:spPr>
          <a:xfrm>
            <a:off x="6649737" y="3194438"/>
            <a:ext cx="1479595" cy="800218"/>
          </a:xfrm>
          <a:prstGeom prst="ellipse">
            <a:avLst/>
          </a:prstGeom>
          <a:solidFill>
            <a:schemeClr val="accent5">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37% </a:t>
            </a:r>
            <a:r>
              <a:rPr lang="en-US" sz="1200" dirty="0"/>
              <a:t>increase</a:t>
            </a:r>
            <a:endParaRPr lang="en-US" dirty="0"/>
          </a:p>
        </p:txBody>
      </p:sp>
      <p:sp>
        <p:nvSpPr>
          <p:cNvPr id="43" name="TextBox 42">
            <a:extLst>
              <a:ext uri="{FF2B5EF4-FFF2-40B4-BE49-F238E27FC236}">
                <a16:creationId xmlns:a16="http://schemas.microsoft.com/office/drawing/2014/main" id="{09193064-C942-4840-A1E2-BD2AC7562F62}"/>
              </a:ext>
            </a:extLst>
          </p:cNvPr>
          <p:cNvSpPr txBox="1"/>
          <p:nvPr/>
        </p:nvSpPr>
        <p:spPr>
          <a:xfrm>
            <a:off x="8385592" y="3441254"/>
            <a:ext cx="2407178" cy="307777"/>
          </a:xfrm>
          <a:prstGeom prst="rect">
            <a:avLst/>
          </a:prstGeom>
          <a:noFill/>
        </p:spPr>
        <p:txBody>
          <a:bodyPr wrap="square" rtlCol="0">
            <a:spAutoFit/>
          </a:bodyPr>
          <a:lstStyle/>
          <a:p>
            <a:r>
              <a:rPr lang="en-US" sz="1400" b="1" dirty="0"/>
              <a:t>Value: $1,953,646</a:t>
            </a:r>
          </a:p>
        </p:txBody>
      </p:sp>
      <p:sp>
        <p:nvSpPr>
          <p:cNvPr id="13" name="TextBox 12">
            <a:extLst>
              <a:ext uri="{FF2B5EF4-FFF2-40B4-BE49-F238E27FC236}">
                <a16:creationId xmlns:a16="http://schemas.microsoft.com/office/drawing/2014/main" id="{F346832D-1A1A-4520-ADE9-4EDECA2ADB0F}"/>
              </a:ext>
            </a:extLst>
          </p:cNvPr>
          <p:cNvSpPr txBox="1"/>
          <p:nvPr/>
        </p:nvSpPr>
        <p:spPr>
          <a:xfrm>
            <a:off x="419575" y="4480418"/>
            <a:ext cx="11520892" cy="646331"/>
          </a:xfrm>
          <a:prstGeom prst="rect">
            <a:avLst/>
          </a:prstGeom>
          <a:noFill/>
        </p:spPr>
        <p:txBody>
          <a:bodyPr wrap="square" rtlCol="0">
            <a:spAutoFit/>
          </a:bodyPr>
          <a:lstStyle/>
          <a:p>
            <a:r>
              <a:rPr lang="en-US" sz="1200" dirty="0"/>
              <a:t>Estimated savings are based on a financial model constructed by Forrester Consulting, applying the TEI methodology to data from interviews with actual ServiceNow customers. The calculations are based on a set of default value. All values are based on estimates and should not be considered promises of realized values. For more information, go to the </a:t>
            </a:r>
            <a:r>
              <a:rPr lang="en-US" sz="1200" b="1" dirty="0">
                <a:hlinkClick r:id="rId2"/>
              </a:rPr>
              <a:t>ServiceNow Value Calculator</a:t>
            </a:r>
            <a:r>
              <a:rPr lang="en-US" sz="1200" dirty="0"/>
              <a:t>.</a:t>
            </a:r>
            <a:endParaRPr lang="en-US" sz="1200" b="1" dirty="0"/>
          </a:p>
        </p:txBody>
      </p:sp>
    </p:spTree>
    <p:extLst>
      <p:ext uri="{BB962C8B-B14F-4D97-AF65-F5344CB8AC3E}">
        <p14:creationId xmlns:p14="http://schemas.microsoft.com/office/powerpoint/2010/main" val="274979253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9D10ED-E8E8-48C4-A15B-63FBD8F07B56}"/>
              </a:ext>
            </a:extLst>
          </p:cNvPr>
          <p:cNvSpPr txBox="1"/>
          <p:nvPr/>
        </p:nvSpPr>
        <p:spPr>
          <a:xfrm>
            <a:off x="441230" y="1424749"/>
            <a:ext cx="5695991" cy="3477875"/>
          </a:xfrm>
          <a:prstGeom prst="rect">
            <a:avLst/>
          </a:prstGeom>
          <a:noFill/>
        </p:spPr>
        <p:txBody>
          <a:bodyPr wrap="square" rtlCol="0">
            <a:spAutoFit/>
          </a:bodyPr>
          <a:lstStyle/>
          <a:p>
            <a:pPr algn="l"/>
            <a:r>
              <a:rPr lang="en-US" sz="1800" b="1" dirty="0"/>
              <a:t>Executive summary</a:t>
            </a:r>
          </a:p>
          <a:p>
            <a:pPr algn="l"/>
            <a:endParaRPr lang="en-US" sz="1800" dirty="0"/>
          </a:p>
          <a:p>
            <a:pPr algn="l"/>
            <a:endParaRPr lang="en-US" sz="1800" dirty="0"/>
          </a:p>
          <a:p>
            <a:pPr algn="l"/>
            <a:r>
              <a:rPr lang="en-US" sz="1600" b="1" dirty="0"/>
              <a:t>Faster security incident response</a:t>
            </a:r>
          </a:p>
          <a:p>
            <a:r>
              <a:rPr lang="en-US" sz="1400" dirty="0"/>
              <a:t>Improve defensive response by providing one place to consolidate, prioritize, route, and remediate security incidents.</a:t>
            </a:r>
          </a:p>
          <a:p>
            <a:endParaRPr lang="en-US" sz="1400" dirty="0"/>
          </a:p>
          <a:p>
            <a:r>
              <a:rPr lang="en-US" sz="1600" b="1" dirty="0"/>
              <a:t>Faster vulnerability response</a:t>
            </a:r>
          </a:p>
          <a:p>
            <a:r>
              <a:rPr lang="en-US" sz="1400" dirty="0"/>
              <a:t>Automatically import vulnerability scan data, prioritize critical vulnerabilities, then automate workflows and remediation. </a:t>
            </a:r>
          </a:p>
          <a:p>
            <a:endParaRPr lang="en-US" sz="1200" dirty="0"/>
          </a:p>
          <a:p>
            <a:r>
              <a:rPr lang="en-US" sz="1600" dirty="0"/>
              <a:t> </a:t>
            </a:r>
          </a:p>
          <a:p>
            <a:endParaRPr lang="en-US" sz="1600" dirty="0"/>
          </a:p>
          <a:p>
            <a:pPr algn="l"/>
            <a:endParaRPr lang="en-US" sz="2000" dirty="0"/>
          </a:p>
        </p:txBody>
      </p:sp>
      <p:graphicFrame>
        <p:nvGraphicFramePr>
          <p:cNvPr id="36" name="Table 35">
            <a:extLst>
              <a:ext uri="{FF2B5EF4-FFF2-40B4-BE49-F238E27FC236}">
                <a16:creationId xmlns:a16="http://schemas.microsoft.com/office/drawing/2014/main" id="{DADBC9D6-2DEE-4974-A457-582BB1ABED80}"/>
              </a:ext>
            </a:extLst>
          </p:cNvPr>
          <p:cNvGraphicFramePr>
            <a:graphicFrameLocks noGrp="1"/>
          </p:cNvGraphicFramePr>
          <p:nvPr>
            <p:extLst>
              <p:ext uri="{D42A27DB-BD31-4B8C-83A1-F6EECF244321}">
                <p14:modId xmlns:p14="http://schemas.microsoft.com/office/powerpoint/2010/main" val="382424728"/>
              </p:ext>
            </p:extLst>
          </p:nvPr>
        </p:nvGraphicFramePr>
        <p:xfrm>
          <a:off x="419575" y="1804454"/>
          <a:ext cx="10118111" cy="2314912"/>
        </p:xfrm>
        <a:graphic>
          <a:graphicData uri="http://schemas.openxmlformats.org/drawingml/2006/table">
            <a:tbl>
              <a:tblPr firstRow="1" bandRow="1">
                <a:tableStyleId>{69012ECD-51FC-41F1-AA8D-1B2483CD663E}</a:tableStyleId>
              </a:tblPr>
              <a:tblGrid>
                <a:gridCol w="5863591">
                  <a:extLst>
                    <a:ext uri="{9D8B030D-6E8A-4147-A177-3AD203B41FA5}">
                      <a16:colId xmlns:a16="http://schemas.microsoft.com/office/drawing/2014/main" val="2226217689"/>
                    </a:ext>
                  </a:extLst>
                </a:gridCol>
                <a:gridCol w="4254520">
                  <a:extLst>
                    <a:ext uri="{9D8B030D-6E8A-4147-A177-3AD203B41FA5}">
                      <a16:colId xmlns:a16="http://schemas.microsoft.com/office/drawing/2014/main" val="428174097"/>
                    </a:ext>
                  </a:extLst>
                </a:gridCol>
              </a:tblGrid>
              <a:tr h="326004">
                <a:tc>
                  <a:txBody>
                    <a:bodyPr/>
                    <a:lstStyle/>
                    <a:p>
                      <a:pPr marL="0" marR="0" lvl="0" indent="0" algn="ctr" defTabSz="457017" rtl="0" eaLnBrk="1" fontAlgn="auto" latinLnBrk="0" hangingPunct="1">
                        <a:lnSpc>
                          <a:spcPct val="100000"/>
                        </a:lnSpc>
                        <a:spcBef>
                          <a:spcPts val="0"/>
                        </a:spcBef>
                        <a:spcAft>
                          <a:spcPts val="0"/>
                        </a:spcAft>
                        <a:buClrTx/>
                        <a:buSzTx/>
                        <a:buFontTx/>
                        <a:buNone/>
                        <a:tabLst/>
                        <a:defRPr/>
                      </a:pPr>
                      <a:r>
                        <a:rPr lang="en-US" sz="1800" dirty="0"/>
                        <a:t>Value drivers</a:t>
                      </a:r>
                    </a:p>
                  </a:txBody>
                  <a:tcPr/>
                </a:tc>
                <a:tc>
                  <a:txBody>
                    <a:bodyPr/>
                    <a:lstStyle/>
                    <a:p>
                      <a:pPr algn="ctr"/>
                      <a:endParaRPr lang="en-US" sz="1600" dirty="0"/>
                    </a:p>
                  </a:txBody>
                  <a:tcPr/>
                </a:tc>
                <a:extLst>
                  <a:ext uri="{0D108BD9-81ED-4DB2-BD59-A6C34878D82A}">
                    <a16:rowId xmlns:a16="http://schemas.microsoft.com/office/drawing/2014/main" val="944586199"/>
                  </a:ext>
                </a:extLst>
              </a:tr>
              <a:tr h="910464">
                <a:tc>
                  <a:txBody>
                    <a:bodyPr/>
                    <a:lstStyle/>
                    <a:p>
                      <a:endParaRPr lang="en-US" dirty="0">
                        <a:ln>
                          <a:solidFill>
                            <a:schemeClr val="accent4">
                              <a:lumMod val="75000"/>
                            </a:schemeClr>
                          </a:solidFill>
                        </a:ln>
                        <a:solidFill>
                          <a:schemeClr val="accent4">
                            <a:lumMod val="75000"/>
                          </a:schemeClr>
                        </a:solidFill>
                      </a:endParaRPr>
                    </a:p>
                  </a:txBody>
                  <a:tcPr/>
                </a:tc>
                <a:tc>
                  <a:txBody>
                    <a:bodyPr/>
                    <a:lstStyle/>
                    <a:p>
                      <a:endParaRPr lang="en-US" dirty="0">
                        <a:ln>
                          <a:solidFill>
                            <a:schemeClr val="accent4">
                              <a:lumMod val="75000"/>
                            </a:schemeClr>
                          </a:solidFill>
                        </a:ln>
                        <a:solidFill>
                          <a:schemeClr val="accent4">
                            <a:lumMod val="75000"/>
                          </a:schemeClr>
                        </a:solidFill>
                      </a:endParaRPr>
                    </a:p>
                  </a:txBody>
                  <a:tcPr/>
                </a:tc>
                <a:extLst>
                  <a:ext uri="{0D108BD9-81ED-4DB2-BD59-A6C34878D82A}">
                    <a16:rowId xmlns:a16="http://schemas.microsoft.com/office/drawing/2014/main" val="2066947728"/>
                  </a:ext>
                </a:extLst>
              </a:tr>
              <a:tr h="1038688">
                <a:tc>
                  <a:txBody>
                    <a:bodyPr/>
                    <a:lstStyle/>
                    <a:p>
                      <a:endParaRPr lang="en-US" dirty="0">
                        <a:ln>
                          <a:solidFill>
                            <a:schemeClr val="accent4">
                              <a:lumMod val="75000"/>
                            </a:schemeClr>
                          </a:solidFill>
                        </a:ln>
                        <a:solidFill>
                          <a:schemeClr val="accent4">
                            <a:lumMod val="75000"/>
                          </a:schemeClr>
                        </a:solidFill>
                      </a:endParaRPr>
                    </a:p>
                  </a:txBody>
                  <a:tcPr/>
                </a:tc>
                <a:tc>
                  <a:txBody>
                    <a:bodyPr/>
                    <a:lstStyle/>
                    <a:p>
                      <a:endParaRPr lang="en-US" dirty="0">
                        <a:ln>
                          <a:solidFill>
                            <a:schemeClr val="accent4">
                              <a:lumMod val="75000"/>
                            </a:schemeClr>
                          </a:solidFill>
                        </a:ln>
                        <a:solidFill>
                          <a:schemeClr val="accent4">
                            <a:lumMod val="75000"/>
                          </a:schemeClr>
                        </a:solidFill>
                      </a:endParaRPr>
                    </a:p>
                  </a:txBody>
                  <a:tcPr/>
                </a:tc>
                <a:extLst>
                  <a:ext uri="{0D108BD9-81ED-4DB2-BD59-A6C34878D82A}">
                    <a16:rowId xmlns:a16="http://schemas.microsoft.com/office/drawing/2014/main" val="3000724176"/>
                  </a:ext>
                </a:extLst>
              </a:tr>
            </a:tbl>
          </a:graphicData>
        </a:graphic>
      </p:graphicFrame>
      <p:sp>
        <p:nvSpPr>
          <p:cNvPr id="2" name="Title 1">
            <a:extLst>
              <a:ext uri="{FF2B5EF4-FFF2-40B4-BE49-F238E27FC236}">
                <a16:creationId xmlns:a16="http://schemas.microsoft.com/office/drawing/2014/main" id="{5005CB6D-AE30-4DE4-8383-C6391A129BC6}"/>
              </a:ext>
            </a:extLst>
          </p:cNvPr>
          <p:cNvSpPr>
            <a:spLocks noGrp="1"/>
          </p:cNvSpPr>
          <p:nvPr>
            <p:ph type="title"/>
          </p:nvPr>
        </p:nvSpPr>
        <p:spPr/>
        <p:txBody>
          <a:bodyPr/>
          <a:lstStyle/>
          <a:p>
            <a:r>
              <a:rPr lang="en-US" dirty="0"/>
              <a:t>Sample business case – Security operations</a:t>
            </a:r>
          </a:p>
        </p:txBody>
      </p:sp>
      <p:sp>
        <p:nvSpPr>
          <p:cNvPr id="30" name="TextBox 29">
            <a:extLst>
              <a:ext uri="{FF2B5EF4-FFF2-40B4-BE49-F238E27FC236}">
                <a16:creationId xmlns:a16="http://schemas.microsoft.com/office/drawing/2014/main" id="{86B827DE-0938-47A7-946C-CC6429456F64}"/>
              </a:ext>
            </a:extLst>
          </p:cNvPr>
          <p:cNvSpPr txBox="1"/>
          <p:nvPr/>
        </p:nvSpPr>
        <p:spPr>
          <a:xfrm>
            <a:off x="6297858" y="1149435"/>
            <a:ext cx="2087734" cy="677108"/>
          </a:xfrm>
          <a:prstGeom prst="rect">
            <a:avLst/>
          </a:prstGeom>
          <a:solidFill>
            <a:schemeClr val="accent1"/>
          </a:solidFill>
          <a:ln>
            <a:solidFill>
              <a:schemeClr val="bg1"/>
            </a:solidFill>
          </a:ln>
        </p:spPr>
        <p:style>
          <a:lnRef idx="3">
            <a:schemeClr val="lt1"/>
          </a:lnRef>
          <a:fillRef idx="1">
            <a:schemeClr val="accent2"/>
          </a:fillRef>
          <a:effectRef idx="1">
            <a:schemeClr val="accent2"/>
          </a:effectRef>
          <a:fontRef idx="minor">
            <a:schemeClr val="lt1"/>
          </a:fontRef>
        </p:style>
        <p:txBody>
          <a:bodyPr wrap="square" rtlCol="0">
            <a:spAutoFit/>
          </a:bodyPr>
          <a:lstStyle/>
          <a:p>
            <a:pPr algn="ctr"/>
            <a:endParaRPr lang="en-US" sz="1100" b="1" dirty="0"/>
          </a:p>
          <a:p>
            <a:pPr algn="ctr"/>
            <a:r>
              <a:rPr lang="en-US" sz="1600" b="1" dirty="0"/>
              <a:t>ANNUAL VALUE</a:t>
            </a:r>
          </a:p>
          <a:p>
            <a:pPr algn="ctr"/>
            <a:endParaRPr lang="en-US" sz="1100" b="1" dirty="0"/>
          </a:p>
        </p:txBody>
      </p:sp>
      <p:sp>
        <p:nvSpPr>
          <p:cNvPr id="31" name="TextBox 30">
            <a:extLst>
              <a:ext uri="{FF2B5EF4-FFF2-40B4-BE49-F238E27FC236}">
                <a16:creationId xmlns:a16="http://schemas.microsoft.com/office/drawing/2014/main" id="{5333658E-7166-4D88-9CF6-E7738B879868}"/>
              </a:ext>
            </a:extLst>
          </p:cNvPr>
          <p:cNvSpPr txBox="1"/>
          <p:nvPr/>
        </p:nvSpPr>
        <p:spPr>
          <a:xfrm>
            <a:off x="8453967" y="1054525"/>
            <a:ext cx="1785525" cy="830997"/>
          </a:xfrm>
          <a:prstGeom prst="rect">
            <a:avLst/>
          </a:prstGeom>
          <a:noFill/>
        </p:spPr>
        <p:txBody>
          <a:bodyPr wrap="square" rtlCol="0">
            <a:spAutoFit/>
          </a:bodyPr>
          <a:lstStyle/>
          <a:p>
            <a:pPr algn="ctr"/>
            <a:r>
              <a:rPr lang="en-US" sz="1600" dirty="0"/>
              <a:t>SAVE</a:t>
            </a:r>
            <a:r>
              <a:rPr lang="en-US" sz="1600" b="1" dirty="0"/>
              <a:t> </a:t>
            </a:r>
          </a:p>
          <a:p>
            <a:pPr algn="ctr"/>
            <a:r>
              <a:rPr lang="en-US" sz="1600" b="1" dirty="0"/>
              <a:t>$3,821,145</a:t>
            </a:r>
          </a:p>
          <a:p>
            <a:pPr algn="ctr"/>
            <a:r>
              <a:rPr lang="en-US" sz="1600" dirty="0"/>
              <a:t>ANNUALLY</a:t>
            </a:r>
          </a:p>
        </p:txBody>
      </p:sp>
      <p:sp>
        <p:nvSpPr>
          <p:cNvPr id="33" name="TextBox 32">
            <a:extLst>
              <a:ext uri="{FF2B5EF4-FFF2-40B4-BE49-F238E27FC236}">
                <a16:creationId xmlns:a16="http://schemas.microsoft.com/office/drawing/2014/main" id="{4937BAA5-33A6-48D0-A00A-BB5151B9AE4E}"/>
              </a:ext>
            </a:extLst>
          </p:cNvPr>
          <p:cNvSpPr txBox="1"/>
          <p:nvPr/>
        </p:nvSpPr>
        <p:spPr>
          <a:xfrm>
            <a:off x="7341724" y="1810860"/>
            <a:ext cx="3195962" cy="369332"/>
          </a:xfrm>
          <a:prstGeom prst="rect">
            <a:avLst/>
          </a:prstGeom>
          <a:noFill/>
        </p:spPr>
        <p:txBody>
          <a:bodyPr wrap="square" rtlCol="0">
            <a:spAutoFit/>
          </a:bodyPr>
          <a:lstStyle/>
          <a:p>
            <a:pPr algn="ctr"/>
            <a:r>
              <a:rPr lang="en-US" sz="1800" b="1" dirty="0">
                <a:solidFill>
                  <a:schemeClr val="bg1"/>
                </a:solidFill>
              </a:rPr>
              <a:t>Key value drivers</a:t>
            </a:r>
          </a:p>
        </p:txBody>
      </p:sp>
      <p:sp>
        <p:nvSpPr>
          <p:cNvPr id="37" name="Oval 36">
            <a:extLst>
              <a:ext uri="{FF2B5EF4-FFF2-40B4-BE49-F238E27FC236}">
                <a16:creationId xmlns:a16="http://schemas.microsoft.com/office/drawing/2014/main" id="{1C8A2B37-C7AD-47FE-8EB3-DAB4468C896B}"/>
              </a:ext>
            </a:extLst>
          </p:cNvPr>
          <p:cNvSpPr/>
          <p:nvPr/>
        </p:nvSpPr>
        <p:spPr>
          <a:xfrm>
            <a:off x="6649739" y="2202118"/>
            <a:ext cx="1384552" cy="800218"/>
          </a:xfrm>
          <a:prstGeom prst="ellipse">
            <a:avLst/>
          </a:prstGeom>
          <a:solidFill>
            <a:schemeClr val="accent6">
              <a:lumMod val="75000"/>
            </a:schemeClr>
          </a:solidFill>
          <a:ln>
            <a:solidFill>
              <a:schemeClr val="accent6">
                <a:lumMod val="75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dirty="0"/>
              <a:t>45% </a:t>
            </a:r>
            <a:r>
              <a:rPr lang="en-US" sz="1200" dirty="0"/>
              <a:t>faster</a:t>
            </a:r>
            <a:endParaRPr lang="en-US" dirty="0"/>
          </a:p>
        </p:txBody>
      </p:sp>
      <p:sp>
        <p:nvSpPr>
          <p:cNvPr id="38" name="TextBox 37">
            <a:extLst>
              <a:ext uri="{FF2B5EF4-FFF2-40B4-BE49-F238E27FC236}">
                <a16:creationId xmlns:a16="http://schemas.microsoft.com/office/drawing/2014/main" id="{118D1872-085B-4FAC-A1BE-EC41A9CB97DC}"/>
              </a:ext>
            </a:extLst>
          </p:cNvPr>
          <p:cNvSpPr txBox="1"/>
          <p:nvPr/>
        </p:nvSpPr>
        <p:spPr>
          <a:xfrm>
            <a:off x="8386767" y="2461373"/>
            <a:ext cx="2407178" cy="307777"/>
          </a:xfrm>
          <a:prstGeom prst="rect">
            <a:avLst/>
          </a:prstGeom>
          <a:noFill/>
        </p:spPr>
        <p:txBody>
          <a:bodyPr wrap="square" rtlCol="0">
            <a:spAutoFit/>
          </a:bodyPr>
          <a:lstStyle/>
          <a:p>
            <a:r>
              <a:rPr lang="en-US" sz="1400" b="1" dirty="0"/>
              <a:t>Value: $3,444,405</a:t>
            </a:r>
          </a:p>
        </p:txBody>
      </p:sp>
      <p:sp>
        <p:nvSpPr>
          <p:cNvPr id="39" name="Oval 38">
            <a:extLst>
              <a:ext uri="{FF2B5EF4-FFF2-40B4-BE49-F238E27FC236}">
                <a16:creationId xmlns:a16="http://schemas.microsoft.com/office/drawing/2014/main" id="{DB11E2DA-6F6F-4B3F-AD95-1FFCEA955A2B}"/>
              </a:ext>
            </a:extLst>
          </p:cNvPr>
          <p:cNvSpPr/>
          <p:nvPr/>
        </p:nvSpPr>
        <p:spPr>
          <a:xfrm>
            <a:off x="6649738" y="3194438"/>
            <a:ext cx="1384552" cy="800218"/>
          </a:xfrm>
          <a:prstGeom prst="ellipse">
            <a:avLst/>
          </a:prstGeom>
          <a:solidFill>
            <a:schemeClr val="accent5">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25%</a:t>
            </a:r>
          </a:p>
          <a:p>
            <a:pPr algn="ctr"/>
            <a:r>
              <a:rPr lang="en-US" sz="1200" dirty="0"/>
              <a:t>faster</a:t>
            </a:r>
          </a:p>
        </p:txBody>
      </p:sp>
      <p:sp>
        <p:nvSpPr>
          <p:cNvPr id="43" name="TextBox 42">
            <a:extLst>
              <a:ext uri="{FF2B5EF4-FFF2-40B4-BE49-F238E27FC236}">
                <a16:creationId xmlns:a16="http://schemas.microsoft.com/office/drawing/2014/main" id="{09193064-C942-4840-A1E2-BD2AC7562F62}"/>
              </a:ext>
            </a:extLst>
          </p:cNvPr>
          <p:cNvSpPr txBox="1"/>
          <p:nvPr/>
        </p:nvSpPr>
        <p:spPr>
          <a:xfrm>
            <a:off x="8453967" y="3426069"/>
            <a:ext cx="2407178" cy="307777"/>
          </a:xfrm>
          <a:prstGeom prst="rect">
            <a:avLst/>
          </a:prstGeom>
          <a:noFill/>
        </p:spPr>
        <p:txBody>
          <a:bodyPr wrap="square" rtlCol="0">
            <a:spAutoFit/>
          </a:bodyPr>
          <a:lstStyle/>
          <a:p>
            <a:r>
              <a:rPr lang="en-US" sz="1400" b="1" dirty="0"/>
              <a:t>Value: $376,740</a:t>
            </a:r>
          </a:p>
        </p:txBody>
      </p:sp>
      <p:sp>
        <p:nvSpPr>
          <p:cNvPr id="14" name="TextBox 13">
            <a:extLst>
              <a:ext uri="{FF2B5EF4-FFF2-40B4-BE49-F238E27FC236}">
                <a16:creationId xmlns:a16="http://schemas.microsoft.com/office/drawing/2014/main" id="{37C535D2-C3CF-41BF-991F-16F77959321F}"/>
              </a:ext>
            </a:extLst>
          </p:cNvPr>
          <p:cNvSpPr txBox="1"/>
          <p:nvPr/>
        </p:nvSpPr>
        <p:spPr>
          <a:xfrm>
            <a:off x="419575" y="4476402"/>
            <a:ext cx="11520892" cy="646331"/>
          </a:xfrm>
          <a:prstGeom prst="rect">
            <a:avLst/>
          </a:prstGeom>
          <a:noFill/>
        </p:spPr>
        <p:txBody>
          <a:bodyPr wrap="square" rtlCol="0">
            <a:spAutoFit/>
          </a:bodyPr>
          <a:lstStyle/>
          <a:p>
            <a:r>
              <a:rPr lang="en-US" sz="1200" dirty="0"/>
              <a:t>Estimated savings are based on a financial model constructed by Forrester Consulting, applying the TEI methodology to data from interviews with actual ServiceNow customers. The calculations are based on a set of default value. All values are based on estimates and should not be considered promises of realized values. For more information, go to the </a:t>
            </a:r>
            <a:r>
              <a:rPr lang="en-US" sz="1200" b="1" dirty="0">
                <a:hlinkClick r:id="rId2"/>
              </a:rPr>
              <a:t>ServiceNow Value Calculator</a:t>
            </a:r>
            <a:r>
              <a:rPr lang="en-US" sz="1200" dirty="0"/>
              <a:t>.</a:t>
            </a:r>
            <a:endParaRPr lang="en-US" sz="1200" b="1" dirty="0"/>
          </a:p>
        </p:txBody>
      </p:sp>
    </p:spTree>
    <p:extLst>
      <p:ext uri="{BB962C8B-B14F-4D97-AF65-F5344CB8AC3E}">
        <p14:creationId xmlns:p14="http://schemas.microsoft.com/office/powerpoint/2010/main" val="393791776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Table 35">
            <a:extLst>
              <a:ext uri="{FF2B5EF4-FFF2-40B4-BE49-F238E27FC236}">
                <a16:creationId xmlns:a16="http://schemas.microsoft.com/office/drawing/2014/main" id="{DADBC9D6-2DEE-4974-A457-582BB1ABED80}"/>
              </a:ext>
            </a:extLst>
          </p:cNvPr>
          <p:cNvGraphicFramePr>
            <a:graphicFrameLocks noGrp="1"/>
          </p:cNvGraphicFramePr>
          <p:nvPr>
            <p:extLst>
              <p:ext uri="{D42A27DB-BD31-4B8C-83A1-F6EECF244321}">
                <p14:modId xmlns:p14="http://schemas.microsoft.com/office/powerpoint/2010/main" val="1371483026"/>
              </p:ext>
            </p:extLst>
          </p:nvPr>
        </p:nvGraphicFramePr>
        <p:xfrm>
          <a:off x="419575" y="1804454"/>
          <a:ext cx="10118111" cy="2590120"/>
        </p:xfrm>
        <a:graphic>
          <a:graphicData uri="http://schemas.openxmlformats.org/drawingml/2006/table">
            <a:tbl>
              <a:tblPr firstRow="1" bandRow="1">
                <a:tableStyleId>{912C8C85-51F0-491E-9774-3900AFEF0FD7}</a:tableStyleId>
              </a:tblPr>
              <a:tblGrid>
                <a:gridCol w="5863592">
                  <a:extLst>
                    <a:ext uri="{9D8B030D-6E8A-4147-A177-3AD203B41FA5}">
                      <a16:colId xmlns:a16="http://schemas.microsoft.com/office/drawing/2014/main" val="2226217689"/>
                    </a:ext>
                  </a:extLst>
                </a:gridCol>
                <a:gridCol w="4254519">
                  <a:extLst>
                    <a:ext uri="{9D8B030D-6E8A-4147-A177-3AD203B41FA5}">
                      <a16:colId xmlns:a16="http://schemas.microsoft.com/office/drawing/2014/main" val="428174097"/>
                    </a:ext>
                  </a:extLst>
                </a:gridCol>
              </a:tblGrid>
              <a:tr h="326004">
                <a:tc>
                  <a:txBody>
                    <a:bodyPr/>
                    <a:lstStyle/>
                    <a:p>
                      <a:pPr marL="0" marR="0" lvl="0" indent="0" algn="ctr" defTabSz="457017" rtl="0" eaLnBrk="1" fontAlgn="auto" latinLnBrk="0" hangingPunct="1">
                        <a:lnSpc>
                          <a:spcPct val="100000"/>
                        </a:lnSpc>
                        <a:spcBef>
                          <a:spcPts val="0"/>
                        </a:spcBef>
                        <a:spcAft>
                          <a:spcPts val="0"/>
                        </a:spcAft>
                        <a:buClrTx/>
                        <a:buSzTx/>
                        <a:buFontTx/>
                        <a:buNone/>
                        <a:tabLst/>
                        <a:defRPr/>
                      </a:pPr>
                      <a:r>
                        <a:rPr lang="en-US" sz="1800" dirty="0"/>
                        <a:t>Value drivers</a:t>
                      </a:r>
                    </a:p>
                  </a:txBody>
                  <a:tcPr/>
                </a:tc>
                <a:tc>
                  <a:txBody>
                    <a:bodyPr/>
                    <a:lstStyle/>
                    <a:p>
                      <a:pPr algn="ctr"/>
                      <a:endParaRPr lang="en-US" sz="1600" dirty="0"/>
                    </a:p>
                  </a:txBody>
                  <a:tcPr/>
                </a:tc>
                <a:extLst>
                  <a:ext uri="{0D108BD9-81ED-4DB2-BD59-A6C34878D82A}">
                    <a16:rowId xmlns:a16="http://schemas.microsoft.com/office/drawing/2014/main" val="944586199"/>
                  </a:ext>
                </a:extLst>
              </a:tr>
              <a:tr h="1105773">
                <a:tc>
                  <a:txBody>
                    <a:bodyPr/>
                    <a:lstStyle/>
                    <a:p>
                      <a:endParaRPr lang="en-US" dirty="0">
                        <a:ln>
                          <a:solidFill>
                            <a:schemeClr val="accent4">
                              <a:lumMod val="75000"/>
                            </a:schemeClr>
                          </a:solidFill>
                        </a:ln>
                        <a:solidFill>
                          <a:schemeClr val="accent4">
                            <a:lumMod val="75000"/>
                          </a:schemeClr>
                        </a:solidFill>
                      </a:endParaRPr>
                    </a:p>
                  </a:txBody>
                  <a:tcPr/>
                </a:tc>
                <a:tc>
                  <a:txBody>
                    <a:bodyPr/>
                    <a:lstStyle/>
                    <a:p>
                      <a:endParaRPr lang="en-US" dirty="0">
                        <a:ln>
                          <a:solidFill>
                            <a:schemeClr val="accent4">
                              <a:lumMod val="75000"/>
                            </a:schemeClr>
                          </a:solidFill>
                        </a:ln>
                        <a:solidFill>
                          <a:schemeClr val="accent4">
                            <a:lumMod val="75000"/>
                          </a:schemeClr>
                        </a:solidFill>
                      </a:endParaRPr>
                    </a:p>
                  </a:txBody>
                  <a:tcPr/>
                </a:tc>
                <a:extLst>
                  <a:ext uri="{0D108BD9-81ED-4DB2-BD59-A6C34878D82A}">
                    <a16:rowId xmlns:a16="http://schemas.microsoft.com/office/drawing/2014/main" val="2066947728"/>
                  </a:ext>
                </a:extLst>
              </a:tr>
              <a:tr h="1118587">
                <a:tc>
                  <a:txBody>
                    <a:bodyPr/>
                    <a:lstStyle/>
                    <a:p>
                      <a:endParaRPr lang="en-US" dirty="0">
                        <a:ln>
                          <a:solidFill>
                            <a:schemeClr val="accent4">
                              <a:lumMod val="75000"/>
                            </a:schemeClr>
                          </a:solidFill>
                        </a:ln>
                        <a:solidFill>
                          <a:schemeClr val="accent4">
                            <a:lumMod val="75000"/>
                          </a:schemeClr>
                        </a:solidFill>
                      </a:endParaRPr>
                    </a:p>
                  </a:txBody>
                  <a:tcPr/>
                </a:tc>
                <a:tc>
                  <a:txBody>
                    <a:bodyPr/>
                    <a:lstStyle/>
                    <a:p>
                      <a:endParaRPr lang="en-US" dirty="0">
                        <a:ln>
                          <a:solidFill>
                            <a:schemeClr val="accent4">
                              <a:lumMod val="75000"/>
                            </a:schemeClr>
                          </a:solidFill>
                        </a:ln>
                        <a:solidFill>
                          <a:schemeClr val="accent4">
                            <a:lumMod val="75000"/>
                          </a:schemeClr>
                        </a:solidFill>
                      </a:endParaRPr>
                    </a:p>
                  </a:txBody>
                  <a:tcPr/>
                </a:tc>
                <a:extLst>
                  <a:ext uri="{0D108BD9-81ED-4DB2-BD59-A6C34878D82A}">
                    <a16:rowId xmlns:a16="http://schemas.microsoft.com/office/drawing/2014/main" val="3000724176"/>
                  </a:ext>
                </a:extLst>
              </a:tr>
            </a:tbl>
          </a:graphicData>
        </a:graphic>
      </p:graphicFrame>
      <p:sp>
        <p:nvSpPr>
          <p:cNvPr id="2" name="Title 1">
            <a:extLst>
              <a:ext uri="{FF2B5EF4-FFF2-40B4-BE49-F238E27FC236}">
                <a16:creationId xmlns:a16="http://schemas.microsoft.com/office/drawing/2014/main" id="{5005CB6D-AE30-4DE4-8383-C6391A129BC6}"/>
              </a:ext>
            </a:extLst>
          </p:cNvPr>
          <p:cNvSpPr>
            <a:spLocks noGrp="1"/>
          </p:cNvSpPr>
          <p:nvPr>
            <p:ph type="title"/>
          </p:nvPr>
        </p:nvSpPr>
        <p:spPr/>
        <p:txBody>
          <a:bodyPr/>
          <a:lstStyle/>
          <a:p>
            <a:r>
              <a:rPr lang="en-US" dirty="0"/>
              <a:t>Sample business case – Intelligent apps</a:t>
            </a:r>
          </a:p>
        </p:txBody>
      </p:sp>
      <p:sp>
        <p:nvSpPr>
          <p:cNvPr id="3" name="TextBox 2">
            <a:extLst>
              <a:ext uri="{FF2B5EF4-FFF2-40B4-BE49-F238E27FC236}">
                <a16:creationId xmlns:a16="http://schemas.microsoft.com/office/drawing/2014/main" id="{739D10ED-E8E8-48C4-A15B-63FBD8F07B56}"/>
              </a:ext>
            </a:extLst>
          </p:cNvPr>
          <p:cNvSpPr txBox="1"/>
          <p:nvPr/>
        </p:nvSpPr>
        <p:spPr>
          <a:xfrm>
            <a:off x="441230" y="1424749"/>
            <a:ext cx="5695991" cy="3908762"/>
          </a:xfrm>
          <a:prstGeom prst="rect">
            <a:avLst/>
          </a:prstGeom>
          <a:noFill/>
        </p:spPr>
        <p:txBody>
          <a:bodyPr wrap="square" rtlCol="0">
            <a:spAutoFit/>
          </a:bodyPr>
          <a:lstStyle/>
          <a:p>
            <a:pPr algn="l"/>
            <a:r>
              <a:rPr lang="en-US" sz="1800" b="1" dirty="0"/>
              <a:t>Executive summary</a:t>
            </a:r>
          </a:p>
          <a:p>
            <a:pPr algn="l"/>
            <a:endParaRPr lang="en-US" sz="1800" dirty="0"/>
          </a:p>
          <a:p>
            <a:pPr algn="l"/>
            <a:endParaRPr lang="en-US" sz="1800" dirty="0"/>
          </a:p>
          <a:p>
            <a:pPr algn="l"/>
            <a:r>
              <a:rPr lang="en-US" sz="1600" b="1" dirty="0"/>
              <a:t>Build apps in one-third the time</a:t>
            </a:r>
          </a:p>
          <a:p>
            <a:r>
              <a:rPr lang="en-US" sz="1400" dirty="0"/>
              <a:t>Faster development and delivery of projects through use of no-code and low-code models and faster delivery of innovative services.</a:t>
            </a:r>
          </a:p>
          <a:p>
            <a:endParaRPr lang="en-US" sz="1400" dirty="0"/>
          </a:p>
          <a:p>
            <a:r>
              <a:rPr lang="en-US" sz="1600" b="1" dirty="0"/>
              <a:t>Lower development cost</a:t>
            </a:r>
          </a:p>
          <a:p>
            <a:r>
              <a:rPr lang="en-US" sz="1400" dirty="0"/>
              <a:t>Reduced need to write native code, added abundance of reusable code, and APIs mean that junior developers can deliver projects.</a:t>
            </a:r>
          </a:p>
          <a:p>
            <a:endParaRPr lang="en-US" sz="1200" dirty="0"/>
          </a:p>
          <a:p>
            <a:r>
              <a:rPr lang="en-US" sz="1600" dirty="0"/>
              <a:t> </a:t>
            </a:r>
          </a:p>
          <a:p>
            <a:endParaRPr lang="en-US" sz="1600" dirty="0"/>
          </a:p>
          <a:p>
            <a:pPr algn="l"/>
            <a:endParaRPr lang="en-US" sz="2000" dirty="0"/>
          </a:p>
        </p:txBody>
      </p:sp>
      <p:sp>
        <p:nvSpPr>
          <p:cNvPr id="30" name="TextBox 29">
            <a:extLst>
              <a:ext uri="{FF2B5EF4-FFF2-40B4-BE49-F238E27FC236}">
                <a16:creationId xmlns:a16="http://schemas.microsoft.com/office/drawing/2014/main" id="{86B827DE-0938-47A7-946C-CC6429456F64}"/>
              </a:ext>
            </a:extLst>
          </p:cNvPr>
          <p:cNvSpPr txBox="1"/>
          <p:nvPr/>
        </p:nvSpPr>
        <p:spPr>
          <a:xfrm>
            <a:off x="6297858" y="1156462"/>
            <a:ext cx="2087734" cy="677108"/>
          </a:xfrm>
          <a:prstGeom prst="rect">
            <a:avLst/>
          </a:prstGeom>
          <a:solidFill>
            <a:schemeClr val="accent6"/>
          </a:solidFill>
          <a:ln>
            <a:solidFill>
              <a:schemeClr val="bg1"/>
            </a:solidFill>
          </a:ln>
        </p:spPr>
        <p:style>
          <a:lnRef idx="3">
            <a:schemeClr val="lt1"/>
          </a:lnRef>
          <a:fillRef idx="1">
            <a:schemeClr val="accent2"/>
          </a:fillRef>
          <a:effectRef idx="1">
            <a:schemeClr val="accent2"/>
          </a:effectRef>
          <a:fontRef idx="minor">
            <a:schemeClr val="lt1"/>
          </a:fontRef>
        </p:style>
        <p:txBody>
          <a:bodyPr wrap="square" rtlCol="0">
            <a:spAutoFit/>
          </a:bodyPr>
          <a:lstStyle/>
          <a:p>
            <a:pPr algn="ctr"/>
            <a:endParaRPr lang="en-US" sz="1100" b="1" dirty="0"/>
          </a:p>
          <a:p>
            <a:pPr algn="ctr"/>
            <a:r>
              <a:rPr lang="en-US" sz="1600" b="1" dirty="0"/>
              <a:t>ANNUAL VALUE</a:t>
            </a:r>
          </a:p>
          <a:p>
            <a:pPr algn="ctr"/>
            <a:endParaRPr lang="en-US" sz="1100" b="1" dirty="0"/>
          </a:p>
        </p:txBody>
      </p:sp>
      <p:sp>
        <p:nvSpPr>
          <p:cNvPr id="31" name="TextBox 30">
            <a:extLst>
              <a:ext uri="{FF2B5EF4-FFF2-40B4-BE49-F238E27FC236}">
                <a16:creationId xmlns:a16="http://schemas.microsoft.com/office/drawing/2014/main" id="{5333658E-7166-4D88-9CF6-E7738B879868}"/>
              </a:ext>
            </a:extLst>
          </p:cNvPr>
          <p:cNvSpPr txBox="1"/>
          <p:nvPr/>
        </p:nvSpPr>
        <p:spPr>
          <a:xfrm>
            <a:off x="8453966" y="1050363"/>
            <a:ext cx="1785525" cy="830997"/>
          </a:xfrm>
          <a:prstGeom prst="rect">
            <a:avLst/>
          </a:prstGeom>
          <a:noFill/>
        </p:spPr>
        <p:txBody>
          <a:bodyPr wrap="square" rtlCol="0">
            <a:spAutoFit/>
          </a:bodyPr>
          <a:lstStyle/>
          <a:p>
            <a:pPr algn="ctr"/>
            <a:r>
              <a:rPr lang="en-US" sz="1600" dirty="0"/>
              <a:t>SAVE</a:t>
            </a:r>
            <a:r>
              <a:rPr lang="en-US" sz="1600" b="1" dirty="0"/>
              <a:t> </a:t>
            </a:r>
          </a:p>
          <a:p>
            <a:pPr algn="ctr"/>
            <a:r>
              <a:rPr lang="en-US" sz="1600" b="1" dirty="0"/>
              <a:t>$9,928,660</a:t>
            </a:r>
          </a:p>
          <a:p>
            <a:pPr algn="ctr"/>
            <a:r>
              <a:rPr lang="en-US" sz="1600" dirty="0"/>
              <a:t>ANNUALLY</a:t>
            </a:r>
          </a:p>
        </p:txBody>
      </p:sp>
      <p:sp>
        <p:nvSpPr>
          <p:cNvPr id="33" name="TextBox 32">
            <a:extLst>
              <a:ext uri="{FF2B5EF4-FFF2-40B4-BE49-F238E27FC236}">
                <a16:creationId xmlns:a16="http://schemas.microsoft.com/office/drawing/2014/main" id="{4937BAA5-33A6-48D0-A00A-BB5151B9AE4E}"/>
              </a:ext>
            </a:extLst>
          </p:cNvPr>
          <p:cNvSpPr txBox="1"/>
          <p:nvPr/>
        </p:nvSpPr>
        <p:spPr>
          <a:xfrm>
            <a:off x="7341725" y="1810293"/>
            <a:ext cx="3195962" cy="369332"/>
          </a:xfrm>
          <a:prstGeom prst="rect">
            <a:avLst/>
          </a:prstGeom>
          <a:noFill/>
        </p:spPr>
        <p:txBody>
          <a:bodyPr wrap="square" rtlCol="0">
            <a:spAutoFit/>
          </a:bodyPr>
          <a:lstStyle/>
          <a:p>
            <a:pPr algn="ctr"/>
            <a:r>
              <a:rPr lang="en-US" sz="1800" b="1" dirty="0">
                <a:solidFill>
                  <a:schemeClr val="bg1"/>
                </a:solidFill>
              </a:rPr>
              <a:t>Key value drivers</a:t>
            </a:r>
          </a:p>
        </p:txBody>
      </p:sp>
      <p:sp>
        <p:nvSpPr>
          <p:cNvPr id="37" name="Oval 36">
            <a:extLst>
              <a:ext uri="{FF2B5EF4-FFF2-40B4-BE49-F238E27FC236}">
                <a16:creationId xmlns:a16="http://schemas.microsoft.com/office/drawing/2014/main" id="{1C8A2B37-C7AD-47FE-8EB3-DAB4468C896B}"/>
              </a:ext>
            </a:extLst>
          </p:cNvPr>
          <p:cNvSpPr/>
          <p:nvPr/>
        </p:nvSpPr>
        <p:spPr>
          <a:xfrm>
            <a:off x="6649737" y="2299232"/>
            <a:ext cx="1384552" cy="800218"/>
          </a:xfrm>
          <a:prstGeom prst="ellipse">
            <a:avLst/>
          </a:prstGeom>
          <a:solidFill>
            <a:schemeClr val="accent6">
              <a:lumMod val="75000"/>
            </a:schemeClr>
          </a:solidFill>
          <a:ln>
            <a:solidFill>
              <a:schemeClr val="accent6">
                <a:lumMod val="75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dirty="0"/>
              <a:t>1/3 </a:t>
            </a:r>
            <a:r>
              <a:rPr lang="en-US" sz="1200" dirty="0"/>
              <a:t>time saved</a:t>
            </a:r>
            <a:endParaRPr lang="en-US" dirty="0"/>
          </a:p>
        </p:txBody>
      </p:sp>
      <p:sp>
        <p:nvSpPr>
          <p:cNvPr id="38" name="TextBox 37">
            <a:extLst>
              <a:ext uri="{FF2B5EF4-FFF2-40B4-BE49-F238E27FC236}">
                <a16:creationId xmlns:a16="http://schemas.microsoft.com/office/drawing/2014/main" id="{118D1872-085B-4FAC-A1BE-EC41A9CB97DC}"/>
              </a:ext>
            </a:extLst>
          </p:cNvPr>
          <p:cNvSpPr txBox="1"/>
          <p:nvPr/>
        </p:nvSpPr>
        <p:spPr>
          <a:xfrm>
            <a:off x="8386766" y="2554545"/>
            <a:ext cx="2407178" cy="307777"/>
          </a:xfrm>
          <a:prstGeom prst="rect">
            <a:avLst/>
          </a:prstGeom>
          <a:noFill/>
        </p:spPr>
        <p:txBody>
          <a:bodyPr wrap="square" rtlCol="0">
            <a:spAutoFit/>
          </a:bodyPr>
          <a:lstStyle/>
          <a:p>
            <a:r>
              <a:rPr lang="en-US" sz="1400" b="1" dirty="0"/>
              <a:t>Value: $8,156,160</a:t>
            </a:r>
          </a:p>
        </p:txBody>
      </p:sp>
      <p:sp>
        <p:nvSpPr>
          <p:cNvPr id="39" name="Oval 38">
            <a:extLst>
              <a:ext uri="{FF2B5EF4-FFF2-40B4-BE49-F238E27FC236}">
                <a16:creationId xmlns:a16="http://schemas.microsoft.com/office/drawing/2014/main" id="{DB11E2DA-6F6F-4B3F-AD95-1FFCEA955A2B}"/>
              </a:ext>
            </a:extLst>
          </p:cNvPr>
          <p:cNvSpPr/>
          <p:nvPr/>
        </p:nvSpPr>
        <p:spPr>
          <a:xfrm>
            <a:off x="6649738" y="3396182"/>
            <a:ext cx="1384551" cy="800218"/>
          </a:xfrm>
          <a:prstGeom prst="ellipse">
            <a:avLst/>
          </a:prstGeom>
          <a:solidFill>
            <a:schemeClr val="accent5">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50% </a:t>
            </a:r>
            <a:r>
              <a:rPr lang="en-US" sz="1200" dirty="0"/>
              <a:t>savings</a:t>
            </a:r>
            <a:endParaRPr lang="en-US" dirty="0"/>
          </a:p>
        </p:txBody>
      </p:sp>
      <p:sp>
        <p:nvSpPr>
          <p:cNvPr id="43" name="TextBox 42">
            <a:extLst>
              <a:ext uri="{FF2B5EF4-FFF2-40B4-BE49-F238E27FC236}">
                <a16:creationId xmlns:a16="http://schemas.microsoft.com/office/drawing/2014/main" id="{09193064-C942-4840-A1E2-BD2AC7562F62}"/>
              </a:ext>
            </a:extLst>
          </p:cNvPr>
          <p:cNvSpPr txBox="1"/>
          <p:nvPr/>
        </p:nvSpPr>
        <p:spPr>
          <a:xfrm>
            <a:off x="8386766" y="3605461"/>
            <a:ext cx="2407178" cy="307777"/>
          </a:xfrm>
          <a:prstGeom prst="rect">
            <a:avLst/>
          </a:prstGeom>
          <a:noFill/>
        </p:spPr>
        <p:txBody>
          <a:bodyPr wrap="square" rtlCol="0">
            <a:spAutoFit/>
          </a:bodyPr>
          <a:lstStyle/>
          <a:p>
            <a:r>
              <a:rPr lang="en-US" sz="1400" b="1" dirty="0"/>
              <a:t>Value: $1,772,500</a:t>
            </a:r>
          </a:p>
        </p:txBody>
      </p:sp>
      <p:sp>
        <p:nvSpPr>
          <p:cNvPr id="13" name="TextBox 12">
            <a:extLst>
              <a:ext uri="{FF2B5EF4-FFF2-40B4-BE49-F238E27FC236}">
                <a16:creationId xmlns:a16="http://schemas.microsoft.com/office/drawing/2014/main" id="{C5D1AA3B-AFF8-4F4C-B8AC-E9793DEBDD6E}"/>
              </a:ext>
            </a:extLst>
          </p:cNvPr>
          <p:cNvSpPr txBox="1"/>
          <p:nvPr/>
        </p:nvSpPr>
        <p:spPr>
          <a:xfrm>
            <a:off x="441230" y="4779856"/>
            <a:ext cx="11520892" cy="646331"/>
          </a:xfrm>
          <a:prstGeom prst="rect">
            <a:avLst/>
          </a:prstGeom>
          <a:noFill/>
        </p:spPr>
        <p:txBody>
          <a:bodyPr wrap="square" rtlCol="0">
            <a:spAutoFit/>
          </a:bodyPr>
          <a:lstStyle/>
          <a:p>
            <a:r>
              <a:rPr lang="en-US" sz="1200" dirty="0"/>
              <a:t>Estimated savings are based on a financial model constructed by Forrester Consulting, applying the TEI methodology to data from interviews with actual ServiceNow customers. The calculations are based on a set of default value. All values are based on estimates and should not be considered promises of realized values. For more information, go to the </a:t>
            </a:r>
            <a:r>
              <a:rPr lang="en-US" sz="1200" b="1" dirty="0">
                <a:hlinkClick r:id="rId2"/>
              </a:rPr>
              <a:t>ServiceNow Value Calculator</a:t>
            </a:r>
            <a:r>
              <a:rPr lang="en-US" sz="1200" dirty="0"/>
              <a:t>.</a:t>
            </a:r>
            <a:endParaRPr lang="en-US" sz="1200" b="1" dirty="0"/>
          </a:p>
        </p:txBody>
      </p:sp>
    </p:spTree>
    <p:extLst>
      <p:ext uri="{BB962C8B-B14F-4D97-AF65-F5344CB8AC3E}">
        <p14:creationId xmlns:p14="http://schemas.microsoft.com/office/powerpoint/2010/main" val="238459460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dirty="0"/>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 </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3768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21829"/>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472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77866171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07A0804-3086-4F0D-B78D-7219F93DF8C9}"/>
              </a:ext>
            </a:extLst>
          </p:cNvPr>
          <p:cNvSpPr txBox="1"/>
          <p:nvPr/>
        </p:nvSpPr>
        <p:spPr>
          <a:xfrm>
            <a:off x="354935" y="1122325"/>
            <a:ext cx="11379834" cy="1569660"/>
          </a:xfrm>
          <a:prstGeom prst="rect">
            <a:avLst/>
          </a:prstGeom>
          <a:noFill/>
        </p:spPr>
        <p:txBody>
          <a:bodyPr wrap="square" rtlCol="0">
            <a:spAutoFit/>
          </a:bodyPr>
          <a:lstStyle/>
          <a:p>
            <a:r>
              <a:rPr lang="en-US" sz="1200" dirty="0"/>
              <a:t>The business case provides the economic rationale for your ServiceNow</a:t>
            </a:r>
            <a:r>
              <a:rPr lang="en-US" sz="1200" baseline="30000" dirty="0"/>
              <a:t>®</a:t>
            </a:r>
            <a:r>
              <a:rPr lang="en-US" sz="1200" dirty="0"/>
              <a:t> investment. It contains the information necessary for key business stakeholders to make a decision framed as a cohesive story: your business objectives for transformation, how they'll be measured, and how your ServiceNow investment will deliver on these objectives.</a:t>
            </a:r>
          </a:p>
          <a:p>
            <a:endParaRPr lang="en-US" sz="1200" dirty="0">
              <a:solidFill>
                <a:schemeClr val="accent5">
                  <a:lumMod val="75000"/>
                </a:schemeClr>
              </a:solidFill>
            </a:endParaRPr>
          </a:p>
          <a:p>
            <a:r>
              <a:rPr lang="en-US" sz="1200" dirty="0"/>
              <a:t>A good business case is always required in order to compete for funding against other projects. You need the business case to provide the scope and recommendations for your ServiceNow investment. In addition, the business case needs to provide financial evidence and define how you’ll measure  </a:t>
            </a:r>
            <a:r>
              <a:rPr lang="en-US" sz="1200" dirty="0">
                <a:hlinkClick r:id="rId3"/>
              </a:rPr>
              <a:t>value realization</a:t>
            </a:r>
            <a:r>
              <a:rPr lang="en-US" sz="1200" dirty="0"/>
              <a:t>. Finally, ongoing monitoring will help ensure your business case translates into a successful deployment and, ultimately, into value for the business.</a:t>
            </a:r>
          </a:p>
        </p:txBody>
      </p:sp>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a:extLst>
              <a:ext uri="{FF2B5EF4-FFF2-40B4-BE49-F238E27FC236}">
                <a16:creationId xmlns:a16="http://schemas.microsoft.com/office/drawing/2014/main" id="{E355DC28-A2CA-4D06-AF2C-15B32EA99FED}"/>
              </a:ext>
            </a:extLst>
          </p:cNvPr>
          <p:cNvGraphicFramePr>
            <a:graphicFrameLocks noGrp="1"/>
          </p:cNvGraphicFramePr>
          <p:nvPr>
            <p:extLst>
              <p:ext uri="{D42A27DB-BD31-4B8C-83A1-F6EECF244321}">
                <p14:modId xmlns:p14="http://schemas.microsoft.com/office/powerpoint/2010/main" val="616880830"/>
              </p:ext>
            </p:extLst>
          </p:nvPr>
        </p:nvGraphicFramePr>
        <p:xfrm>
          <a:off x="351787" y="2757347"/>
          <a:ext cx="11225081" cy="1967749"/>
        </p:xfrm>
        <a:graphic>
          <a:graphicData uri="http://schemas.openxmlformats.org/drawingml/2006/table">
            <a:tbl>
              <a:tblPr firstRow="1" bandRow="1" bandCol="1">
                <a:tableStyleId>{69012ECD-51FC-41F1-AA8D-1B2483CD663E}</a:tableStyleId>
              </a:tblPr>
              <a:tblGrid>
                <a:gridCol w="11225081">
                  <a:extLst>
                    <a:ext uri="{9D8B030D-6E8A-4147-A177-3AD203B41FA5}">
                      <a16:colId xmlns:a16="http://schemas.microsoft.com/office/drawing/2014/main" val="2402900772"/>
                    </a:ext>
                  </a:extLst>
                </a:gridCol>
              </a:tblGrid>
              <a:tr h="413269">
                <a:tc>
                  <a:txBody>
                    <a:bodyPr/>
                    <a:lstStyle/>
                    <a:p>
                      <a:r>
                        <a:rPr lang="en-US" sz="1400" dirty="0"/>
                        <a:t>Insight: Building your ServiceNow business case</a:t>
                      </a:r>
                    </a:p>
                  </a:txBody>
                  <a:tcPr/>
                </a:tc>
                <a:extLst>
                  <a:ext uri="{0D108BD9-81ED-4DB2-BD59-A6C34878D82A}">
                    <a16:rowId xmlns:a16="http://schemas.microsoft.com/office/drawing/2014/main" val="74787461"/>
                  </a:ext>
                </a:extLst>
              </a:tr>
              <a:tr h="1286821">
                <a:tc>
                  <a:txBody>
                    <a:bodyPr/>
                    <a:lstStyle/>
                    <a:p>
                      <a:r>
                        <a:rPr lang="en-US" sz="1200" baseline="0" dirty="0"/>
                        <a:t>Use a structured process to get to know the key challenges and to quantify the potential value of improvement. Your business case should answer:</a:t>
                      </a:r>
                    </a:p>
                    <a:p>
                      <a:pPr marL="685617" lvl="1" indent="-228600">
                        <a:buFont typeface="+mj-lt"/>
                        <a:buAutoNum type="arabicPeriod"/>
                      </a:pPr>
                      <a:r>
                        <a:rPr lang="en-US" sz="1200" b="1" baseline="0" dirty="0"/>
                        <a:t>Why – </a:t>
                      </a:r>
                      <a:r>
                        <a:rPr lang="en-US" sz="1200" baseline="0" dirty="0"/>
                        <a:t>Conduct focused interviews.</a:t>
                      </a:r>
                    </a:p>
                    <a:p>
                      <a:pPr marL="685617" lvl="1" indent="-228600">
                        <a:buFont typeface="+mj-lt"/>
                        <a:buAutoNum type="arabicPeriod"/>
                      </a:pPr>
                      <a:r>
                        <a:rPr lang="en-US" sz="1200" b="1" baseline="0" dirty="0"/>
                        <a:t>What – </a:t>
                      </a:r>
                      <a:r>
                        <a:rPr lang="en-US" sz="1200" baseline="0" dirty="0"/>
                        <a:t>Document challenges and develop recommendations for solution capabilities.</a:t>
                      </a:r>
                    </a:p>
                    <a:p>
                      <a:pPr marL="685617" lvl="1" indent="-228600">
                        <a:buFont typeface="+mj-lt"/>
                        <a:buAutoNum type="arabicPeriod"/>
                      </a:pPr>
                      <a:r>
                        <a:rPr lang="en-US" sz="1200" b="1" baseline="0" dirty="0"/>
                        <a:t>How –</a:t>
                      </a:r>
                      <a:r>
                        <a:rPr lang="en-US" sz="1200" baseline="0" dirty="0"/>
                        <a:t> Select key improvement metrics and validate them with key stakeholders.</a:t>
                      </a:r>
                    </a:p>
                    <a:p>
                      <a:pPr marL="685617" lvl="1" indent="-228600">
                        <a:buFont typeface="+mj-lt"/>
                        <a:buAutoNum type="arabicPeriod"/>
                      </a:pPr>
                      <a:r>
                        <a:rPr lang="en-US" sz="1200" b="1" baseline="0" dirty="0"/>
                        <a:t>So what – </a:t>
                      </a:r>
                      <a:r>
                        <a:rPr lang="en-US" sz="1200" baseline="0" dirty="0"/>
                        <a:t>Combine the benefits with the cost assumptions to produce an estimate of the </a:t>
                      </a:r>
                      <a:r>
                        <a:rPr lang="en-US" sz="1200" dirty="0"/>
                        <a:t>total cost of ownership (</a:t>
                      </a:r>
                      <a:r>
                        <a:rPr lang="en-US" sz="1200" baseline="0" dirty="0"/>
                        <a:t>TCO) and return on investment (ROI).</a:t>
                      </a:r>
                    </a:p>
                    <a:p>
                      <a:pPr marL="457017" lvl="1" indent="0">
                        <a:buFont typeface="+mj-lt"/>
                        <a:buNone/>
                      </a:pPr>
                      <a:endParaRPr lang="en-US" sz="1200" dirty="0"/>
                    </a:p>
                    <a:p>
                      <a:pPr marL="0" lvl="0" indent="0">
                        <a:buFont typeface="+mj-lt"/>
                        <a:buNone/>
                      </a:pPr>
                      <a:r>
                        <a:rPr lang="en-US" sz="1200" kern="1200" baseline="0" dirty="0">
                          <a:solidFill>
                            <a:schemeClr val="tx1"/>
                          </a:solidFill>
                          <a:latin typeface="+mn-lt"/>
                          <a:ea typeface="+mn-ea"/>
                          <a:cs typeface="+mn-cs"/>
                        </a:rPr>
                        <a:t>Before presenting your business case, spend the necessary time to validate that it's solving the right problems for your key stakeholders.</a:t>
                      </a:r>
                    </a:p>
                  </a:txBody>
                  <a:tcPr/>
                </a:tc>
                <a:extLst>
                  <a:ext uri="{0D108BD9-81ED-4DB2-BD59-A6C34878D82A}">
                    <a16:rowId xmlns:a16="http://schemas.microsoft.com/office/drawing/2014/main" val="163193688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a:xfrm>
            <a:off x="423390" y="95786"/>
            <a:ext cx="11207242" cy="668692"/>
          </a:xfrm>
        </p:spPr>
        <p:txBody>
          <a:bodyPr/>
          <a:lstStyle/>
          <a:p>
            <a:r>
              <a:rPr lang="en-US" dirty="0"/>
              <a:t>Build your business case</a:t>
            </a:r>
          </a:p>
        </p:txBody>
      </p:sp>
      <p:sp>
        <p:nvSpPr>
          <p:cNvPr id="16" name="Chevron 37">
            <a:extLst>
              <a:ext uri="{FF2B5EF4-FFF2-40B4-BE49-F238E27FC236}">
                <a16:creationId xmlns:a16="http://schemas.microsoft.com/office/drawing/2014/main" id="{F9A7D481-E691-413B-A3BE-17C96EC13987}"/>
              </a:ext>
            </a:extLst>
          </p:cNvPr>
          <p:cNvSpPr/>
          <p:nvPr/>
        </p:nvSpPr>
        <p:spPr>
          <a:xfrm>
            <a:off x="6387292" y="5453171"/>
            <a:ext cx="2301184"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Socialize, communicate, and finalize</a:t>
            </a:r>
          </a:p>
        </p:txBody>
      </p:sp>
      <p:sp>
        <p:nvSpPr>
          <p:cNvPr id="20" name="Chevron 37">
            <a:extLst>
              <a:ext uri="{FF2B5EF4-FFF2-40B4-BE49-F238E27FC236}">
                <a16:creationId xmlns:a16="http://schemas.microsoft.com/office/drawing/2014/main" id="{6198D2EF-683F-46C9-A434-FDB616D8D6ED}"/>
              </a:ext>
            </a:extLst>
          </p:cNvPr>
          <p:cNvSpPr/>
          <p:nvPr/>
        </p:nvSpPr>
        <p:spPr>
          <a:xfrm>
            <a:off x="8491475" y="5451916"/>
            <a:ext cx="3132908" cy="403720"/>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Monitor and manage value realization</a:t>
            </a:r>
          </a:p>
        </p:txBody>
      </p:sp>
      <p:graphicFrame>
        <p:nvGraphicFramePr>
          <p:cNvPr id="5" name="Table 4">
            <a:extLst>
              <a:ext uri="{FF2B5EF4-FFF2-40B4-BE49-F238E27FC236}">
                <a16:creationId xmlns:a16="http://schemas.microsoft.com/office/drawing/2014/main" id="{BFB56696-7DBF-4BC3-A7D7-9F9EE4B23B92}"/>
              </a:ext>
            </a:extLst>
          </p:cNvPr>
          <p:cNvGraphicFramePr>
            <a:graphicFrameLocks noGrp="1"/>
          </p:cNvGraphicFramePr>
          <p:nvPr>
            <p:extLst>
              <p:ext uri="{D42A27DB-BD31-4B8C-83A1-F6EECF244321}">
                <p14:modId xmlns:p14="http://schemas.microsoft.com/office/powerpoint/2010/main" val="478567158"/>
              </p:ext>
            </p:extLst>
          </p:nvPr>
        </p:nvGraphicFramePr>
        <p:xfrm>
          <a:off x="354058" y="4871280"/>
          <a:ext cx="11229974" cy="579120"/>
        </p:xfrm>
        <a:graphic>
          <a:graphicData uri="http://schemas.openxmlformats.org/drawingml/2006/table">
            <a:tbl>
              <a:tblPr firstRow="1" bandRow="1" bandCol="1">
                <a:tableStyleId>{69012ECD-51FC-41F1-AA8D-1B2483CD663E}</a:tableStyleId>
              </a:tblPr>
              <a:tblGrid>
                <a:gridCol w="2204547">
                  <a:extLst>
                    <a:ext uri="{9D8B030D-6E8A-4147-A177-3AD203B41FA5}">
                      <a16:colId xmlns:a16="http://schemas.microsoft.com/office/drawing/2014/main" val="3041621623"/>
                    </a:ext>
                  </a:extLst>
                </a:gridCol>
                <a:gridCol w="5929802">
                  <a:extLst>
                    <a:ext uri="{9D8B030D-6E8A-4147-A177-3AD203B41FA5}">
                      <a16:colId xmlns:a16="http://schemas.microsoft.com/office/drawing/2014/main" val="1024522682"/>
                    </a:ext>
                  </a:extLst>
                </a:gridCol>
                <a:gridCol w="3095625">
                  <a:extLst>
                    <a:ext uri="{9D8B030D-6E8A-4147-A177-3AD203B41FA5}">
                      <a16:colId xmlns:a16="http://schemas.microsoft.com/office/drawing/2014/main" val="2400654384"/>
                    </a:ext>
                  </a:extLst>
                </a:gridCol>
              </a:tblGrid>
              <a:tr h="266700">
                <a:tc gridSpan="3">
                  <a:txBody>
                    <a:bodyPr/>
                    <a:lstStyle/>
                    <a:p>
                      <a:pPr fontAlgn="base"/>
                      <a:r>
                        <a:rPr lang="en-US" sz="1400" dirty="0">
                          <a:effectLst/>
                        </a:rPr>
                        <a:t>Key implementation steps​</a:t>
                      </a:r>
                      <a:endParaRPr lang="en-US" dirty="0">
                        <a:solidFill>
                          <a:srgbClr val="FFFFFF"/>
                        </a:solidFill>
                        <a:effectLst/>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19837582"/>
                  </a:ext>
                </a:extLst>
              </a:tr>
              <a:tr h="228600">
                <a:tc>
                  <a:txBody>
                    <a:bodyPr/>
                    <a:lstStyle/>
                    <a:p>
                      <a:pPr algn="ctr" fontAlgn="base"/>
                      <a:r>
                        <a:rPr lang="en-US" sz="1200" dirty="0">
                          <a:effectLst/>
                        </a:rPr>
                        <a:t>Start</a:t>
                      </a:r>
                      <a:endParaRPr lang="en-US" dirty="0">
                        <a:solidFill>
                          <a:srgbClr val="283D40"/>
                        </a:solidFill>
                        <a:effectLst/>
                      </a:endParaRPr>
                    </a:p>
                  </a:txBody>
                  <a:tcPr/>
                </a:tc>
                <a:tc>
                  <a:txBody>
                    <a:bodyPr/>
                    <a:lstStyle/>
                    <a:p>
                      <a:pPr algn="ctr" fontAlgn="base"/>
                      <a:r>
                        <a:rPr lang="en-US" sz="1200" dirty="0">
                          <a:effectLst/>
                        </a:rPr>
                        <a:t>Improve​</a:t>
                      </a:r>
                      <a:endParaRPr lang="en-US" dirty="0">
                        <a:solidFill>
                          <a:srgbClr val="283D40"/>
                        </a:solidFill>
                        <a:effectLst/>
                      </a:endParaRPr>
                    </a:p>
                  </a:txBody>
                  <a:tcPr/>
                </a:tc>
                <a:tc>
                  <a:txBody>
                    <a:bodyPr/>
                    <a:lstStyle/>
                    <a:p>
                      <a:pPr algn="ctr" fontAlgn="base"/>
                      <a:r>
                        <a:rPr lang="en-US" sz="1200" dirty="0">
                          <a:effectLst/>
                        </a:rPr>
                        <a:t>Optimize​</a:t>
                      </a:r>
                      <a:endParaRPr lang="en-US" dirty="0">
                        <a:solidFill>
                          <a:srgbClr val="283D40"/>
                        </a:solidFill>
                        <a:effectLst/>
                      </a:endParaRPr>
                    </a:p>
                  </a:txBody>
                  <a:tcPr/>
                </a:tc>
                <a:extLst>
                  <a:ext uri="{0D108BD9-81ED-4DB2-BD59-A6C34878D82A}">
                    <a16:rowId xmlns:a16="http://schemas.microsoft.com/office/drawing/2014/main" val="171954578"/>
                  </a:ext>
                </a:extLst>
              </a:tr>
            </a:tbl>
          </a:graphicData>
        </a:graphic>
      </p:graphicFrame>
      <p:sp>
        <p:nvSpPr>
          <p:cNvPr id="22" name="Chevron 37">
            <a:extLst>
              <a:ext uri="{FF2B5EF4-FFF2-40B4-BE49-F238E27FC236}">
                <a16:creationId xmlns:a16="http://schemas.microsoft.com/office/drawing/2014/main" id="{1B4C39BC-99DD-44F0-AE05-5EC63BF6D9D2}"/>
              </a:ext>
            </a:extLst>
          </p:cNvPr>
          <p:cNvSpPr/>
          <p:nvPr/>
        </p:nvSpPr>
        <p:spPr>
          <a:xfrm>
            <a:off x="354492" y="5453171"/>
            <a:ext cx="2374359"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Identify key issues and business improvement areas</a:t>
            </a:r>
          </a:p>
        </p:txBody>
      </p:sp>
      <p:sp>
        <p:nvSpPr>
          <p:cNvPr id="23" name="Chevron 37">
            <a:extLst>
              <a:ext uri="{FF2B5EF4-FFF2-40B4-BE49-F238E27FC236}">
                <a16:creationId xmlns:a16="http://schemas.microsoft.com/office/drawing/2014/main" id="{07361826-B1DF-4E97-B8B0-E264C1A52130}"/>
              </a:ext>
            </a:extLst>
          </p:cNvPr>
          <p:cNvSpPr/>
          <p:nvPr/>
        </p:nvSpPr>
        <p:spPr>
          <a:xfrm>
            <a:off x="2517130" y="5453168"/>
            <a:ext cx="2097340" cy="40382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Develop recommendations</a:t>
            </a:r>
          </a:p>
        </p:txBody>
      </p:sp>
      <p:sp>
        <p:nvSpPr>
          <p:cNvPr id="24" name="Chevron 37">
            <a:extLst>
              <a:ext uri="{FF2B5EF4-FFF2-40B4-BE49-F238E27FC236}">
                <a16:creationId xmlns:a16="http://schemas.microsoft.com/office/drawing/2014/main" id="{2541FB62-C4ED-4821-B779-659F17591FD9}"/>
              </a:ext>
            </a:extLst>
          </p:cNvPr>
          <p:cNvSpPr/>
          <p:nvPr/>
        </p:nvSpPr>
        <p:spPr>
          <a:xfrm>
            <a:off x="4313491" y="5453171"/>
            <a:ext cx="2301184"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Construct the business case</a:t>
            </a:r>
          </a:p>
        </p:txBody>
      </p:sp>
    </p:spTree>
    <p:extLst>
      <p:ext uri="{BB962C8B-B14F-4D97-AF65-F5344CB8AC3E}">
        <p14:creationId xmlns:p14="http://schemas.microsoft.com/office/powerpoint/2010/main" val="387790346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2197142"/>
            <a:ext cx="11150695" cy="230541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Conduct background research to gain a baseline of information and identify the problems that the business case needs to propose solutions for</a:t>
            </a:r>
            <a:endParaRPr lang="en-US" sz="1100" dirty="0"/>
          </a:p>
          <a:p>
            <a:pPr marL="227965" indent="-227965">
              <a:buFont typeface="Wingdings" pitchFamily="2" charset="2"/>
              <a:buChar char="q"/>
            </a:pPr>
            <a:r>
              <a:rPr lang="en-US" sz="1200" dirty="0"/>
              <a:t>Find representatives from the potential ServiceNow users—your IT service management, IT operations, and security operations teams, etc.—who can recommend resources to review and nominate people to be interviewed. Process owners are good candidates for this role.</a:t>
            </a:r>
          </a:p>
          <a:p>
            <a:pPr>
              <a:buFont typeface="Wingdings" pitchFamily="2" charset="2"/>
              <a:buChar char="q"/>
            </a:pPr>
            <a:r>
              <a:rPr lang="en-US" sz="1200" dirty="0"/>
              <a:t>Collect relevant documents—such as strategic plans, reports, etc.—from members of each interest group to learn what you can before conducting interviews.</a:t>
            </a:r>
          </a:p>
          <a:p>
            <a:pPr>
              <a:buFont typeface="Wingdings" pitchFamily="2" charset="2"/>
              <a:buChar char="q"/>
            </a:pPr>
            <a:r>
              <a:rPr lang="en-US" sz="1200" dirty="0"/>
              <a:t>List what you think are improvement opportunities that address people, process, and technology.</a:t>
            </a:r>
          </a:p>
          <a:p>
            <a:pPr>
              <a:buFont typeface="Wingdings" pitchFamily="2" charset="2"/>
              <a:buChar char="q"/>
            </a:pPr>
            <a:r>
              <a:rPr lang="en-US" sz="1200" dirty="0"/>
              <a:t>Identify the key stakeholders you’ll need to interview who have the subject matter expertise and a broad understanding of how business problems are being solved today.</a:t>
            </a:r>
          </a:p>
          <a:p>
            <a:pPr marL="0" indent="0">
              <a:buNone/>
            </a:pPr>
            <a:endParaRPr lang="en-US" sz="1200" dirty="0"/>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spAutoFit/>
          </a:bodyPr>
          <a:lstStyle/>
          <a:p>
            <a:r>
              <a:rPr lang="en-US" sz="1200" dirty="0"/>
              <a:t>Before getting into the thick of building the business case, perform some homework on the current state and also build up the network of people you’ll need to interview to dive deep into opportunities. The goal of this step is to obtain a baseline of improvement opportunities and identify the key stakeholders who can provide further insights.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1a: Conduct background research</a:t>
            </a:r>
          </a:p>
        </p:txBody>
      </p:sp>
      <p:grpSp>
        <p:nvGrpSpPr>
          <p:cNvPr id="29" name="Group 28">
            <a:extLst>
              <a:ext uri="{FF2B5EF4-FFF2-40B4-BE49-F238E27FC236}">
                <a16:creationId xmlns:a16="http://schemas.microsoft.com/office/drawing/2014/main" id="{959A226A-989F-6346-AE4A-9DCE1273E6A3}"/>
              </a:ext>
            </a:extLst>
          </p:cNvPr>
          <p:cNvGrpSpPr/>
          <p:nvPr/>
        </p:nvGrpSpPr>
        <p:grpSpPr>
          <a:xfrm>
            <a:off x="2358279" y="5918299"/>
            <a:ext cx="6535867" cy="462116"/>
            <a:chOff x="375303" y="6528308"/>
            <a:chExt cx="6588781" cy="462116"/>
          </a:xfrm>
        </p:grpSpPr>
        <p:sp>
          <p:nvSpPr>
            <p:cNvPr id="30" name="Chevron 29">
              <a:extLst>
                <a:ext uri="{FF2B5EF4-FFF2-40B4-BE49-F238E27FC236}">
                  <a16:creationId xmlns:a16="http://schemas.microsoft.com/office/drawing/2014/main" id="{499493D1-0E54-B24F-A0C8-986015C25483}"/>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1155958"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Identify key issues and business improvement areas</a:t>
              </a:r>
            </a:p>
          </p:txBody>
        </p:sp>
        <p:sp>
          <p:nvSpPr>
            <p:cNvPr id="36" name="Chevron 35">
              <a:extLst>
                <a:ext uri="{FF2B5EF4-FFF2-40B4-BE49-F238E27FC236}">
                  <a16:creationId xmlns:a16="http://schemas.microsoft.com/office/drawing/2014/main" id="{D87AA5A6-54CE-3B40-8633-E024CBF708AA}"/>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recommendations</a:t>
              </a:r>
            </a:p>
          </p:txBody>
        </p:sp>
        <p:sp>
          <p:nvSpPr>
            <p:cNvPr id="37" name="Chevron 36">
              <a:extLst>
                <a:ext uri="{FF2B5EF4-FFF2-40B4-BE49-F238E27FC236}">
                  <a16:creationId xmlns:a16="http://schemas.microsoft.com/office/drawing/2014/main" id="{2A558225-0C02-AD4F-B7C0-4FEDAE69D5CA}"/>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Construct the business case</a:t>
              </a:r>
            </a:p>
          </p:txBody>
        </p:sp>
      </p:grpSp>
      <p:sp>
        <p:nvSpPr>
          <p:cNvPr id="15" name="Chevron 37">
            <a:extLst>
              <a:ext uri="{FF2B5EF4-FFF2-40B4-BE49-F238E27FC236}">
                <a16:creationId xmlns:a16="http://schemas.microsoft.com/office/drawing/2014/main" id="{1C8F5F5D-19CF-410B-AEBF-8ADD2E4939B7}"/>
              </a:ext>
            </a:extLst>
          </p:cNvPr>
          <p:cNvSpPr/>
          <p:nvPr/>
        </p:nvSpPr>
        <p:spPr>
          <a:xfrm>
            <a:off x="8451140" y="5918299"/>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Socialize, communicate, and finalize</a:t>
            </a:r>
          </a:p>
        </p:txBody>
      </p:sp>
      <p:sp>
        <p:nvSpPr>
          <p:cNvPr id="41" name="Chevron 37">
            <a:extLst>
              <a:ext uri="{FF2B5EF4-FFF2-40B4-BE49-F238E27FC236}">
                <a16:creationId xmlns:a16="http://schemas.microsoft.com/office/drawing/2014/main" id="{3153C6A3-2C50-4F00-AAAC-7DF8AA975E5E}"/>
              </a:ext>
            </a:extLst>
          </p:cNvPr>
          <p:cNvSpPr/>
          <p:nvPr/>
        </p:nvSpPr>
        <p:spPr>
          <a:xfrm>
            <a:off x="10136113" y="5918299"/>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Monitor and manage value realization</a:t>
            </a:r>
          </a:p>
        </p:txBody>
      </p:sp>
    </p:spTree>
    <p:extLst>
      <p:ext uri="{BB962C8B-B14F-4D97-AF65-F5344CB8AC3E}">
        <p14:creationId xmlns:p14="http://schemas.microsoft.com/office/powerpoint/2010/main" val="1955092445"/>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nchor="t">
            <a:spAutoFit/>
          </a:bodyPr>
          <a:lstStyle/>
          <a:p>
            <a:r>
              <a:rPr lang="en-US" sz="1200" dirty="0"/>
              <a:t>Before developing recommendations for your ServiceNow business case, capture the key challenges and opportunities for business improvement within your organization. Focus on gathering compelling feedback you can present as evidence. The goal of this step is to document the needs of the business unit(s).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1b: Identify the key issues and business improvement areas</a:t>
            </a:r>
          </a:p>
        </p:txBody>
      </p:sp>
      <p:grpSp>
        <p:nvGrpSpPr>
          <p:cNvPr id="29" name="Group 28">
            <a:extLst>
              <a:ext uri="{FF2B5EF4-FFF2-40B4-BE49-F238E27FC236}">
                <a16:creationId xmlns:a16="http://schemas.microsoft.com/office/drawing/2014/main" id="{959A226A-989F-6346-AE4A-9DCE1273E6A3}"/>
              </a:ext>
            </a:extLst>
          </p:cNvPr>
          <p:cNvGrpSpPr/>
          <p:nvPr/>
        </p:nvGrpSpPr>
        <p:grpSpPr>
          <a:xfrm>
            <a:off x="2358279" y="5918299"/>
            <a:ext cx="6535867" cy="462116"/>
            <a:chOff x="375303" y="6528308"/>
            <a:chExt cx="6588781" cy="462116"/>
          </a:xfrm>
        </p:grpSpPr>
        <p:sp>
          <p:nvSpPr>
            <p:cNvPr id="30" name="Chevron 29">
              <a:extLst>
                <a:ext uri="{FF2B5EF4-FFF2-40B4-BE49-F238E27FC236}">
                  <a16:creationId xmlns:a16="http://schemas.microsoft.com/office/drawing/2014/main" id="{499493D1-0E54-B24F-A0C8-986015C25483}"/>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1155958"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Identify key issues and business improvement areas</a:t>
              </a:r>
            </a:p>
          </p:txBody>
        </p:sp>
        <p:sp>
          <p:nvSpPr>
            <p:cNvPr id="36" name="Chevron 35">
              <a:extLst>
                <a:ext uri="{FF2B5EF4-FFF2-40B4-BE49-F238E27FC236}">
                  <a16:creationId xmlns:a16="http://schemas.microsoft.com/office/drawing/2014/main" id="{D87AA5A6-54CE-3B40-8633-E024CBF708AA}"/>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recommendations</a:t>
              </a:r>
            </a:p>
          </p:txBody>
        </p:sp>
        <p:sp>
          <p:nvSpPr>
            <p:cNvPr id="37" name="Chevron 36">
              <a:extLst>
                <a:ext uri="{FF2B5EF4-FFF2-40B4-BE49-F238E27FC236}">
                  <a16:creationId xmlns:a16="http://schemas.microsoft.com/office/drawing/2014/main" id="{2A558225-0C02-AD4F-B7C0-4FEDAE69D5CA}"/>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Construct the business case</a:t>
              </a:r>
            </a:p>
          </p:txBody>
        </p:sp>
      </p:grpSp>
      <p:sp>
        <p:nvSpPr>
          <p:cNvPr id="15" name="Chevron 37">
            <a:extLst>
              <a:ext uri="{FF2B5EF4-FFF2-40B4-BE49-F238E27FC236}">
                <a16:creationId xmlns:a16="http://schemas.microsoft.com/office/drawing/2014/main" id="{1C8F5F5D-19CF-410B-AEBF-8ADD2E4939B7}"/>
              </a:ext>
            </a:extLst>
          </p:cNvPr>
          <p:cNvSpPr/>
          <p:nvPr/>
        </p:nvSpPr>
        <p:spPr>
          <a:xfrm>
            <a:off x="8451140" y="5918299"/>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Socialize, communicate, and finalize</a:t>
            </a:r>
          </a:p>
        </p:txBody>
      </p:sp>
      <p:sp>
        <p:nvSpPr>
          <p:cNvPr id="17" name="Rectangle 16">
            <a:extLst>
              <a:ext uri="{FF2B5EF4-FFF2-40B4-BE49-F238E27FC236}">
                <a16:creationId xmlns:a16="http://schemas.microsoft.com/office/drawing/2014/main" id="{5539746A-6017-4123-B604-36604B63FCB0}"/>
              </a:ext>
            </a:extLst>
          </p:cNvPr>
          <p:cNvSpPr/>
          <p:nvPr/>
        </p:nvSpPr>
        <p:spPr>
          <a:xfrm>
            <a:off x="6991064" y="3097489"/>
            <a:ext cx="4221456" cy="54213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Consider conducting workshops that will allow you to reach multiple voices at the same time. </a:t>
            </a:r>
          </a:p>
        </p:txBody>
      </p:sp>
      <p:sp>
        <p:nvSpPr>
          <p:cNvPr id="19" name="Content Placeholder 11">
            <a:extLst>
              <a:ext uri="{FF2B5EF4-FFF2-40B4-BE49-F238E27FC236}">
                <a16:creationId xmlns:a16="http://schemas.microsoft.com/office/drawing/2014/main" id="{C5CBFFCC-CAEA-4CDC-B1D8-3817D4E6AB31}"/>
              </a:ext>
            </a:extLst>
          </p:cNvPr>
          <p:cNvSpPr txBox="1">
            <a:spLocks/>
          </p:cNvSpPr>
          <p:nvPr/>
        </p:nvSpPr>
        <p:spPr>
          <a:xfrm>
            <a:off x="441231" y="2031909"/>
            <a:ext cx="6092860" cy="3783097"/>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an interview guide to prepare for stakeholder interviews</a:t>
            </a:r>
            <a:endParaRPr lang="en-US" sz="1100" dirty="0"/>
          </a:p>
          <a:p>
            <a:pPr marL="227965" indent="-227965">
              <a:buFont typeface="Wingdings" pitchFamily="2" charset="2"/>
              <a:buChar char="q"/>
            </a:pPr>
            <a:r>
              <a:rPr lang="en-US" sz="1200" dirty="0"/>
              <a:t>Meet with executive sponsors and conduct an executive discovery to define the strategic goals and outcomes they need.</a:t>
            </a:r>
          </a:p>
          <a:p>
            <a:pPr marL="227965" indent="-227965">
              <a:buFont typeface="Wingdings" pitchFamily="2" charset="2"/>
              <a:buChar char="q"/>
            </a:pPr>
            <a:r>
              <a:rPr lang="en-US" sz="1200" dirty="0"/>
              <a:t>Based on your background research, identify the areas of research you need to perform, such as opportunities for automation.</a:t>
            </a:r>
          </a:p>
          <a:p>
            <a:pPr>
              <a:buFont typeface="Wingdings" pitchFamily="2" charset="2"/>
              <a:buChar char="q"/>
            </a:pPr>
            <a:r>
              <a:rPr lang="en-US" sz="1200" dirty="0"/>
              <a:t>Create an interview guide that you can follow to consistently learn what you need to learn across multiple interviews:</a:t>
            </a:r>
          </a:p>
          <a:p>
            <a:pPr marL="456565" lvl="1" indent="-224790">
              <a:buFont typeface="Wingdings" pitchFamily="2" charset="2"/>
              <a:buChar char="q"/>
            </a:pPr>
            <a:r>
              <a:rPr lang="en-US" sz="1100" dirty="0"/>
              <a:t>Compose one to three interview questions for each of the areas of research you need to perform (identified above), such as "Can you describe your process for XYZ?"</a:t>
            </a:r>
          </a:p>
          <a:p>
            <a:pPr lvl="1">
              <a:buFont typeface="Wingdings" pitchFamily="2" charset="2"/>
              <a:buChar char="q"/>
            </a:pPr>
            <a:r>
              <a:rPr lang="en-US" sz="1100" dirty="0"/>
              <a:t>Sequence your questions logically, asking those you most need the answers to upfront. For example: (1) Describe the process. (2) What challenges exist within the process? (3) What are the biggest opportunities to improve the process? (4) What roadblocks prevent you from making changes? (5) Who are the critical stakeholders and decision-makers? (6) If you can improve the process, what is the potential benefit?</a:t>
            </a:r>
          </a:p>
          <a:p>
            <a:pPr lvl="1">
              <a:buFont typeface="Wingdings" pitchFamily="2" charset="2"/>
              <a:buChar char="q"/>
            </a:pPr>
            <a:r>
              <a:rPr lang="en-US" sz="1100" dirty="0"/>
              <a:t>Alternatively, you can use the </a:t>
            </a:r>
            <a:r>
              <a:rPr lang="en-US" sz="1100" dirty="0">
                <a:hlinkClick r:id="rId3"/>
              </a:rPr>
              <a:t>5 Whys methodology for getting to the root cause</a:t>
            </a:r>
            <a:r>
              <a:rPr lang="en-US" sz="1100" dirty="0"/>
              <a:t>.</a:t>
            </a:r>
          </a:p>
          <a:p>
            <a:pPr lvl="1">
              <a:buFont typeface="Wingdings" pitchFamily="2" charset="2"/>
              <a:buChar char="q"/>
            </a:pPr>
            <a:r>
              <a:rPr lang="en-US" sz="1100" dirty="0"/>
              <a:t>Include spaces where you can record your interviewees’ responses within the interview guide document.</a:t>
            </a:r>
          </a:p>
          <a:p>
            <a:pPr lvl="1">
              <a:buFont typeface="Wingdings" pitchFamily="2" charset="2"/>
              <a:buChar char="q"/>
            </a:pPr>
            <a:endParaRPr lang="en-US" sz="1200" dirty="0"/>
          </a:p>
          <a:p>
            <a:pPr lvl="1">
              <a:buFont typeface="Wingdings" pitchFamily="2" charset="2"/>
              <a:buChar char="q"/>
            </a:pPr>
            <a:endParaRPr lang="en-US" sz="1000" b="1" dirty="0">
              <a:ea typeface="+mn-ea"/>
              <a:cs typeface="+mn-cs"/>
            </a:endParaRPr>
          </a:p>
        </p:txBody>
      </p:sp>
      <p:sp>
        <p:nvSpPr>
          <p:cNvPr id="20" name="Content Placeholder 11">
            <a:extLst>
              <a:ext uri="{FF2B5EF4-FFF2-40B4-BE49-F238E27FC236}">
                <a16:creationId xmlns:a16="http://schemas.microsoft.com/office/drawing/2014/main" id="{D194DE16-8105-4C93-AE16-E90C1D1AC0B6}"/>
              </a:ext>
            </a:extLst>
          </p:cNvPr>
          <p:cNvSpPr txBox="1">
            <a:spLocks/>
          </p:cNvSpPr>
          <p:nvPr/>
        </p:nvSpPr>
        <p:spPr>
          <a:xfrm>
            <a:off x="6449961" y="1939876"/>
            <a:ext cx="5637383" cy="334945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Conduct focus interviews to identify key issues and business improvement opportunities</a:t>
            </a:r>
          </a:p>
          <a:p>
            <a:pPr>
              <a:buFont typeface="Wingdings" pitchFamily="2" charset="2"/>
              <a:buChar char="q"/>
            </a:pPr>
            <a:r>
              <a:rPr lang="en-US" sz="1200" dirty="0"/>
              <a:t>Select five to10 (or more) individuals you need to learn from, then schedule and execute all those interviews within a limited time period (30–60 days).</a:t>
            </a:r>
          </a:p>
        </p:txBody>
      </p:sp>
      <p:sp>
        <p:nvSpPr>
          <p:cNvPr id="22" name="Content Placeholder 11">
            <a:extLst>
              <a:ext uri="{FF2B5EF4-FFF2-40B4-BE49-F238E27FC236}">
                <a16:creationId xmlns:a16="http://schemas.microsoft.com/office/drawing/2014/main" id="{6F79F069-267D-4F75-B044-5AB74633FB8C}"/>
              </a:ext>
            </a:extLst>
          </p:cNvPr>
          <p:cNvSpPr txBox="1">
            <a:spLocks/>
          </p:cNvSpPr>
          <p:nvPr/>
        </p:nvSpPr>
        <p:spPr>
          <a:xfrm>
            <a:off x="6577370" y="3756604"/>
            <a:ext cx="5402616" cy="1950517"/>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List key business challenges to determine new use cases or improvement opportunities based on interviews</a:t>
            </a:r>
            <a:endParaRPr lang="en-US" sz="1200" dirty="0"/>
          </a:p>
          <a:p>
            <a:pPr>
              <a:buFont typeface="Wingdings" pitchFamily="2" charset="2"/>
              <a:buChar char="q"/>
            </a:pPr>
            <a:r>
              <a:rPr lang="en-US" sz="1200" dirty="0"/>
              <a:t>Create a list of challenges that your interviewees experienced and rank them based on your sense of the business’s priorities.</a:t>
            </a:r>
          </a:p>
          <a:p>
            <a:pPr marL="227965" indent="-227965">
              <a:buFont typeface="Wingdings" pitchFamily="2" charset="2"/>
              <a:buChar char="q"/>
            </a:pPr>
            <a:r>
              <a:rPr lang="en-US" sz="1200" dirty="0"/>
              <a:t>Translate the challenges into use cases that will address the business’s needs. One use case might be the challenge of getting a newly hired employee ready to work and how it equates to a use case for employee onboarding.</a:t>
            </a:r>
          </a:p>
        </p:txBody>
      </p:sp>
      <p:sp>
        <p:nvSpPr>
          <p:cNvPr id="41" name="Chevron 37">
            <a:extLst>
              <a:ext uri="{FF2B5EF4-FFF2-40B4-BE49-F238E27FC236}">
                <a16:creationId xmlns:a16="http://schemas.microsoft.com/office/drawing/2014/main" id="{3153C6A3-2C50-4F00-AAAC-7DF8AA975E5E}"/>
              </a:ext>
            </a:extLst>
          </p:cNvPr>
          <p:cNvSpPr/>
          <p:nvPr/>
        </p:nvSpPr>
        <p:spPr>
          <a:xfrm>
            <a:off x="10136113" y="5918299"/>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Monitor and manage value realization</a:t>
            </a:r>
          </a:p>
        </p:txBody>
      </p:sp>
    </p:spTree>
    <p:extLst>
      <p:ext uri="{BB962C8B-B14F-4D97-AF65-F5344CB8AC3E}">
        <p14:creationId xmlns:p14="http://schemas.microsoft.com/office/powerpoint/2010/main" val="3402255563"/>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spAutoFit/>
          </a:bodyPr>
          <a:lstStyle/>
          <a:p>
            <a:r>
              <a:rPr lang="en-US" sz="1200" dirty="0"/>
              <a:t>Once you have identified a draft statement of business challenges and opportunities, develop ServiceNow implementation recommendations that will support your business outcomes. The goal of this step is to propose ServiceNow solutions that solve for current business challenges.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 Develop recommendations</a:t>
            </a:r>
          </a:p>
        </p:txBody>
      </p:sp>
      <p:sp>
        <p:nvSpPr>
          <p:cNvPr id="15" name="Content Placeholder 11">
            <a:extLst>
              <a:ext uri="{FF2B5EF4-FFF2-40B4-BE49-F238E27FC236}">
                <a16:creationId xmlns:a16="http://schemas.microsoft.com/office/drawing/2014/main" id="{26EEA8CA-8A86-47E9-AD43-11FB75197BAA}"/>
              </a:ext>
            </a:extLst>
          </p:cNvPr>
          <p:cNvSpPr txBox="1">
            <a:spLocks/>
          </p:cNvSpPr>
          <p:nvPr/>
        </p:nvSpPr>
        <p:spPr>
          <a:xfrm>
            <a:off x="472527" y="1836231"/>
            <a:ext cx="6057482" cy="2095022"/>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Research solutions that you think could solve for uncovered business challenges</a:t>
            </a:r>
          </a:p>
          <a:p>
            <a:pPr>
              <a:buFont typeface="Wingdings" pitchFamily="2" charset="2"/>
              <a:buChar char="q"/>
            </a:pPr>
            <a:r>
              <a:rPr lang="en-US" sz="1200" dirty="0"/>
              <a:t>Research and identify solutions from the ServiceNow product catalog. </a:t>
            </a:r>
          </a:p>
          <a:p>
            <a:pPr lvl="1">
              <a:buFont typeface="Wingdings" pitchFamily="2" charset="2"/>
              <a:buChar char="q"/>
            </a:pPr>
            <a:r>
              <a:rPr lang="en-US" sz="1100" dirty="0"/>
              <a:t>Use sites such as </a:t>
            </a:r>
            <a:r>
              <a:rPr lang="en-US" sz="1100" dirty="0">
                <a:hlinkClick r:id="rId3"/>
              </a:rPr>
              <a:t>servicenow.com</a:t>
            </a:r>
            <a:r>
              <a:rPr lang="en-US" sz="1100" dirty="0"/>
              <a:t> and </a:t>
            </a:r>
            <a:r>
              <a:rPr lang="en-US" sz="1100" dirty="0">
                <a:hlinkClick r:id="rId4"/>
              </a:rPr>
              <a:t>Community</a:t>
            </a:r>
            <a:r>
              <a:rPr lang="en-US" sz="1100" dirty="0"/>
              <a:t>, and attend events such as </a:t>
            </a:r>
            <a:r>
              <a:rPr lang="en-US" sz="1100" dirty="0">
                <a:hlinkClick r:id="rId5"/>
              </a:rPr>
              <a:t>SNUGs</a:t>
            </a:r>
            <a:r>
              <a:rPr lang="en-US" sz="1100" dirty="0"/>
              <a:t> and </a:t>
            </a:r>
            <a:r>
              <a:rPr lang="en-US" sz="1100" dirty="0">
                <a:hlinkClick r:id="rId6"/>
              </a:rPr>
              <a:t>Knowledge</a:t>
            </a:r>
            <a:r>
              <a:rPr lang="en-US" sz="1100" dirty="0"/>
              <a:t> as research tools.</a:t>
            </a:r>
          </a:p>
          <a:p>
            <a:pPr lvl="1">
              <a:buFont typeface="Wingdings" pitchFamily="2" charset="2"/>
              <a:buChar char="q"/>
            </a:pPr>
            <a:r>
              <a:rPr lang="en-US" sz="1100" dirty="0"/>
              <a:t>Partner with the ServiceNow account team to provide you with information and to see product demos.</a:t>
            </a:r>
          </a:p>
          <a:p>
            <a:pPr marL="227965" indent="-227965">
              <a:buFont typeface="Wingdings" pitchFamily="2" charset="2"/>
              <a:buChar char="q"/>
            </a:pPr>
            <a:r>
              <a:rPr lang="en-US" sz="1200" dirty="0"/>
              <a:t>If required, research other alternative solutions (existing or new) that you’ll need to compare to ServiceNow in later steps to complete the business case.</a:t>
            </a:r>
          </a:p>
          <a:p>
            <a:pPr lvl="1">
              <a:buFont typeface="Wingdings" pitchFamily="2" charset="2"/>
              <a:buChar char="q"/>
            </a:pPr>
            <a:endParaRPr lang="en-US" sz="1100" dirty="0"/>
          </a:p>
          <a:p>
            <a:pPr>
              <a:buFont typeface="Wingdings" pitchFamily="2" charset="2"/>
              <a:buChar char="q"/>
            </a:pPr>
            <a:endParaRPr lang="en-US" sz="1200" dirty="0"/>
          </a:p>
        </p:txBody>
      </p:sp>
      <p:sp>
        <p:nvSpPr>
          <p:cNvPr id="26" name="Content Placeholder 11">
            <a:extLst>
              <a:ext uri="{FF2B5EF4-FFF2-40B4-BE49-F238E27FC236}">
                <a16:creationId xmlns:a16="http://schemas.microsoft.com/office/drawing/2014/main" id="{A667B3C0-9FB0-490E-8104-6A754CEC41A8}"/>
              </a:ext>
            </a:extLst>
          </p:cNvPr>
          <p:cNvSpPr txBox="1">
            <a:spLocks/>
          </p:cNvSpPr>
          <p:nvPr/>
        </p:nvSpPr>
        <p:spPr>
          <a:xfrm>
            <a:off x="472527" y="4039921"/>
            <a:ext cx="6057482" cy="1539922"/>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Recommend solutions that solve for business challenges</a:t>
            </a:r>
          </a:p>
          <a:p>
            <a:pPr>
              <a:buFont typeface="Wingdings" pitchFamily="2" charset="2"/>
              <a:buChar char="q"/>
            </a:pPr>
            <a:r>
              <a:rPr lang="en-US" sz="1200" dirty="0"/>
              <a:t>Map the ServiceNow product capabilities to your prioritized list of use cases (identified in Step 1).</a:t>
            </a:r>
          </a:p>
          <a:p>
            <a:pPr>
              <a:buFont typeface="Wingdings" pitchFamily="2" charset="2"/>
              <a:buChar char="q"/>
            </a:pPr>
            <a:r>
              <a:rPr lang="en-US" sz="1200" dirty="0"/>
              <a:t>Create a </a:t>
            </a:r>
            <a:r>
              <a:rPr lang="en-US" sz="1200" dirty="0">
                <a:hlinkClick r:id="rId7" action="ppaction://hlinksldjump"/>
              </a:rPr>
              <a:t>strategy map</a:t>
            </a:r>
            <a:r>
              <a:rPr lang="en-US" sz="1200" dirty="0"/>
              <a:t> that details how the ServiceNow solution will solve your business challenges. </a:t>
            </a:r>
          </a:p>
          <a:p>
            <a:pPr lvl="1">
              <a:buFont typeface="Wingdings" pitchFamily="2" charset="2"/>
              <a:buChar char="q"/>
            </a:pPr>
            <a:endParaRPr lang="en-US" sz="800" dirty="0"/>
          </a:p>
        </p:txBody>
      </p:sp>
      <p:sp>
        <p:nvSpPr>
          <p:cNvPr id="29" name="Content Placeholder 11">
            <a:extLst>
              <a:ext uri="{FF2B5EF4-FFF2-40B4-BE49-F238E27FC236}">
                <a16:creationId xmlns:a16="http://schemas.microsoft.com/office/drawing/2014/main" id="{6F521283-8C18-4A90-9F1C-F8D29C3DE187}"/>
              </a:ext>
            </a:extLst>
          </p:cNvPr>
          <p:cNvSpPr txBox="1">
            <a:spLocks/>
          </p:cNvSpPr>
          <p:nvPr/>
        </p:nvSpPr>
        <p:spPr>
          <a:xfrm>
            <a:off x="6530009" y="1790609"/>
            <a:ext cx="5303520" cy="1716866"/>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the implications of solution adoption to prepare your organization for potential implementation challenges</a:t>
            </a:r>
          </a:p>
          <a:p>
            <a:pPr marL="227965" indent="-227965">
              <a:buFont typeface="Wingdings" pitchFamily="2" charset="2"/>
              <a:buChar char="q"/>
            </a:pPr>
            <a:r>
              <a:rPr lang="en-US" sz="1200" dirty="0"/>
              <a:t>Identify any systems that may need to be replaced or integrated if your proposed solution is adopted.</a:t>
            </a:r>
          </a:p>
          <a:p>
            <a:pPr>
              <a:buFont typeface="Wingdings" pitchFamily="2" charset="2"/>
              <a:buChar char="q"/>
            </a:pPr>
            <a:r>
              <a:rPr lang="en-US" sz="1200" dirty="0"/>
              <a:t>Identify the risks, risks migrations, or other requirements that you may need to address as part of the implementation program.</a:t>
            </a:r>
          </a:p>
          <a:p>
            <a:pPr marL="456565" lvl="1" indent="-224790">
              <a:buFont typeface="Wingdings" pitchFamily="2" charset="2"/>
              <a:buChar char="q"/>
            </a:pPr>
            <a:r>
              <a:rPr lang="en-US" sz="1100" dirty="0"/>
              <a:t>Consider what </a:t>
            </a:r>
            <a:r>
              <a:rPr lang="en-US" sz="1100" dirty="0">
                <a:hlinkClick r:id="rId8"/>
              </a:rPr>
              <a:t>organizational change management</a:t>
            </a:r>
            <a:r>
              <a:rPr lang="en-US" sz="1100" dirty="0"/>
              <a:t> (OCM) may be required to adopt the solution.</a:t>
            </a:r>
          </a:p>
          <a:p>
            <a:pPr marL="456565" lvl="1" indent="-224790">
              <a:buFont typeface="Wingdings" pitchFamily="2" charset="2"/>
              <a:buChar char="q"/>
            </a:pPr>
            <a:r>
              <a:rPr lang="en-US" sz="1100" dirty="0"/>
              <a:t>Estimate the </a:t>
            </a:r>
            <a:r>
              <a:rPr lang="en-US" sz="1100" dirty="0">
                <a:hlinkClick r:id="rId9"/>
              </a:rPr>
              <a:t>strategic and technical governance</a:t>
            </a:r>
            <a:r>
              <a:rPr lang="en-US" sz="1100" dirty="0"/>
              <a:t> needed to support the solution.</a:t>
            </a:r>
          </a:p>
          <a:p>
            <a:pPr lvl="1">
              <a:buFont typeface="Wingdings" pitchFamily="2" charset="2"/>
              <a:buChar char="q"/>
            </a:pPr>
            <a:r>
              <a:rPr lang="en-US" sz="1100" dirty="0"/>
              <a:t>Estimate other related risks or requirements (technical or not).</a:t>
            </a:r>
          </a:p>
          <a:p>
            <a:pPr lvl="1">
              <a:buFont typeface="Wingdings" pitchFamily="2" charset="2"/>
              <a:buChar char="q"/>
            </a:pPr>
            <a:endParaRPr lang="en-US" sz="800" dirty="0"/>
          </a:p>
          <a:p>
            <a:pPr marL="0" indent="0">
              <a:buNone/>
            </a:pPr>
            <a:endParaRPr lang="en-US" sz="1100" dirty="0"/>
          </a:p>
        </p:txBody>
      </p:sp>
      <p:sp>
        <p:nvSpPr>
          <p:cNvPr id="35" name="Rectangle 34">
            <a:extLst>
              <a:ext uri="{FF2B5EF4-FFF2-40B4-BE49-F238E27FC236}">
                <a16:creationId xmlns:a16="http://schemas.microsoft.com/office/drawing/2014/main" id="{EACCF652-6660-4471-BBE9-BE86AEE242FA}"/>
              </a:ext>
            </a:extLst>
          </p:cNvPr>
          <p:cNvSpPr/>
          <p:nvPr/>
        </p:nvSpPr>
        <p:spPr>
          <a:xfrm>
            <a:off x="6850080" y="4423056"/>
            <a:ext cx="4663377" cy="96479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When identifying challenges and opportunities for your business case, think in terms of the business outcomes defined in a transformation strategy, like business automation or  digital transformation. Also, look for the low-hanging fruit with regard to business processes that are ripe for automation.</a:t>
            </a:r>
          </a:p>
        </p:txBody>
      </p:sp>
      <p:grpSp>
        <p:nvGrpSpPr>
          <p:cNvPr id="23" name="Group 22">
            <a:extLst>
              <a:ext uri="{FF2B5EF4-FFF2-40B4-BE49-F238E27FC236}">
                <a16:creationId xmlns:a16="http://schemas.microsoft.com/office/drawing/2014/main" id="{08CFC2A6-23F8-4EB7-AF61-65F0E621D173}"/>
              </a:ext>
            </a:extLst>
          </p:cNvPr>
          <p:cNvGrpSpPr/>
          <p:nvPr/>
        </p:nvGrpSpPr>
        <p:grpSpPr>
          <a:xfrm>
            <a:off x="2358279" y="5918299"/>
            <a:ext cx="6535867" cy="462116"/>
            <a:chOff x="375303" y="6528308"/>
            <a:chExt cx="6588781" cy="462116"/>
          </a:xfrm>
        </p:grpSpPr>
        <p:sp>
          <p:nvSpPr>
            <p:cNvPr id="24" name="Chevron 29">
              <a:extLst>
                <a:ext uri="{FF2B5EF4-FFF2-40B4-BE49-F238E27FC236}">
                  <a16:creationId xmlns:a16="http://schemas.microsoft.com/office/drawing/2014/main" id="{02A7FEAF-BFB6-49F9-A361-71A7647BF0DF}"/>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5" name="Chevron 34">
              <a:extLst>
                <a:ext uri="{FF2B5EF4-FFF2-40B4-BE49-F238E27FC236}">
                  <a16:creationId xmlns:a16="http://schemas.microsoft.com/office/drawing/2014/main" id="{3FA4C976-36A9-4F8C-BCED-BC70421963A0}"/>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Identify key issues and business improvement areas</a:t>
              </a:r>
            </a:p>
          </p:txBody>
        </p:sp>
        <p:sp>
          <p:nvSpPr>
            <p:cNvPr id="27" name="Chevron 35">
              <a:extLst>
                <a:ext uri="{FF2B5EF4-FFF2-40B4-BE49-F238E27FC236}">
                  <a16:creationId xmlns:a16="http://schemas.microsoft.com/office/drawing/2014/main" id="{C33CCEAA-F115-4330-B983-498333D48236}"/>
                </a:ext>
              </a:extLst>
            </p:cNvPr>
            <p:cNvSpPr/>
            <p:nvPr/>
          </p:nvSpPr>
          <p:spPr>
            <a:xfrm>
              <a:off x="3095961" y="6528308"/>
              <a:ext cx="194963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Develop recommendations</a:t>
              </a:r>
            </a:p>
          </p:txBody>
        </p:sp>
        <p:sp>
          <p:nvSpPr>
            <p:cNvPr id="30" name="Chevron 36">
              <a:extLst>
                <a:ext uri="{FF2B5EF4-FFF2-40B4-BE49-F238E27FC236}">
                  <a16:creationId xmlns:a16="http://schemas.microsoft.com/office/drawing/2014/main" id="{3E94CBED-EE47-4E4E-B9C1-76180230DE8C}"/>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Construct the business case</a:t>
              </a:r>
            </a:p>
          </p:txBody>
        </p:sp>
      </p:grpSp>
      <p:sp>
        <p:nvSpPr>
          <p:cNvPr id="45" name="Chevron 37">
            <a:extLst>
              <a:ext uri="{FF2B5EF4-FFF2-40B4-BE49-F238E27FC236}">
                <a16:creationId xmlns:a16="http://schemas.microsoft.com/office/drawing/2014/main" id="{D5C3BB45-6154-40BB-A34D-342AAD194A6B}"/>
              </a:ext>
            </a:extLst>
          </p:cNvPr>
          <p:cNvSpPr/>
          <p:nvPr/>
        </p:nvSpPr>
        <p:spPr>
          <a:xfrm>
            <a:off x="8451140" y="5914722"/>
            <a:ext cx="1937490" cy="462117"/>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Socialize, communicate, and finalize</a:t>
            </a:r>
          </a:p>
        </p:txBody>
      </p:sp>
      <p:sp>
        <p:nvSpPr>
          <p:cNvPr id="46" name="Chevron 37">
            <a:extLst>
              <a:ext uri="{FF2B5EF4-FFF2-40B4-BE49-F238E27FC236}">
                <a16:creationId xmlns:a16="http://schemas.microsoft.com/office/drawing/2014/main" id="{AD30B731-86A1-4679-A2C8-9B7E743BCF8E}"/>
              </a:ext>
            </a:extLst>
          </p:cNvPr>
          <p:cNvSpPr/>
          <p:nvPr/>
        </p:nvSpPr>
        <p:spPr>
          <a:xfrm>
            <a:off x="10136113" y="5914722"/>
            <a:ext cx="1951231" cy="462117"/>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Monitor and manage value realization</a:t>
            </a:r>
          </a:p>
        </p:txBody>
      </p:sp>
    </p:spTree>
    <p:extLst>
      <p:ext uri="{BB962C8B-B14F-4D97-AF65-F5344CB8AC3E}">
        <p14:creationId xmlns:p14="http://schemas.microsoft.com/office/powerpoint/2010/main" val="2638549648"/>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nchor="t">
            <a:spAutoFit/>
          </a:bodyPr>
          <a:lstStyle/>
          <a:p>
            <a:r>
              <a:rPr lang="en-US" sz="1200" dirty="0"/>
              <a:t>Estimating the time and cost required for implementation is a critical factor. Unrealistic expectations about implementation planning is one of the key root causes for system failures. The goal of this step is to estimate the time and cost for the implementation project.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3a: Estimate the implementation time and cost</a:t>
            </a:r>
          </a:p>
        </p:txBody>
      </p:sp>
      <p:sp>
        <p:nvSpPr>
          <p:cNvPr id="30" name="Content Placeholder 11">
            <a:extLst>
              <a:ext uri="{FF2B5EF4-FFF2-40B4-BE49-F238E27FC236}">
                <a16:creationId xmlns:a16="http://schemas.microsoft.com/office/drawing/2014/main" id="{919969B2-A54D-4A79-ABC2-452B055D4DBC}"/>
              </a:ext>
            </a:extLst>
          </p:cNvPr>
          <p:cNvSpPr txBox="1">
            <a:spLocks/>
          </p:cNvSpPr>
          <p:nvPr/>
        </p:nvSpPr>
        <p:spPr>
          <a:xfrm>
            <a:off x="441230" y="1865526"/>
            <a:ext cx="5303520" cy="405277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Develop an early estimate for the implementation timing and costs for the ServiceNow solutions identified</a:t>
            </a:r>
            <a:endParaRPr lang="en-US" sz="1200" b="1" dirty="0">
              <a:solidFill>
                <a:srgbClr val="FF0000"/>
              </a:solidFill>
            </a:endParaRPr>
          </a:p>
          <a:p>
            <a:pPr>
              <a:buFont typeface="Wingdings" pitchFamily="2" charset="2"/>
              <a:buChar char="q"/>
            </a:pPr>
            <a:r>
              <a:rPr lang="en-US" sz="1200" dirty="0"/>
              <a:t>Obtain an estimate for the implementation project from your ServiceNow account executive team and ask for annual costs such as:</a:t>
            </a:r>
          </a:p>
          <a:p>
            <a:pPr lvl="1">
              <a:buFont typeface="Wingdings" pitchFamily="2" charset="2"/>
              <a:buChar char="q"/>
            </a:pPr>
            <a:r>
              <a:rPr lang="en-US" sz="1100" dirty="0"/>
              <a:t>Implementation of the Now Platform</a:t>
            </a:r>
            <a:r>
              <a:rPr lang="en-US" sz="1100" baseline="30000" dirty="0"/>
              <a:t>®</a:t>
            </a:r>
          </a:p>
          <a:p>
            <a:pPr lvl="1">
              <a:buFont typeface="Wingdings" pitchFamily="2" charset="2"/>
              <a:buChar char="q"/>
            </a:pPr>
            <a:r>
              <a:rPr lang="en-US" sz="1100" dirty="0"/>
              <a:t>Training users on the Now Platform</a:t>
            </a:r>
          </a:p>
          <a:p>
            <a:pPr lvl="1">
              <a:buFont typeface="Wingdings" pitchFamily="2" charset="2"/>
              <a:buChar char="q"/>
            </a:pPr>
            <a:r>
              <a:rPr lang="en-US" sz="1100" dirty="0"/>
              <a:t>The annual license for the Now Platform</a:t>
            </a:r>
          </a:p>
          <a:p>
            <a:pPr>
              <a:buFont typeface="Wingdings" pitchFamily="2" charset="2"/>
              <a:buChar char="q"/>
            </a:pPr>
            <a:r>
              <a:rPr lang="en-US" sz="1200" dirty="0"/>
              <a:t>Estimate internal costs for the implementation project:</a:t>
            </a:r>
          </a:p>
          <a:p>
            <a:pPr lvl="1">
              <a:buFont typeface="Wingdings" pitchFamily="2" charset="2"/>
              <a:buChar char="q"/>
            </a:pPr>
            <a:r>
              <a:rPr lang="en-US" sz="1100" dirty="0"/>
              <a:t>Include the internal resource costs needed to support the </a:t>
            </a:r>
            <a:r>
              <a:rPr lang="en-US" sz="1100" dirty="0">
                <a:ea typeface="+mn-ea"/>
                <a:cs typeface="+mn-cs"/>
              </a:rPr>
              <a:t>implementation</a:t>
            </a:r>
            <a:r>
              <a:rPr lang="en-US" sz="1100" dirty="0"/>
              <a:t> of the Now Platform.</a:t>
            </a:r>
          </a:p>
          <a:p>
            <a:pPr lvl="1">
              <a:buFont typeface="Wingdings" pitchFamily="2" charset="2"/>
              <a:buChar char="q"/>
            </a:pPr>
            <a:r>
              <a:rPr lang="en-US" sz="1100" dirty="0"/>
              <a:t>Include the internal administration costs for the Now Platform.</a:t>
            </a:r>
          </a:p>
          <a:p>
            <a:pPr lvl="1">
              <a:buFont typeface="Wingdings" pitchFamily="2" charset="2"/>
              <a:buChar char="q"/>
            </a:pPr>
            <a:r>
              <a:rPr lang="en-US" sz="1100" dirty="0"/>
              <a:t>Include other internal fees, such as those for:</a:t>
            </a:r>
          </a:p>
          <a:p>
            <a:pPr lvl="2">
              <a:buFont typeface="Wingdings" pitchFamily="2" charset="2"/>
              <a:buChar char="q"/>
            </a:pPr>
            <a:r>
              <a:rPr lang="en-US" sz="1100" dirty="0"/>
              <a:t>Legal</a:t>
            </a:r>
          </a:p>
          <a:p>
            <a:pPr lvl="2">
              <a:buFont typeface="Wingdings" pitchFamily="2" charset="2"/>
              <a:buChar char="q"/>
            </a:pPr>
            <a:r>
              <a:rPr lang="en-US" sz="1100" dirty="0"/>
              <a:t>Sourcing team</a:t>
            </a:r>
          </a:p>
          <a:p>
            <a:pPr lvl="2">
              <a:buFont typeface="Wingdings" pitchFamily="2" charset="2"/>
              <a:buChar char="q"/>
            </a:pPr>
            <a:r>
              <a:rPr lang="en-US" sz="1100" dirty="0"/>
              <a:t>Internal IT and infrastructure </a:t>
            </a:r>
          </a:p>
          <a:p>
            <a:pPr lvl="2">
              <a:buFont typeface="Wingdings" pitchFamily="2" charset="2"/>
              <a:buChar char="q"/>
            </a:pPr>
            <a:r>
              <a:rPr lang="en-US" sz="1100" dirty="0"/>
              <a:t>Help desk </a:t>
            </a:r>
          </a:p>
          <a:p>
            <a:pPr lvl="1">
              <a:buFont typeface="Wingdings" pitchFamily="2" charset="2"/>
              <a:buChar char="q"/>
            </a:pPr>
            <a:r>
              <a:rPr lang="en-US" sz="1100" dirty="0"/>
              <a:t>Include projected costs for the headcount change.</a:t>
            </a:r>
          </a:p>
          <a:p>
            <a:pPr lvl="1">
              <a:buFont typeface="Wingdings" pitchFamily="2" charset="2"/>
              <a:buChar char="q"/>
            </a:pPr>
            <a:endParaRPr lang="en-US" sz="1100" dirty="0"/>
          </a:p>
          <a:p>
            <a:pPr lvl="1">
              <a:buFont typeface="Wingdings" pitchFamily="2" charset="2"/>
              <a:buChar char="q"/>
            </a:pPr>
            <a:endParaRPr lang="en-US" sz="800" dirty="0"/>
          </a:p>
        </p:txBody>
      </p:sp>
      <p:sp>
        <p:nvSpPr>
          <p:cNvPr id="23" name="Content Placeholder 11">
            <a:extLst>
              <a:ext uri="{FF2B5EF4-FFF2-40B4-BE49-F238E27FC236}">
                <a16:creationId xmlns:a16="http://schemas.microsoft.com/office/drawing/2014/main" id="{65FF4598-A0F8-4F60-B34B-C91215ECC673}"/>
              </a:ext>
            </a:extLst>
          </p:cNvPr>
          <p:cNvSpPr txBox="1">
            <a:spLocks/>
          </p:cNvSpPr>
          <p:nvPr/>
        </p:nvSpPr>
        <p:spPr>
          <a:xfrm>
            <a:off x="6444075" y="3382780"/>
            <a:ext cx="5303520" cy="180442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Phase the capabilities properly to account for dependencies, OCM, and required benefit timing</a:t>
            </a:r>
          </a:p>
          <a:p>
            <a:pPr>
              <a:buFont typeface="Wingdings" pitchFamily="2" charset="2"/>
              <a:buChar char="q"/>
            </a:pPr>
            <a:r>
              <a:rPr lang="en-US" sz="1200" dirty="0"/>
              <a:t>Provide a proposed roadmap for the rollout.</a:t>
            </a:r>
          </a:p>
          <a:p>
            <a:pPr lvl="1">
              <a:buFont typeface="Wingdings" pitchFamily="2" charset="2"/>
              <a:buChar char="q"/>
            </a:pPr>
            <a:r>
              <a:rPr lang="en-US" sz="1100" dirty="0"/>
              <a:t>If you’re implementing a simple, single solution, you only need a single launch plan.</a:t>
            </a:r>
          </a:p>
          <a:p>
            <a:pPr lvl="1">
              <a:buFont typeface="Wingdings" pitchFamily="2" charset="2"/>
              <a:buChar char="q"/>
            </a:pPr>
            <a:r>
              <a:rPr lang="en-US" sz="1100" dirty="0"/>
              <a:t>If a solution has multiple components with more complexity, plan a prioritized and phased rollout in sequences based on the importance of achieving quick wins and attaining business outcomes.</a:t>
            </a:r>
          </a:p>
          <a:p>
            <a:pPr lvl="1">
              <a:buFont typeface="Wingdings" pitchFamily="2" charset="2"/>
              <a:buChar char="q"/>
            </a:pPr>
            <a:endParaRPr lang="en-US" sz="1200" dirty="0"/>
          </a:p>
          <a:p>
            <a:pPr>
              <a:buFont typeface="Wingdings" pitchFamily="2" charset="2"/>
              <a:buChar char="q"/>
            </a:pPr>
            <a:endParaRPr lang="en-US" sz="1200" dirty="0"/>
          </a:p>
        </p:txBody>
      </p:sp>
      <p:grpSp>
        <p:nvGrpSpPr>
          <p:cNvPr id="19" name="Group 18">
            <a:extLst>
              <a:ext uri="{FF2B5EF4-FFF2-40B4-BE49-F238E27FC236}">
                <a16:creationId xmlns:a16="http://schemas.microsoft.com/office/drawing/2014/main" id="{F1ACE9CD-529B-4F47-B98F-41A97EB4D325}"/>
              </a:ext>
            </a:extLst>
          </p:cNvPr>
          <p:cNvGrpSpPr/>
          <p:nvPr/>
        </p:nvGrpSpPr>
        <p:grpSpPr>
          <a:xfrm>
            <a:off x="2358279" y="5918299"/>
            <a:ext cx="6535867" cy="462116"/>
            <a:chOff x="375303" y="6528308"/>
            <a:chExt cx="6588781" cy="462116"/>
          </a:xfrm>
        </p:grpSpPr>
        <p:sp>
          <p:nvSpPr>
            <p:cNvPr id="20" name="Chevron 29">
              <a:extLst>
                <a:ext uri="{FF2B5EF4-FFF2-40B4-BE49-F238E27FC236}">
                  <a16:creationId xmlns:a16="http://schemas.microsoft.com/office/drawing/2014/main" id="{3794ED88-4953-4818-9916-732DCFBCEA69}"/>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1" name="Chevron 34">
              <a:extLst>
                <a:ext uri="{FF2B5EF4-FFF2-40B4-BE49-F238E27FC236}">
                  <a16:creationId xmlns:a16="http://schemas.microsoft.com/office/drawing/2014/main" id="{922AB33C-A4D0-475A-B908-725613B6D1B3}"/>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Identify key issues and business improvement areas</a:t>
              </a:r>
            </a:p>
          </p:txBody>
        </p:sp>
        <p:sp>
          <p:nvSpPr>
            <p:cNvPr id="22" name="Chevron 35">
              <a:extLst>
                <a:ext uri="{FF2B5EF4-FFF2-40B4-BE49-F238E27FC236}">
                  <a16:creationId xmlns:a16="http://schemas.microsoft.com/office/drawing/2014/main" id="{A67CA2C3-E11E-42D0-88A2-C86F83558F2D}"/>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recommendations</a:t>
              </a:r>
            </a:p>
          </p:txBody>
        </p:sp>
        <p:sp>
          <p:nvSpPr>
            <p:cNvPr id="24" name="Chevron 36">
              <a:extLst>
                <a:ext uri="{FF2B5EF4-FFF2-40B4-BE49-F238E27FC236}">
                  <a16:creationId xmlns:a16="http://schemas.microsoft.com/office/drawing/2014/main" id="{E49CE580-457A-433F-93B9-F9A37091A98A}"/>
                </a:ext>
              </a:extLst>
            </p:cNvPr>
            <p:cNvSpPr/>
            <p:nvPr/>
          </p:nvSpPr>
          <p:spPr>
            <a:xfrm>
              <a:off x="4751757"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Construct the business case</a:t>
              </a:r>
            </a:p>
          </p:txBody>
        </p:sp>
      </p:grpSp>
      <p:sp>
        <p:nvSpPr>
          <p:cNvPr id="25" name="Chevron 37">
            <a:extLst>
              <a:ext uri="{FF2B5EF4-FFF2-40B4-BE49-F238E27FC236}">
                <a16:creationId xmlns:a16="http://schemas.microsoft.com/office/drawing/2014/main" id="{2F336D2D-22FF-43FF-998E-53D39C39FFED}"/>
              </a:ext>
            </a:extLst>
          </p:cNvPr>
          <p:cNvSpPr/>
          <p:nvPr/>
        </p:nvSpPr>
        <p:spPr>
          <a:xfrm>
            <a:off x="8451140" y="5918299"/>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Socialize, communicate, finalize</a:t>
            </a:r>
          </a:p>
        </p:txBody>
      </p:sp>
      <p:sp>
        <p:nvSpPr>
          <p:cNvPr id="26" name="Chevron 37">
            <a:extLst>
              <a:ext uri="{FF2B5EF4-FFF2-40B4-BE49-F238E27FC236}">
                <a16:creationId xmlns:a16="http://schemas.microsoft.com/office/drawing/2014/main" id="{DB57E8C6-8587-4F83-98D3-EBCC7312FA0A}"/>
              </a:ext>
            </a:extLst>
          </p:cNvPr>
          <p:cNvSpPr/>
          <p:nvPr/>
        </p:nvSpPr>
        <p:spPr>
          <a:xfrm>
            <a:off x="10136113" y="5918299"/>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Monitor and manage value realization</a:t>
            </a:r>
          </a:p>
        </p:txBody>
      </p:sp>
      <p:sp>
        <p:nvSpPr>
          <p:cNvPr id="18" name="Content Placeholder 11">
            <a:extLst>
              <a:ext uri="{FF2B5EF4-FFF2-40B4-BE49-F238E27FC236}">
                <a16:creationId xmlns:a16="http://schemas.microsoft.com/office/drawing/2014/main" id="{D772022A-B278-48D0-BCB2-AAA5B22C4C44}"/>
              </a:ext>
            </a:extLst>
          </p:cNvPr>
          <p:cNvSpPr txBox="1">
            <a:spLocks/>
          </p:cNvSpPr>
          <p:nvPr/>
        </p:nvSpPr>
        <p:spPr>
          <a:xfrm>
            <a:off x="6444075" y="1862574"/>
            <a:ext cx="5303520" cy="139627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a:buFont typeface="Wingdings" pitchFamily="2" charset="2"/>
              <a:buChar char="q"/>
            </a:pPr>
            <a:r>
              <a:rPr lang="en-US" sz="1200" dirty="0"/>
              <a:t>Consider investment drivers such as:</a:t>
            </a:r>
          </a:p>
          <a:p>
            <a:pPr lvl="1">
              <a:buFont typeface="Wingdings" pitchFamily="2" charset="2"/>
              <a:buChar char="q"/>
            </a:pPr>
            <a:r>
              <a:rPr lang="en-US" sz="1100" dirty="0"/>
              <a:t>The amount of revenue the implementation could earn for your organization</a:t>
            </a:r>
          </a:p>
          <a:p>
            <a:pPr lvl="1">
              <a:buFont typeface="Wingdings" pitchFamily="2" charset="2"/>
              <a:buChar char="q"/>
            </a:pPr>
            <a:r>
              <a:rPr lang="en-US" sz="1100" dirty="0"/>
              <a:t>The amount of money you save by implementing the solutions (e.g., through efficiencies, spend increases, or automation) </a:t>
            </a:r>
          </a:p>
          <a:p>
            <a:pPr lvl="1">
              <a:buFont typeface="Wingdings" pitchFamily="2" charset="2"/>
              <a:buChar char="q"/>
            </a:pPr>
            <a:r>
              <a:rPr lang="en-US" sz="1100" dirty="0"/>
              <a:t>The potential cost savings you could achieve from regulatory, compliance, and safety requirements (e.g., through audits or GDPR)</a:t>
            </a:r>
          </a:p>
        </p:txBody>
      </p:sp>
    </p:spTree>
    <p:extLst>
      <p:ext uri="{BB962C8B-B14F-4D97-AF65-F5344CB8AC3E}">
        <p14:creationId xmlns:p14="http://schemas.microsoft.com/office/powerpoint/2010/main" val="3738183563"/>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nchor="t">
            <a:spAutoFit/>
          </a:bodyPr>
          <a:lstStyle/>
          <a:p>
            <a:r>
              <a:rPr lang="en-US" sz="1200" dirty="0"/>
              <a:t>Estimating the costs and benefits of your recommendations will be key to getting buy-in from key stakeholders and, ultimately, approval for investment. Don’t get too specific at this point in the process, just estimate using rough numbers. The goal of this step is to estimate the costs and benefits of the solutions implemented.</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3b: Estimate the benefits relative to cost</a:t>
            </a:r>
          </a:p>
        </p:txBody>
      </p:sp>
      <p:sp>
        <p:nvSpPr>
          <p:cNvPr id="24" name="Content Placeholder 11">
            <a:extLst>
              <a:ext uri="{FF2B5EF4-FFF2-40B4-BE49-F238E27FC236}">
                <a16:creationId xmlns:a16="http://schemas.microsoft.com/office/drawing/2014/main" id="{8499FE67-2108-46D5-AFC7-05DDEBCFB19A}"/>
              </a:ext>
            </a:extLst>
          </p:cNvPr>
          <p:cNvSpPr txBox="1">
            <a:spLocks/>
          </p:cNvSpPr>
          <p:nvPr/>
        </p:nvSpPr>
        <p:spPr>
          <a:xfrm>
            <a:off x="6222676" y="1928984"/>
            <a:ext cx="5373578" cy="109210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Support benefits with third-party data when possible</a:t>
            </a:r>
          </a:p>
          <a:p>
            <a:pPr>
              <a:buFont typeface="Wingdings" pitchFamily="2" charset="2"/>
              <a:buChar char="q"/>
            </a:pPr>
            <a:r>
              <a:rPr lang="en-US" sz="1200" dirty="0"/>
              <a:t>Support your metrics with industry metrics from third-party sources such analyst reports like Gartner or Forrester, trusted industry blogs and metrics, or actual results from ServiceNow customers that your account executive team can provide.</a:t>
            </a:r>
          </a:p>
        </p:txBody>
      </p:sp>
      <p:sp>
        <p:nvSpPr>
          <p:cNvPr id="26" name="Content Placeholder 11">
            <a:extLst>
              <a:ext uri="{FF2B5EF4-FFF2-40B4-BE49-F238E27FC236}">
                <a16:creationId xmlns:a16="http://schemas.microsoft.com/office/drawing/2014/main" id="{A01637BC-6FFF-4517-9B3F-A0E7AA328135}"/>
              </a:ext>
            </a:extLst>
          </p:cNvPr>
          <p:cNvSpPr txBox="1">
            <a:spLocks/>
          </p:cNvSpPr>
          <p:nvPr/>
        </p:nvSpPr>
        <p:spPr>
          <a:xfrm>
            <a:off x="441231" y="1928985"/>
            <a:ext cx="5303520" cy="283152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Estimate the business case benefits to demonstrate the value received</a:t>
            </a:r>
            <a:endParaRPr lang="en-US" sz="1200" dirty="0"/>
          </a:p>
          <a:p>
            <a:pPr>
              <a:buFont typeface="Wingdings" pitchFamily="2" charset="2"/>
              <a:buChar char="q"/>
            </a:pPr>
            <a:r>
              <a:rPr lang="en-US" sz="1200" dirty="0"/>
              <a:t>Set aspiration improvement metrics for each use case—in other words, define what success looks like.</a:t>
            </a:r>
          </a:p>
          <a:p>
            <a:pPr lvl="1">
              <a:buFont typeface="Wingdings" pitchFamily="2" charset="2"/>
              <a:buChar char="q"/>
            </a:pPr>
            <a:r>
              <a:rPr lang="en-US" sz="1100" dirty="0"/>
              <a:t>To ensure against double-counting benefits, identity non-overlapping and distinct benefit improvement measures.</a:t>
            </a:r>
          </a:p>
          <a:p>
            <a:pPr lvl="1">
              <a:buFont typeface="Wingdings" pitchFamily="2" charset="2"/>
              <a:buChar char="q"/>
            </a:pPr>
            <a:r>
              <a:rPr lang="en-US" sz="1100" dirty="0"/>
              <a:t>Include the targeted outcome, data points that make up the improvement metrics, the calculation, benefits, and assumptions.</a:t>
            </a:r>
          </a:p>
          <a:p>
            <a:pPr lvl="1">
              <a:buFont typeface="Wingdings" pitchFamily="2" charset="2"/>
              <a:buChar char="q"/>
            </a:pPr>
            <a:r>
              <a:rPr lang="en-US" sz="1100" dirty="0"/>
              <a:t>Select metrics that will show if you’re making progress toward business outcomes over a course of time.</a:t>
            </a:r>
          </a:p>
          <a:p>
            <a:pPr lvl="1">
              <a:buFont typeface="Wingdings" pitchFamily="2" charset="2"/>
              <a:buChar char="q"/>
            </a:pPr>
            <a:r>
              <a:rPr lang="en-US" sz="1100" dirty="0"/>
              <a:t>Cite your sources and assumptions.</a:t>
            </a:r>
          </a:p>
          <a:p>
            <a:pPr marL="227965" indent="-227965">
              <a:buFont typeface="Wingdings" pitchFamily="2" charset="2"/>
              <a:buChar char="q"/>
            </a:pPr>
            <a:r>
              <a:rPr lang="en-US" sz="1200" dirty="0"/>
              <a:t>Define targets for adoption and use of ServiceNow among target populations—employees and process users, like service desk agents.</a:t>
            </a:r>
          </a:p>
          <a:p>
            <a:pPr lvl="1">
              <a:buFont typeface="Wingdings" pitchFamily="2" charset="2"/>
              <a:buChar char="q"/>
            </a:pPr>
            <a:endParaRPr lang="en-US" sz="800" dirty="0"/>
          </a:p>
          <a:p>
            <a:pPr marL="0" indent="0">
              <a:buNone/>
            </a:pPr>
            <a:endParaRPr lang="en-US" sz="1450" dirty="0"/>
          </a:p>
          <a:p>
            <a:pPr lvl="1">
              <a:buFont typeface="Wingdings" pitchFamily="2" charset="2"/>
              <a:buChar char="q"/>
            </a:pPr>
            <a:endParaRPr lang="en-US" sz="700" dirty="0"/>
          </a:p>
          <a:p>
            <a:pPr>
              <a:buFont typeface="Wingdings" pitchFamily="2" charset="2"/>
              <a:buChar char="q"/>
            </a:pPr>
            <a:endParaRPr lang="en-US" sz="1200" dirty="0"/>
          </a:p>
        </p:txBody>
      </p:sp>
      <p:sp>
        <p:nvSpPr>
          <p:cNvPr id="37" name="Content Placeholder 11">
            <a:extLst>
              <a:ext uri="{FF2B5EF4-FFF2-40B4-BE49-F238E27FC236}">
                <a16:creationId xmlns:a16="http://schemas.microsoft.com/office/drawing/2014/main" id="{B42301CB-2FFF-4D45-9661-E5FFD3DB0765}"/>
              </a:ext>
            </a:extLst>
          </p:cNvPr>
          <p:cNvSpPr txBox="1">
            <a:spLocks/>
          </p:cNvSpPr>
          <p:nvPr/>
        </p:nvSpPr>
        <p:spPr>
          <a:xfrm>
            <a:off x="6222676" y="3057196"/>
            <a:ext cx="5373578" cy="2583838"/>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Estimate TCO, ROI, and value achievement </a:t>
            </a:r>
          </a:p>
          <a:p>
            <a:pPr marL="227965" indent="-227965">
              <a:buFont typeface="Wingdings" pitchFamily="2" charset="2"/>
              <a:buChar char="q"/>
            </a:pPr>
            <a:r>
              <a:rPr lang="en-US" sz="1200" dirty="0"/>
              <a:t>Calculate the total economic cost over the lifetime of the investment. </a:t>
            </a:r>
          </a:p>
          <a:p>
            <a:pPr lvl="1">
              <a:buFont typeface="Wingdings" pitchFamily="2" charset="2"/>
              <a:buChar char="q"/>
            </a:pPr>
            <a:r>
              <a:rPr lang="en-US" sz="1100" dirty="0"/>
              <a:t>TCO = Solution costs plus implementation costs plus internal costs</a:t>
            </a:r>
          </a:p>
          <a:p>
            <a:pPr marL="227965" indent="-227965">
              <a:buFont typeface="Wingdings" pitchFamily="2" charset="2"/>
              <a:buChar char="q"/>
            </a:pPr>
            <a:r>
              <a:rPr lang="en-US" sz="1200" dirty="0"/>
              <a:t>Calculate the return on investment (i.e., the value). Use the Forrester-certified ServiceNow </a:t>
            </a:r>
            <a:r>
              <a:rPr lang="en-US" sz="1200" dirty="0">
                <a:hlinkClick r:id="rId3"/>
              </a:rPr>
              <a:t>Value Calculators</a:t>
            </a:r>
            <a:r>
              <a:rPr lang="en-US" sz="1200" dirty="0"/>
              <a:t> when possible.</a:t>
            </a:r>
          </a:p>
          <a:p>
            <a:pPr lvl="1">
              <a:buFont typeface="Wingdings" pitchFamily="2" charset="2"/>
              <a:buChar char="q"/>
            </a:pPr>
            <a:r>
              <a:rPr lang="en-US" sz="1100" dirty="0"/>
              <a:t>The financial return is calculated for three or five years. Partner with finance to determine the years of analysis.</a:t>
            </a:r>
          </a:p>
          <a:p>
            <a:pPr>
              <a:buFont typeface="Wingdings" pitchFamily="2" charset="2"/>
              <a:buChar char="q"/>
            </a:pPr>
            <a:r>
              <a:rPr lang="en-US" sz="1200" dirty="0"/>
              <a:t>Consider how long it takes you to achieve business value, for example, a faster incident response within three to six months after go-live.</a:t>
            </a:r>
          </a:p>
          <a:p>
            <a:pPr lvl="1">
              <a:buFont typeface="Wingdings" pitchFamily="2" charset="2"/>
              <a:buChar char="q"/>
            </a:pPr>
            <a:endParaRPr lang="en-US" sz="1100" dirty="0"/>
          </a:p>
        </p:txBody>
      </p:sp>
      <p:sp>
        <p:nvSpPr>
          <p:cNvPr id="46" name="Rectangle 45">
            <a:extLst>
              <a:ext uri="{FF2B5EF4-FFF2-40B4-BE49-F238E27FC236}">
                <a16:creationId xmlns:a16="http://schemas.microsoft.com/office/drawing/2014/main" id="{32CFF38F-A0B8-4701-963F-CF32FD3F5B93}"/>
              </a:ext>
            </a:extLst>
          </p:cNvPr>
          <p:cNvSpPr/>
          <p:nvPr/>
        </p:nvSpPr>
        <p:spPr>
          <a:xfrm>
            <a:off x="614282" y="4857285"/>
            <a:ext cx="4957418" cy="67883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You may not have all the data, and the data you have might not be precise. The goal is to align with the professional judgement of key operators.</a:t>
            </a:r>
          </a:p>
        </p:txBody>
      </p:sp>
      <p:grpSp>
        <p:nvGrpSpPr>
          <p:cNvPr id="21" name="Group 20">
            <a:extLst>
              <a:ext uri="{FF2B5EF4-FFF2-40B4-BE49-F238E27FC236}">
                <a16:creationId xmlns:a16="http://schemas.microsoft.com/office/drawing/2014/main" id="{BBB9D00A-5344-4135-88F9-9CFD9507EA81}"/>
              </a:ext>
            </a:extLst>
          </p:cNvPr>
          <p:cNvGrpSpPr/>
          <p:nvPr/>
        </p:nvGrpSpPr>
        <p:grpSpPr>
          <a:xfrm>
            <a:off x="2358279" y="5918299"/>
            <a:ext cx="6535867" cy="462116"/>
            <a:chOff x="375303" y="6528308"/>
            <a:chExt cx="6588781" cy="462116"/>
          </a:xfrm>
        </p:grpSpPr>
        <p:sp>
          <p:nvSpPr>
            <p:cNvPr id="22" name="Chevron 29">
              <a:extLst>
                <a:ext uri="{FF2B5EF4-FFF2-40B4-BE49-F238E27FC236}">
                  <a16:creationId xmlns:a16="http://schemas.microsoft.com/office/drawing/2014/main" id="{5FAAD1EF-9EF5-41E0-BB90-B76BDF0CFBA4}"/>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3" name="Chevron 34">
              <a:extLst>
                <a:ext uri="{FF2B5EF4-FFF2-40B4-BE49-F238E27FC236}">
                  <a16:creationId xmlns:a16="http://schemas.microsoft.com/office/drawing/2014/main" id="{BC29EA19-5B81-4FD8-BC30-1470E5753193}"/>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Identify key issues and business improvement areas</a:t>
              </a:r>
            </a:p>
          </p:txBody>
        </p:sp>
        <p:sp>
          <p:nvSpPr>
            <p:cNvPr id="25" name="Chevron 35">
              <a:extLst>
                <a:ext uri="{FF2B5EF4-FFF2-40B4-BE49-F238E27FC236}">
                  <a16:creationId xmlns:a16="http://schemas.microsoft.com/office/drawing/2014/main" id="{E6C8C302-0042-4E98-AF38-516C9E83BE10}"/>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recommendations</a:t>
              </a:r>
            </a:p>
          </p:txBody>
        </p:sp>
        <p:sp>
          <p:nvSpPr>
            <p:cNvPr id="27" name="Chevron 36">
              <a:extLst>
                <a:ext uri="{FF2B5EF4-FFF2-40B4-BE49-F238E27FC236}">
                  <a16:creationId xmlns:a16="http://schemas.microsoft.com/office/drawing/2014/main" id="{EB60A29B-9523-4B2B-BEAB-B4AACC097353}"/>
                </a:ext>
              </a:extLst>
            </p:cNvPr>
            <p:cNvSpPr/>
            <p:nvPr/>
          </p:nvSpPr>
          <p:spPr>
            <a:xfrm>
              <a:off x="4751757"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Construct the business case</a:t>
              </a:r>
            </a:p>
          </p:txBody>
        </p:sp>
      </p:grpSp>
      <p:sp>
        <p:nvSpPr>
          <p:cNvPr id="29" name="Chevron 37">
            <a:extLst>
              <a:ext uri="{FF2B5EF4-FFF2-40B4-BE49-F238E27FC236}">
                <a16:creationId xmlns:a16="http://schemas.microsoft.com/office/drawing/2014/main" id="{8B39D4E5-6BC0-4269-8502-ECA78802D06B}"/>
              </a:ext>
            </a:extLst>
          </p:cNvPr>
          <p:cNvSpPr/>
          <p:nvPr/>
        </p:nvSpPr>
        <p:spPr>
          <a:xfrm>
            <a:off x="8451140" y="5918299"/>
            <a:ext cx="1951231" cy="475859"/>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Socialize, communicate, and finalize</a:t>
            </a:r>
          </a:p>
        </p:txBody>
      </p:sp>
      <p:sp>
        <p:nvSpPr>
          <p:cNvPr id="30" name="Chevron 37">
            <a:extLst>
              <a:ext uri="{FF2B5EF4-FFF2-40B4-BE49-F238E27FC236}">
                <a16:creationId xmlns:a16="http://schemas.microsoft.com/office/drawing/2014/main" id="{CD6ED8D8-5588-4707-939E-F5205072EF50}"/>
              </a:ext>
            </a:extLst>
          </p:cNvPr>
          <p:cNvSpPr/>
          <p:nvPr/>
        </p:nvSpPr>
        <p:spPr>
          <a:xfrm>
            <a:off x="10136113" y="5918299"/>
            <a:ext cx="1951231" cy="475859"/>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Monitor and manage value realization</a:t>
            </a:r>
          </a:p>
        </p:txBody>
      </p:sp>
    </p:spTree>
    <p:extLst>
      <p:ext uri="{BB962C8B-B14F-4D97-AF65-F5344CB8AC3E}">
        <p14:creationId xmlns:p14="http://schemas.microsoft.com/office/powerpoint/2010/main" val="4180268077"/>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spAutoFit/>
          </a:bodyPr>
          <a:lstStyle/>
          <a:p>
            <a:r>
              <a:rPr lang="en-US" sz="1200" dirty="0"/>
              <a:t>It’s time to package your research and estimates into a formalized business case document. The goal of this step is to formally construct a draft business case.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3c: Construct the business case</a:t>
            </a:r>
          </a:p>
        </p:txBody>
      </p:sp>
      <p:sp>
        <p:nvSpPr>
          <p:cNvPr id="11" name="Content Placeholder 11">
            <a:extLst>
              <a:ext uri="{FF2B5EF4-FFF2-40B4-BE49-F238E27FC236}">
                <a16:creationId xmlns:a16="http://schemas.microsoft.com/office/drawing/2014/main" id="{8ADA130D-8A06-4ECC-BFF0-B0F6D534A33C}"/>
              </a:ext>
            </a:extLst>
          </p:cNvPr>
          <p:cNvSpPr txBox="1">
            <a:spLocks/>
          </p:cNvSpPr>
          <p:nvPr/>
        </p:nvSpPr>
        <p:spPr>
          <a:xfrm>
            <a:off x="6444074" y="1657101"/>
            <a:ext cx="5303520" cy="1152470"/>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Follow your organization’s internal process </a:t>
            </a:r>
          </a:p>
          <a:p>
            <a:pPr>
              <a:buFont typeface="Wingdings" pitchFamily="2" charset="2"/>
              <a:buChar char="q"/>
            </a:pPr>
            <a:r>
              <a:rPr lang="en-US" sz="1200" dirty="0"/>
              <a:t>Determine if existing forms or processes exist within your organization. Check with areas such as vendor management, legal, or finance.</a:t>
            </a:r>
          </a:p>
          <a:p>
            <a:pPr marL="0" indent="0">
              <a:buNone/>
            </a:pPr>
            <a:endParaRPr lang="en-US" sz="1200" dirty="0"/>
          </a:p>
        </p:txBody>
      </p:sp>
      <p:sp>
        <p:nvSpPr>
          <p:cNvPr id="20" name="Content Placeholder 11">
            <a:extLst>
              <a:ext uri="{FF2B5EF4-FFF2-40B4-BE49-F238E27FC236}">
                <a16:creationId xmlns:a16="http://schemas.microsoft.com/office/drawing/2014/main" id="{1A41E88C-00D0-4078-B9A8-51D0884B5774}"/>
              </a:ext>
            </a:extLst>
          </p:cNvPr>
          <p:cNvSpPr txBox="1">
            <a:spLocks/>
          </p:cNvSpPr>
          <p:nvPr/>
        </p:nvSpPr>
        <p:spPr>
          <a:xfrm>
            <a:off x="443599" y="1662277"/>
            <a:ext cx="5303520" cy="4256022"/>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Formalize the business case into consumable content</a:t>
            </a:r>
            <a:r>
              <a:rPr lang="en-US" sz="1200" b="1" baseline="30000" dirty="0"/>
              <a:t>1</a:t>
            </a:r>
            <a:endParaRPr lang="en-US" sz="900" b="1" baseline="30000" dirty="0"/>
          </a:p>
          <a:p>
            <a:pPr marL="227965" indent="-227965">
              <a:buFont typeface="Wingdings" pitchFamily="2" charset="2"/>
              <a:buChar char="q"/>
            </a:pPr>
            <a:r>
              <a:rPr lang="en-US" sz="1200" dirty="0"/>
              <a:t>Draft the business case using Microsoft Word, PowerPoint, or another company-required format.</a:t>
            </a:r>
          </a:p>
          <a:p>
            <a:pPr>
              <a:buFont typeface="Wingdings" pitchFamily="2" charset="2"/>
              <a:buChar char="q"/>
            </a:pPr>
            <a:r>
              <a:rPr lang="en-US" sz="1200" dirty="0"/>
              <a:t>Create an executive summary including the:</a:t>
            </a:r>
          </a:p>
          <a:p>
            <a:pPr lvl="1">
              <a:buFont typeface="Wingdings" pitchFamily="2" charset="2"/>
              <a:buChar char="q"/>
            </a:pPr>
            <a:r>
              <a:rPr lang="en-US" sz="1050" dirty="0"/>
              <a:t>Business issue(s)</a:t>
            </a:r>
          </a:p>
          <a:p>
            <a:pPr lvl="1">
              <a:buFont typeface="Wingdings" pitchFamily="2" charset="2"/>
              <a:buChar char="q"/>
            </a:pPr>
            <a:r>
              <a:rPr lang="en-US" sz="1050" dirty="0"/>
              <a:t>Problem statement(s)</a:t>
            </a:r>
          </a:p>
          <a:p>
            <a:pPr lvl="1">
              <a:buFont typeface="Wingdings" pitchFamily="2" charset="2"/>
              <a:buChar char="q"/>
            </a:pPr>
            <a:r>
              <a:rPr lang="en-US" sz="1050" dirty="0"/>
              <a:t>Business implications</a:t>
            </a:r>
          </a:p>
          <a:p>
            <a:pPr marL="227965" indent="-227965">
              <a:buFont typeface="Wingdings" pitchFamily="2" charset="2"/>
              <a:buChar char="q"/>
            </a:pPr>
            <a:r>
              <a:rPr lang="en-US" sz="1200" dirty="0"/>
              <a:t>The body components of the business case should include:</a:t>
            </a:r>
          </a:p>
          <a:p>
            <a:pPr marL="456565" lvl="1" indent="-224790">
              <a:buFont typeface="Wingdings" pitchFamily="2" charset="2"/>
              <a:buChar char="q"/>
            </a:pPr>
            <a:r>
              <a:rPr lang="en-US" sz="1050" dirty="0"/>
              <a:t>A list of key business challenges uncovered from stakeholder interviews</a:t>
            </a:r>
          </a:p>
          <a:p>
            <a:pPr lvl="1">
              <a:buFont typeface="Wingdings" pitchFamily="2" charset="2"/>
              <a:buChar char="q"/>
            </a:pPr>
            <a:r>
              <a:rPr lang="en-US" sz="1050" dirty="0"/>
              <a:t>Recommended solutions that solve for business challenges</a:t>
            </a:r>
          </a:p>
          <a:p>
            <a:pPr lvl="1">
              <a:buFont typeface="Wingdings" pitchFamily="2" charset="2"/>
              <a:buChar char="q"/>
            </a:pPr>
            <a:r>
              <a:rPr lang="en-US" sz="1050" dirty="0"/>
              <a:t>Estimated solution implementation costs</a:t>
            </a:r>
          </a:p>
          <a:p>
            <a:pPr lvl="1">
              <a:buFont typeface="Wingdings" pitchFamily="2" charset="2"/>
              <a:buChar char="q"/>
            </a:pPr>
            <a:r>
              <a:rPr lang="en-US" sz="1050" dirty="0"/>
              <a:t>Forward-looking metrics </a:t>
            </a:r>
          </a:p>
          <a:p>
            <a:pPr lvl="1">
              <a:buFont typeface="Wingdings" pitchFamily="2" charset="2"/>
              <a:buChar char="q"/>
            </a:pPr>
            <a:r>
              <a:rPr lang="en-US" sz="1050" dirty="0"/>
              <a:t>TCO and ROI</a:t>
            </a:r>
          </a:p>
          <a:p>
            <a:pPr marL="227965" indent="-227965">
              <a:buFont typeface="Wingdings" pitchFamily="2" charset="2"/>
              <a:buChar char="q"/>
            </a:pPr>
            <a:r>
              <a:rPr lang="en-US" sz="1200" dirty="0"/>
              <a:t>Create a final statement summarizing the business case, total investment required, and business outcomes to achieve.</a:t>
            </a:r>
          </a:p>
          <a:p>
            <a:pPr>
              <a:buFont typeface="Wingdings" pitchFamily="2" charset="2"/>
              <a:buChar char="q"/>
            </a:pPr>
            <a:r>
              <a:rPr lang="en-US" sz="1200" dirty="0"/>
              <a:t>Provide a specific call to action to ensure there is a series of defined next steps for moving the initiative forward.</a:t>
            </a:r>
          </a:p>
          <a:p>
            <a:pPr marL="0" indent="0">
              <a:buNone/>
            </a:pPr>
            <a:endParaRPr lang="en-US" sz="1200" dirty="0"/>
          </a:p>
        </p:txBody>
      </p:sp>
      <p:sp>
        <p:nvSpPr>
          <p:cNvPr id="21" name="Rectangle 20">
            <a:extLst>
              <a:ext uri="{FF2B5EF4-FFF2-40B4-BE49-F238E27FC236}">
                <a16:creationId xmlns:a16="http://schemas.microsoft.com/office/drawing/2014/main" id="{95830C09-9032-4DEA-8802-7B6F5495414D}"/>
              </a:ext>
            </a:extLst>
          </p:cNvPr>
          <p:cNvSpPr/>
          <p:nvPr/>
        </p:nvSpPr>
        <p:spPr>
          <a:xfrm>
            <a:off x="7332967" y="3245918"/>
            <a:ext cx="2588454" cy="115247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Numbers alone do not make the business case. How you design, develop, and present the business case is as important as the ROI and other figures you project.</a:t>
            </a:r>
          </a:p>
        </p:txBody>
      </p:sp>
      <p:grpSp>
        <p:nvGrpSpPr>
          <p:cNvPr id="22" name="Group 21">
            <a:extLst>
              <a:ext uri="{FF2B5EF4-FFF2-40B4-BE49-F238E27FC236}">
                <a16:creationId xmlns:a16="http://schemas.microsoft.com/office/drawing/2014/main" id="{E6B1021B-2E93-47C8-B42D-1E4B3A010F21}"/>
              </a:ext>
            </a:extLst>
          </p:cNvPr>
          <p:cNvGrpSpPr/>
          <p:nvPr/>
        </p:nvGrpSpPr>
        <p:grpSpPr>
          <a:xfrm>
            <a:off x="2358279" y="5918299"/>
            <a:ext cx="6535867" cy="462116"/>
            <a:chOff x="375303" y="6528308"/>
            <a:chExt cx="6588781" cy="462116"/>
          </a:xfrm>
        </p:grpSpPr>
        <p:sp>
          <p:nvSpPr>
            <p:cNvPr id="23" name="Chevron 29">
              <a:extLst>
                <a:ext uri="{FF2B5EF4-FFF2-40B4-BE49-F238E27FC236}">
                  <a16:creationId xmlns:a16="http://schemas.microsoft.com/office/drawing/2014/main" id="{A302297E-05C5-457A-8A7D-FA580A8450C2}"/>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4" name="Chevron 34">
              <a:extLst>
                <a:ext uri="{FF2B5EF4-FFF2-40B4-BE49-F238E27FC236}">
                  <a16:creationId xmlns:a16="http://schemas.microsoft.com/office/drawing/2014/main" id="{1433E011-BF87-4EA8-B045-C006C6AD7D28}"/>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Identify key issues and business improvement areas</a:t>
              </a:r>
            </a:p>
          </p:txBody>
        </p:sp>
        <p:sp>
          <p:nvSpPr>
            <p:cNvPr id="25" name="Chevron 35">
              <a:extLst>
                <a:ext uri="{FF2B5EF4-FFF2-40B4-BE49-F238E27FC236}">
                  <a16:creationId xmlns:a16="http://schemas.microsoft.com/office/drawing/2014/main" id="{296AC827-0136-4A0E-9F3E-17D36814DFBE}"/>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recommendations</a:t>
              </a:r>
            </a:p>
          </p:txBody>
        </p:sp>
        <p:sp>
          <p:nvSpPr>
            <p:cNvPr id="26" name="Chevron 36">
              <a:extLst>
                <a:ext uri="{FF2B5EF4-FFF2-40B4-BE49-F238E27FC236}">
                  <a16:creationId xmlns:a16="http://schemas.microsoft.com/office/drawing/2014/main" id="{1CB14B68-AEA6-41DB-BC0D-4B07F7D3A9A0}"/>
                </a:ext>
              </a:extLst>
            </p:cNvPr>
            <p:cNvSpPr/>
            <p:nvPr/>
          </p:nvSpPr>
          <p:spPr>
            <a:xfrm>
              <a:off x="4751757"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Construct the business case</a:t>
              </a:r>
            </a:p>
          </p:txBody>
        </p:sp>
      </p:grpSp>
      <p:sp>
        <p:nvSpPr>
          <p:cNvPr id="27" name="Chevron 37">
            <a:extLst>
              <a:ext uri="{FF2B5EF4-FFF2-40B4-BE49-F238E27FC236}">
                <a16:creationId xmlns:a16="http://schemas.microsoft.com/office/drawing/2014/main" id="{61468DD2-4BEE-4EDE-AFF2-A4C9C3916629}"/>
              </a:ext>
            </a:extLst>
          </p:cNvPr>
          <p:cNvSpPr/>
          <p:nvPr/>
        </p:nvSpPr>
        <p:spPr>
          <a:xfrm>
            <a:off x="8451140" y="5918299"/>
            <a:ext cx="1951231" cy="475859"/>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Socialize, communicate, and finalize</a:t>
            </a:r>
          </a:p>
        </p:txBody>
      </p:sp>
      <p:sp>
        <p:nvSpPr>
          <p:cNvPr id="29" name="Chevron 37">
            <a:extLst>
              <a:ext uri="{FF2B5EF4-FFF2-40B4-BE49-F238E27FC236}">
                <a16:creationId xmlns:a16="http://schemas.microsoft.com/office/drawing/2014/main" id="{06AB2F62-3B2F-468C-8DE5-3641AAA14F5F}"/>
              </a:ext>
            </a:extLst>
          </p:cNvPr>
          <p:cNvSpPr/>
          <p:nvPr/>
        </p:nvSpPr>
        <p:spPr>
          <a:xfrm>
            <a:off x="10136113" y="5918299"/>
            <a:ext cx="1951231" cy="475859"/>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Monitor and manage value realization</a:t>
            </a:r>
          </a:p>
        </p:txBody>
      </p:sp>
      <p:sp>
        <p:nvSpPr>
          <p:cNvPr id="16" name="TextBox 15">
            <a:extLst>
              <a:ext uri="{FF2B5EF4-FFF2-40B4-BE49-F238E27FC236}">
                <a16:creationId xmlns:a16="http://schemas.microsoft.com/office/drawing/2014/main" id="{194C35B3-5022-4D71-B6BB-CD3DAC724A74}"/>
              </a:ext>
            </a:extLst>
          </p:cNvPr>
          <p:cNvSpPr txBox="1"/>
          <p:nvPr/>
        </p:nvSpPr>
        <p:spPr>
          <a:xfrm>
            <a:off x="341786" y="5702855"/>
            <a:ext cx="3030329" cy="215444"/>
          </a:xfrm>
          <a:prstGeom prst="rect">
            <a:avLst/>
          </a:prstGeom>
          <a:noFill/>
        </p:spPr>
        <p:txBody>
          <a:bodyPr wrap="square" rtlCol="0">
            <a:spAutoFit/>
          </a:bodyPr>
          <a:lstStyle/>
          <a:p>
            <a:pPr algn="l"/>
            <a:r>
              <a:rPr lang="en-US" sz="800" baseline="30000" dirty="0"/>
              <a:t>1</a:t>
            </a:r>
            <a:r>
              <a:rPr lang="en-US" sz="800" dirty="0"/>
              <a:t> A sample business case is available in the appendix. </a:t>
            </a:r>
          </a:p>
        </p:txBody>
      </p:sp>
    </p:spTree>
    <p:extLst>
      <p:ext uri="{BB962C8B-B14F-4D97-AF65-F5344CB8AC3E}">
        <p14:creationId xmlns:p14="http://schemas.microsoft.com/office/powerpoint/2010/main" val="2673984857"/>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ABE8F1A-FAFD-46C0-9868-3933B42AE9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97C04A-0317-4CF8-BD19-6BADABB0F15B}">
  <ds:schemaRefs>
    <ds:schemaRef ds:uri="http://schemas.microsoft.com/sharepoint/v3/contenttype/forms"/>
  </ds:schemaRefs>
</ds:datastoreItem>
</file>

<file path=customXml/itemProps3.xml><?xml version="1.0" encoding="utf-8"?>
<ds:datastoreItem xmlns:ds="http://schemas.openxmlformats.org/officeDocument/2006/customXml" ds:itemID="{85706DC4-6DEC-483C-B219-726F783660C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22691</TotalTime>
  <Words>4073</Words>
  <Application>Microsoft Office PowerPoint</Application>
  <PresentationFormat>Custom</PresentationFormat>
  <Paragraphs>422</Paragraphs>
  <Slides>19</Slides>
  <Notes>11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Build your business case</vt:lpstr>
      <vt:lpstr>Success Pillars – Structure</vt:lpstr>
      <vt:lpstr>Build your business case</vt:lpstr>
      <vt:lpstr>Step 1a: Conduct background research</vt:lpstr>
      <vt:lpstr>Step 1b: Identify the key issues and business improvement areas</vt:lpstr>
      <vt:lpstr>Step 2: Develop recommendations</vt:lpstr>
      <vt:lpstr>Step 3a: Estimate the implementation time and cost</vt:lpstr>
      <vt:lpstr>Step 3b: Estimate the benefits relative to cost</vt:lpstr>
      <vt:lpstr>Step 3c: Construct the business case</vt:lpstr>
      <vt:lpstr>Step 4: Socialize, communicate, finalize</vt:lpstr>
      <vt:lpstr>Step 5: Monitor and manage your value realization</vt:lpstr>
      <vt:lpstr>KPIs and stakeholders</vt:lpstr>
      <vt:lpstr>Appendix</vt:lpstr>
      <vt:lpstr>Sample strategy map</vt:lpstr>
      <vt:lpstr>Sample business case – IT </vt:lpstr>
      <vt:lpstr>Sample business case – Customer service</vt:lpstr>
      <vt:lpstr>Sample business case – HR</vt:lpstr>
      <vt:lpstr>Sample business case – Security operations</vt:lpstr>
      <vt:lpstr>Sample business case – Intelligent apps</vt:lpstr>
    </vt:vector>
  </TitlesOfParts>
  <Manager/>
  <Company>ServiceNow</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Case - Customer Success - ServiceNow</dc:title>
  <dc:subject>This checklist outlines the steps for creating an economic rationale for your ServiceNow investment. It contains…</dc:subject>
  <dc:creator>ServiceNow Customer Success</dc:creator>
  <cp:keywords>business case, business goals, value realization, economic rationale, business objectives, funding, financial evidence, business value</cp:keywords>
  <dc:description/>
  <cp:lastModifiedBy>CJ Nichols</cp:lastModifiedBy>
  <cp:revision>1095</cp:revision>
  <cp:lastPrinted>2018-04-26T14:46:34Z</cp:lastPrinted>
  <dcterms:created xsi:type="dcterms:W3CDTF">2017-11-01T20:30:48Z</dcterms:created>
  <dcterms:modified xsi:type="dcterms:W3CDTF">2020-02-19T17:25:31Z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4000</vt:r8>
  </property>
  <property fmtid="{D5CDD505-2E9C-101B-9397-08002B2CF9AE}" pid="3" name="ContentTypeId">
    <vt:lpwstr>0x01010049E265F72CA92545B9F9453CFEB18874</vt:lpwstr>
  </property>
</Properties>
</file>