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090" r:id="rId4"/>
  </p:sldMasterIdLst>
  <p:notesMasterIdLst>
    <p:notesMasterId r:id="rId18"/>
  </p:notesMasterIdLst>
  <p:handoutMasterIdLst>
    <p:handoutMasterId r:id="rId19"/>
  </p:handoutMasterIdLst>
  <p:sldIdLst>
    <p:sldId id="838" r:id="rId5"/>
    <p:sldId id="1199" r:id="rId6"/>
    <p:sldId id="1171" r:id="rId7"/>
    <p:sldId id="1186" r:id="rId8"/>
    <p:sldId id="1192" r:id="rId9"/>
    <p:sldId id="1187" r:id="rId10"/>
    <p:sldId id="1197" r:id="rId11"/>
    <p:sldId id="1196" r:id="rId12"/>
    <p:sldId id="1189" r:id="rId13"/>
    <p:sldId id="1198" r:id="rId14"/>
    <p:sldId id="1190" r:id="rId15"/>
    <p:sldId id="1191" r:id="rId16"/>
    <p:sldId id="1175" r:id="rId17"/>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29" clrIdx="19"/>
  <p:cmAuthor id="21" name="Mark Tonsetic" initials="MT" lastIdx="14"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17" clrIdx="60"/>
  <p:cmAuthor id="62" name="Andrew Marwan" initials="AM" lastIdx="7" clrIdx="61">
    <p:extLst>
      <p:ext uri="{19B8F6BF-5375-455C-9EA6-DF929625EA0E}">
        <p15:presenceInfo xmlns:p15="http://schemas.microsoft.com/office/powerpoint/2012/main" userId="S::andrew.marwan@servicenow.com::aec7ffa1-584b-4134-ad7c-e737e31091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40" autoAdjust="0"/>
    <p:restoredTop sz="86466" autoAdjust="0"/>
  </p:normalViewPr>
  <p:slideViewPr>
    <p:cSldViewPr snapToGrid="0">
      <p:cViewPr varScale="1">
        <p:scale>
          <a:sx n="124" d="100"/>
          <a:sy n="124" d="100"/>
        </p:scale>
        <p:origin x="1072" y="176"/>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118133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4075273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107671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2628595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1142303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684233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400122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3820086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2246783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4259342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a:t>
            </a:r>
            <a:r>
              <a:rPr lang="en-US" sz="1050" dirty="0" err="1">
                <a:solidFill>
                  <a:schemeClr val="tx1"/>
                </a:solidFill>
              </a:rPr>
              <a:t>ServiceNow’s</a:t>
            </a:r>
            <a:r>
              <a:rPr lang="en-US" sz="1050" dirty="0">
                <a:solidFill>
                  <a:schemeClr val="tx1"/>
                </a:solidFill>
              </a:rPr>
              <a:t>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a:t>Click icon to add table</a:t>
            </a:r>
            <a:endParaRPr lang="en-US" dirty="0"/>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success/pillars/create-excitement-adoption.html#4-5-build"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platform-team-roles.pdf"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s://www.servicenow.com/success/playbook/build-support-for-transformation.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platform-team-roles.pdf" TargetMode="External"/><Relationship Id="rId7" Type="http://schemas.openxmlformats.org/officeDocument/2006/relationships/hyperlink" Target="https://www.servicenow.com/content/dam/servicenow-assets/public/en-us/doc-type/success/checklist/business-case.pptx"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hyperlink" Target="https://www.servicenow.com/content/dam/servicenow-assets/public/en-us/doc-type/success/checklist/change-management-plan.pptx" TargetMode="External"/><Relationship Id="rId5" Type="http://schemas.openxmlformats.org/officeDocument/2006/relationships/hyperlink" Target="https://www.servicenow.com/content/dam/servicenow-assets/public/en-us/doc-type/success/checklist/governance-process-policies-team.pptx" TargetMode="External"/><Relationship Id="rId4" Type="http://schemas.openxmlformats.org/officeDocument/2006/relationships/hyperlink" Target="https://www.servicenow.com/success/playbook/business-case-guide.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csc-quick-answer-creating-custom-dashboards.pdf"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success/quick-answer/custom-dashboard.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executive-sponsor-role.pdf"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hyperlink" Target="https://www.servicenow.com/success.html" TargetMode="External"/><Relationship Id="rId4" Type="http://schemas.openxmlformats.org/officeDocument/2006/relationships/hyperlink" Target="https://www.servicenow.com/services/training-and-certification/foundations-elearning.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ccess-quick-answer-roles-platform-team.pdf"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hyperlink" Target="https://www.servicenow.com/now-at-work.html" TargetMode="External"/><Relationship Id="rId5" Type="http://schemas.openxmlformats.org/officeDocument/2006/relationships/hyperlink" Target="https://knowledge.servicenow.com/" TargetMode="External"/><Relationship Id="rId4" Type="http://schemas.openxmlformats.org/officeDocument/2006/relationships/hyperlink" Target="https://www.servicenow.com/content/dam/servicenow-assets/public/en-us/doc-type/success/quick-answer/platform-team-roles.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dirty="0"/>
              <a:t>Engage an executive sponsor to drive change and remove roadblocks</a:t>
            </a:r>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866514"/>
            <a:ext cx="11141170" cy="380730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spcBef>
                <a:spcPts val="0"/>
              </a:spcBef>
              <a:buNone/>
            </a:pPr>
            <a:r>
              <a:rPr lang="en-US" sz="1200" b="1" dirty="0">
                <a:latin typeface="Century Gothic" panose="020B0502020202020204" pitchFamily="34" charset="0"/>
              </a:rPr>
              <a:t>Create an action plan with your executive sponsor inclusive of the things you need them to do to support the ServiceNow project</a:t>
            </a:r>
          </a:p>
          <a:p>
            <a:pPr marR="0" lvl="0">
              <a:spcAft>
                <a:spcPts val="0"/>
              </a:spcAft>
              <a:buFont typeface="Wingdings" pitchFamily="2" charset="2"/>
              <a:buChar char="q"/>
              <a:tabLst>
                <a:tab pos="685800" algn="l"/>
                <a:tab pos="1371600" algn="l"/>
              </a:tabLst>
            </a:pPr>
            <a:r>
              <a:rPr lang="en-US" sz="1200" dirty="0"/>
              <a:t>Schedule a one-hour strategic planning session or use one of your cadence meetings to create the action plan with the executive sponsor.</a:t>
            </a:r>
          </a:p>
          <a:p>
            <a:pPr marR="0" lvl="0">
              <a:spcAft>
                <a:spcPts val="0"/>
              </a:spcAft>
              <a:buFont typeface="Wingdings" pitchFamily="2" charset="2"/>
              <a:buChar char="q"/>
              <a:tabLst>
                <a:tab pos="685800" algn="l"/>
                <a:tab pos="1371600" algn="l"/>
              </a:tabLst>
            </a:pPr>
            <a:r>
              <a:rPr lang="en-US" sz="1200" dirty="0"/>
              <a:t>Map out the necessary decisions and deliverables, including:</a:t>
            </a:r>
          </a:p>
          <a:p>
            <a:pPr marR="0" lvl="1">
              <a:spcAft>
                <a:spcPts val="0"/>
              </a:spcAft>
              <a:buFont typeface="Wingdings" pitchFamily="2" charset="2"/>
              <a:buChar char="q"/>
              <a:tabLst>
                <a:tab pos="1143000" algn="l"/>
                <a:tab pos="1371600" algn="l"/>
              </a:tabLst>
            </a:pPr>
            <a:r>
              <a:rPr lang="en-US" sz="1100" b="1" dirty="0"/>
              <a:t>Action item description – </a:t>
            </a:r>
            <a:r>
              <a:rPr lang="en-US" sz="1100" dirty="0"/>
              <a:t>Work with senior leadership to craft a transformation vision statement.</a:t>
            </a:r>
          </a:p>
          <a:p>
            <a:pPr marR="0" lvl="1">
              <a:spcAft>
                <a:spcPts val="0"/>
              </a:spcAft>
              <a:buFont typeface="Wingdings" pitchFamily="2" charset="2"/>
              <a:buChar char="q"/>
              <a:tabLst>
                <a:tab pos="1143000" algn="l"/>
                <a:tab pos="1371600" algn="l"/>
              </a:tabLst>
            </a:pPr>
            <a:r>
              <a:rPr lang="en-US" sz="1100" b="1" dirty="0"/>
              <a:t>Objective of the action item – </a:t>
            </a:r>
            <a:r>
              <a:rPr lang="en-US" sz="1100" dirty="0"/>
              <a:t>This may provide, for example, a shared understanding of where the organization is going and the changes required to get there.</a:t>
            </a:r>
          </a:p>
          <a:p>
            <a:pPr marR="0" lvl="1">
              <a:spcAft>
                <a:spcPts val="0"/>
              </a:spcAft>
              <a:buFont typeface="Wingdings" pitchFamily="2" charset="2"/>
              <a:buChar char="q"/>
              <a:tabLst>
                <a:tab pos="1143000" algn="l"/>
                <a:tab pos="1371600" algn="l"/>
              </a:tabLst>
            </a:pPr>
            <a:r>
              <a:rPr lang="en-US" sz="1100" b="1" dirty="0"/>
              <a:t>Tactics to be used – </a:t>
            </a:r>
            <a:r>
              <a:rPr lang="en-US" sz="1100" dirty="0"/>
              <a:t>You might include learning about industry and market trends, contributing to the visioning exercise, etc.</a:t>
            </a:r>
          </a:p>
          <a:p>
            <a:pPr marR="0" lvl="1">
              <a:spcAft>
                <a:spcPts val="0"/>
              </a:spcAft>
              <a:buFont typeface="Wingdings" pitchFamily="2" charset="2"/>
              <a:buChar char="q"/>
              <a:tabLst>
                <a:tab pos="1143000" algn="l"/>
                <a:tab pos="1371600" algn="l"/>
              </a:tabLst>
            </a:pPr>
            <a:r>
              <a:rPr lang="en-US" sz="1100" b="1" dirty="0"/>
              <a:t>Outcomes – </a:t>
            </a:r>
            <a:r>
              <a:rPr lang="en-US" sz="1100" dirty="0"/>
              <a:t>These might include identifying capabilities that are necessary to realize the vision.</a:t>
            </a:r>
          </a:p>
          <a:p>
            <a:pPr marR="0" lvl="1">
              <a:spcAft>
                <a:spcPts val="0"/>
              </a:spcAft>
              <a:buFont typeface="Wingdings" pitchFamily="2" charset="2"/>
              <a:buChar char="q"/>
              <a:tabLst>
                <a:tab pos="1143000" algn="l"/>
                <a:tab pos="1371600" algn="l"/>
              </a:tabLst>
            </a:pPr>
            <a:r>
              <a:rPr lang="en-US" sz="1100" b="1" dirty="0"/>
              <a:t>Deadline to complete the item – </a:t>
            </a:r>
            <a:r>
              <a:rPr lang="en-US" sz="1100" dirty="0"/>
              <a:t>Add a deadline, such as within 30 days of the date provided.</a:t>
            </a:r>
          </a:p>
          <a:p>
            <a:pPr marR="0" lvl="0">
              <a:spcAft>
                <a:spcPts val="0"/>
              </a:spcAft>
              <a:buFont typeface="Wingdings" pitchFamily="2" charset="2"/>
              <a:buChar char="q"/>
              <a:tabLst>
                <a:tab pos="685800" algn="l"/>
                <a:tab pos="1371600" algn="l"/>
              </a:tabLst>
            </a:pPr>
            <a:r>
              <a:rPr lang="en-US" sz="1200" dirty="0"/>
              <a:t>Create some action items in advance of the meeting that an executive sponsor should be considering. A few examples include: </a:t>
            </a:r>
          </a:p>
          <a:p>
            <a:pPr marR="0" lvl="1">
              <a:spcAft>
                <a:spcPts val="0"/>
              </a:spcAft>
              <a:buFont typeface="Wingdings" pitchFamily="2" charset="2"/>
              <a:buChar char="q"/>
              <a:tabLst>
                <a:tab pos="1143000" algn="l"/>
                <a:tab pos="1371600" algn="l"/>
              </a:tabLst>
            </a:pPr>
            <a:r>
              <a:rPr lang="en-US" sz="1100" dirty="0"/>
              <a:t>Review and approve the budget related to the ServiceNow project.</a:t>
            </a:r>
          </a:p>
          <a:p>
            <a:pPr marR="0" lvl="1">
              <a:spcAft>
                <a:spcPts val="0"/>
              </a:spcAft>
              <a:buFont typeface="Wingdings" pitchFamily="2" charset="2"/>
              <a:buChar char="q"/>
              <a:tabLst>
                <a:tab pos="1143000" algn="l"/>
                <a:tab pos="1371600" algn="l"/>
              </a:tabLst>
            </a:pPr>
            <a:r>
              <a:rPr lang="en-US" sz="1100" dirty="0"/>
              <a:t>Build a network of ServiceNow-related contacts to gain an external perspective and share best practices, for example, at ServiceNow events.</a:t>
            </a:r>
          </a:p>
          <a:p>
            <a:pPr marR="0" lvl="1">
              <a:spcAft>
                <a:spcPts val="0"/>
              </a:spcAft>
              <a:buFont typeface="Wingdings" pitchFamily="2" charset="2"/>
              <a:buChar char="q"/>
              <a:tabLst>
                <a:tab pos="1143000" algn="l"/>
                <a:tab pos="1371600" algn="l"/>
              </a:tabLst>
            </a:pPr>
            <a:r>
              <a:rPr lang="en-US" sz="1100" dirty="0"/>
              <a:t>Attend the QBR with the ServiceNow implementation partner.</a:t>
            </a:r>
          </a:p>
          <a:p>
            <a:pPr marR="0" lvl="1">
              <a:spcAft>
                <a:spcPts val="0"/>
              </a:spcAft>
              <a:buFont typeface="Wingdings" pitchFamily="2" charset="2"/>
              <a:buChar char="q"/>
              <a:tabLst>
                <a:tab pos="1143000" algn="l"/>
                <a:tab pos="1371600" algn="l"/>
              </a:tabLst>
            </a:pPr>
            <a:r>
              <a:rPr lang="en-US" sz="1100" dirty="0"/>
              <a:t>Complete the executive sponsor training plan, such as the ServiceNow Foundations course, Level 1 process user training, etc.</a:t>
            </a:r>
          </a:p>
          <a:p>
            <a:pPr marR="0" lvl="0">
              <a:spcAft>
                <a:spcPts val="0"/>
              </a:spcAft>
              <a:buFont typeface="Wingdings" pitchFamily="2" charset="2"/>
              <a:buChar char="q"/>
              <a:tabLst>
                <a:tab pos="685800" algn="l"/>
              </a:tabLst>
            </a:pPr>
            <a:r>
              <a:rPr lang="en-US" sz="1200" dirty="0"/>
              <a:t>Update action items quarterly, but don’t hesitate to engage the executive sponsor sooner if an item becomes a critical path activity during the project.</a:t>
            </a:r>
          </a:p>
          <a:p>
            <a:pPr marL="0" marR="0" lvl="0" indent="0">
              <a:spcBef>
                <a:spcPts val="0"/>
              </a:spcBef>
              <a:spcAft>
                <a:spcPts val="0"/>
              </a:spcAft>
              <a:buNone/>
              <a:tabLst>
                <a:tab pos="685800" algn="l"/>
              </a:tabLst>
            </a:pP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200" dirty="0"/>
          </a:p>
          <a:p>
            <a:pPr marL="0" indent="0">
              <a:buNone/>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177308"/>
            <a:ext cx="11603911" cy="646331"/>
          </a:xfrm>
          <a:prstGeom prst="rect">
            <a:avLst/>
          </a:prstGeom>
          <a:noFill/>
        </p:spPr>
        <p:txBody>
          <a:bodyPr wrap="square" rtlCol="0" anchor="t">
            <a:spAutoFit/>
          </a:bodyPr>
          <a:lstStyle/>
          <a:p>
            <a:r>
              <a:rPr lang="en-US" sz="1200" dirty="0">
                <a:latin typeface="Century Gothic" panose="020B0502020202020204" pitchFamily="34" charset="0"/>
                <a:ea typeface="Calibri" panose="020F0502020204030204" pitchFamily="34" charset="0"/>
                <a:cs typeface="Calibri" panose="020F0502020204030204" pitchFamily="34" charset="0"/>
              </a:rPr>
              <a:t>The executive sponsor will need to provide key decisions—lead roadmap development or budget approval, for example—and help address one-time events, like removing roadblocks or handing escalations, that impede progress. To aid the executive sponsor with this, make these explicit through an action plan checklist.</a:t>
            </a:r>
            <a:endParaRPr lang="en-US"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3: Create an action plan for the executive sponsor</a:t>
            </a:r>
          </a:p>
        </p:txBody>
      </p:sp>
      <p:sp>
        <p:nvSpPr>
          <p:cNvPr id="17" name="Chevron 37">
            <a:extLst>
              <a:ext uri="{FF2B5EF4-FFF2-40B4-BE49-F238E27FC236}">
                <a16:creationId xmlns:a16="http://schemas.microsoft.com/office/drawing/2014/main" id="{46D33E71-5FCE-5F47-ACDF-36B71C1E74D2}"/>
              </a:ext>
            </a:extLst>
          </p:cNvPr>
          <p:cNvSpPr/>
          <p:nvPr/>
        </p:nvSpPr>
        <p:spPr>
          <a:xfrm>
            <a:off x="8738409" y="5797750"/>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8" name="Chevron 37">
            <a:extLst>
              <a:ext uri="{FF2B5EF4-FFF2-40B4-BE49-F238E27FC236}">
                <a16:creationId xmlns:a16="http://schemas.microsoft.com/office/drawing/2014/main" id="{E9057889-B3D3-8A46-A18E-5F8218609007}"/>
              </a:ext>
            </a:extLst>
          </p:cNvPr>
          <p:cNvSpPr/>
          <p:nvPr/>
        </p:nvSpPr>
        <p:spPr>
          <a:xfrm>
            <a:off x="421969" y="5797751"/>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responsibilities and meet with the executive sponsor</a:t>
            </a:r>
          </a:p>
        </p:txBody>
      </p:sp>
      <p:sp>
        <p:nvSpPr>
          <p:cNvPr id="19" name="Chevron 37">
            <a:extLst>
              <a:ext uri="{FF2B5EF4-FFF2-40B4-BE49-F238E27FC236}">
                <a16:creationId xmlns:a16="http://schemas.microsoft.com/office/drawing/2014/main" id="{8B90EC93-3023-8E44-8018-6C317583D124}"/>
              </a:ext>
            </a:extLst>
          </p:cNvPr>
          <p:cNvSpPr/>
          <p:nvPr/>
        </p:nvSpPr>
        <p:spPr>
          <a:xfrm>
            <a:off x="5984468" y="5801543"/>
            <a:ext cx="3024061" cy="47108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Create an action plan for the executive sponsor</a:t>
            </a:r>
          </a:p>
        </p:txBody>
      </p:sp>
      <p:sp>
        <p:nvSpPr>
          <p:cNvPr id="20" name="Chevron 37">
            <a:extLst>
              <a:ext uri="{FF2B5EF4-FFF2-40B4-BE49-F238E27FC236}">
                <a16:creationId xmlns:a16="http://schemas.microsoft.com/office/drawing/2014/main" id="{B0D47EDA-9C1D-B24A-B6B6-334F152A6238}"/>
              </a:ext>
            </a:extLst>
          </p:cNvPr>
          <p:cNvSpPr/>
          <p:nvPr/>
        </p:nvSpPr>
        <p:spPr>
          <a:xfrm>
            <a:off x="3299368" y="5798674"/>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42566139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3: Create an action plan for the executive sponsor (Continued)</a:t>
            </a:r>
          </a:p>
        </p:txBody>
      </p:sp>
      <p:sp>
        <p:nvSpPr>
          <p:cNvPr id="18" name="Content Placeholder 11">
            <a:extLst>
              <a:ext uri="{FF2B5EF4-FFF2-40B4-BE49-F238E27FC236}">
                <a16:creationId xmlns:a16="http://schemas.microsoft.com/office/drawing/2014/main" id="{6E019EC4-94AB-4DC4-9AA8-3E73C16C5724}"/>
              </a:ext>
            </a:extLst>
          </p:cNvPr>
          <p:cNvSpPr txBox="1">
            <a:spLocks/>
          </p:cNvSpPr>
          <p:nvPr/>
        </p:nvSpPr>
        <p:spPr>
          <a:xfrm>
            <a:off x="441231" y="1233882"/>
            <a:ext cx="10818952" cy="175910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indent="0">
              <a:spcBef>
                <a:spcPts val="0"/>
              </a:spcBef>
              <a:spcAft>
                <a:spcPts val="0"/>
              </a:spcAft>
              <a:buNone/>
            </a:pPr>
            <a:r>
              <a:rPr lang="en-US" sz="1200" b="1" dirty="0">
                <a:latin typeface="Century Gothic" panose="020B0502020202020204" pitchFamily="34" charset="0"/>
              </a:rPr>
              <a:t>Identify actions the executive sponsor will have to take that aren’t specifically in a plan but that are part of the day-to-day responsibilities, including:</a:t>
            </a:r>
          </a:p>
          <a:p>
            <a:pPr marR="0" lvl="0">
              <a:spcAft>
                <a:spcPts val="0"/>
              </a:spcAft>
              <a:buFont typeface="Wingdings" pitchFamily="2" charset="2"/>
              <a:buChar char="q"/>
              <a:tabLst>
                <a:tab pos="685800" algn="l"/>
                <a:tab pos="1371600" algn="l"/>
              </a:tabLst>
            </a:pPr>
            <a:r>
              <a:rPr lang="en-US" sz="1200" dirty="0"/>
              <a:t>Delivering messaging from the approved project communications plan, which might include speaking at the go-live celebration to address the audience with goals, accomplishments, and information on what’s next</a:t>
            </a:r>
          </a:p>
          <a:p>
            <a:pPr>
              <a:buFont typeface="Wingdings" pitchFamily="2" charset="2"/>
              <a:buChar char="q"/>
              <a:tabLst>
                <a:tab pos="685800" algn="l"/>
                <a:tab pos="1371600" algn="l"/>
              </a:tabLst>
            </a:pPr>
            <a:r>
              <a:rPr lang="en-US" sz="1200" dirty="0"/>
              <a:t>Removing roadblocks and helping to work through organizational or resource constraints for Now Platform owners when needed, for example, resource availability, competing priorities, or politics</a:t>
            </a:r>
          </a:p>
          <a:p>
            <a:pPr marR="0" lvl="0">
              <a:spcAft>
                <a:spcPts val="0"/>
              </a:spcAft>
              <a:buFont typeface="Wingdings" pitchFamily="2" charset="2"/>
              <a:buChar char="q"/>
              <a:tabLst>
                <a:tab pos="685800" algn="l"/>
                <a:tab pos="1371600" algn="l"/>
              </a:tabLst>
            </a:pPr>
            <a:r>
              <a:rPr lang="en-US" sz="1200" dirty="0"/>
              <a:t>Making final decisions on the Now Platform and resolving implementation questions that elevate to the executive sponsor</a:t>
            </a:r>
          </a:p>
          <a:p>
            <a:pPr marL="0" indent="0">
              <a:buNone/>
            </a:pPr>
            <a:endParaRPr lang="en-US" sz="1200" dirty="0"/>
          </a:p>
          <a:p>
            <a:pPr>
              <a:buFont typeface="Wingdings" pitchFamily="2" charset="2"/>
              <a:buChar char="q"/>
            </a:pPr>
            <a:endParaRPr lang="en-US" sz="1200" dirty="0"/>
          </a:p>
        </p:txBody>
      </p:sp>
      <p:sp>
        <p:nvSpPr>
          <p:cNvPr id="21" name="Rectangle 20">
            <a:extLst>
              <a:ext uri="{FF2B5EF4-FFF2-40B4-BE49-F238E27FC236}">
                <a16:creationId xmlns:a16="http://schemas.microsoft.com/office/drawing/2014/main" id="{FBB73879-2FDF-4FE7-A771-ED2B1D3817CB}"/>
              </a:ext>
            </a:extLst>
          </p:cNvPr>
          <p:cNvSpPr/>
          <p:nvPr/>
        </p:nvSpPr>
        <p:spPr>
          <a:xfrm>
            <a:off x="3420865" y="3173886"/>
            <a:ext cx="5347094" cy="143992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Being an executive sponsor is not only about leading the vision and roadmap—it’s also being a </a:t>
            </a:r>
            <a:r>
              <a:rPr lang="en-US"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hlinkClick r:id="rId3"/>
              </a:rPr>
              <a:t>champion</a:t>
            </a:r>
            <a:r>
              <a:rPr lang="en-US"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The executive sponsor has to motivate team members and make sure they know that upper management values their efforts. In addition, the executive sponsor needs to promote the program's progress and reaffirm its importance to any critics. This is particularly important when problems occur, which is inevitable in large efforts.</a:t>
            </a:r>
            <a:endParaRPr lang="en-US" sz="105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6" name="Chevron 37">
            <a:extLst>
              <a:ext uri="{FF2B5EF4-FFF2-40B4-BE49-F238E27FC236}">
                <a16:creationId xmlns:a16="http://schemas.microsoft.com/office/drawing/2014/main" id="{6FDAAB65-95FB-0F4B-90E7-251B17035F20}"/>
              </a:ext>
            </a:extLst>
          </p:cNvPr>
          <p:cNvSpPr/>
          <p:nvPr/>
        </p:nvSpPr>
        <p:spPr>
          <a:xfrm>
            <a:off x="8738409" y="5797750"/>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7" name="Chevron 37">
            <a:extLst>
              <a:ext uri="{FF2B5EF4-FFF2-40B4-BE49-F238E27FC236}">
                <a16:creationId xmlns:a16="http://schemas.microsoft.com/office/drawing/2014/main" id="{23A26B73-87D6-C941-B739-77353C647930}"/>
              </a:ext>
            </a:extLst>
          </p:cNvPr>
          <p:cNvSpPr/>
          <p:nvPr/>
        </p:nvSpPr>
        <p:spPr>
          <a:xfrm>
            <a:off x="421969" y="5797751"/>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responsibilities and meet with the executive sponsor</a:t>
            </a:r>
          </a:p>
        </p:txBody>
      </p:sp>
      <p:sp>
        <p:nvSpPr>
          <p:cNvPr id="19" name="Chevron 37">
            <a:extLst>
              <a:ext uri="{FF2B5EF4-FFF2-40B4-BE49-F238E27FC236}">
                <a16:creationId xmlns:a16="http://schemas.microsoft.com/office/drawing/2014/main" id="{CE00A44F-296C-1740-83C8-FEC46FC9E1A8}"/>
              </a:ext>
            </a:extLst>
          </p:cNvPr>
          <p:cNvSpPr/>
          <p:nvPr/>
        </p:nvSpPr>
        <p:spPr>
          <a:xfrm>
            <a:off x="5984468" y="5801543"/>
            <a:ext cx="3024061" cy="47108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Create an action plan for the executive sponsor</a:t>
            </a:r>
          </a:p>
        </p:txBody>
      </p:sp>
      <p:sp>
        <p:nvSpPr>
          <p:cNvPr id="20" name="Chevron 37">
            <a:extLst>
              <a:ext uri="{FF2B5EF4-FFF2-40B4-BE49-F238E27FC236}">
                <a16:creationId xmlns:a16="http://schemas.microsoft.com/office/drawing/2014/main" id="{07479722-D24D-E74C-B8A7-75C52979D862}"/>
              </a:ext>
            </a:extLst>
          </p:cNvPr>
          <p:cNvSpPr/>
          <p:nvPr/>
        </p:nvSpPr>
        <p:spPr>
          <a:xfrm>
            <a:off x="3299368" y="5798674"/>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156341038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910892"/>
            <a:ext cx="5804295" cy="175910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spcBef>
                <a:spcPts val="0"/>
              </a:spcBef>
              <a:buNone/>
            </a:pPr>
            <a:r>
              <a:rPr lang="en-US" sz="1200" b="1" dirty="0">
                <a:latin typeface="Century Gothic" panose="020B0502020202020204" pitchFamily="34" charset="0"/>
              </a:rPr>
              <a:t>Identify key stakeholders in each business area that your executive sponsor can evangelize to about using the Now Platform to solve business problems, such as these business units and senior roles:</a:t>
            </a:r>
          </a:p>
          <a:p>
            <a:pPr marR="0" lvl="0">
              <a:spcAft>
                <a:spcPts val="0"/>
              </a:spcAft>
              <a:buFont typeface="Wingdings" pitchFamily="2" charset="2"/>
              <a:buChar char="q"/>
              <a:tabLst>
                <a:tab pos="685800" algn="l"/>
              </a:tabLst>
            </a:pPr>
            <a:r>
              <a:rPr lang="en-US" sz="1200" dirty="0"/>
              <a:t>Human resources – VP/director of HR</a:t>
            </a:r>
          </a:p>
          <a:p>
            <a:pPr marR="0" lvl="0">
              <a:spcAft>
                <a:spcPts val="0"/>
              </a:spcAft>
              <a:buFont typeface="Wingdings" pitchFamily="2" charset="2"/>
              <a:buChar char="q"/>
              <a:tabLst>
                <a:tab pos="685800" algn="l"/>
              </a:tabLst>
            </a:pPr>
            <a:r>
              <a:rPr lang="en-US" sz="1200" dirty="0"/>
              <a:t>Customer service – VP/director of customer service</a:t>
            </a:r>
          </a:p>
          <a:p>
            <a:pPr marR="0" lvl="0">
              <a:spcAft>
                <a:spcPts val="0"/>
              </a:spcAft>
              <a:buFont typeface="Wingdings" pitchFamily="2" charset="2"/>
              <a:buChar char="q"/>
              <a:tabLst>
                <a:tab pos="685800" algn="l"/>
              </a:tabLst>
            </a:pPr>
            <a:r>
              <a:rPr lang="en-US" sz="1200" dirty="0"/>
              <a:t>Procurement – Director of purchasing</a:t>
            </a:r>
          </a:p>
          <a:p>
            <a:pPr marR="0" lvl="0">
              <a:spcAft>
                <a:spcPts val="0"/>
              </a:spcAft>
              <a:buFont typeface="Wingdings" pitchFamily="2" charset="2"/>
              <a:buChar char="q"/>
              <a:tabLst>
                <a:tab pos="685800" algn="l"/>
              </a:tabLst>
            </a:pPr>
            <a:r>
              <a:rPr lang="en-US" sz="1200" dirty="0"/>
              <a:t>Facilities – Director of facilities</a:t>
            </a:r>
          </a:p>
          <a:p>
            <a:pPr marR="0" lvl="0">
              <a:spcAft>
                <a:spcPts val="0"/>
              </a:spcAft>
              <a:buFont typeface="Wingdings" pitchFamily="2" charset="2"/>
              <a:buChar char="q"/>
              <a:tabLst>
                <a:tab pos="685800" algn="l"/>
              </a:tabLst>
            </a:pPr>
            <a:r>
              <a:rPr lang="en-US" sz="1200" dirty="0"/>
              <a:t>Finance – CFO or VP/director or finance</a:t>
            </a:r>
          </a:p>
          <a:p>
            <a:pPr marR="0" lvl="0">
              <a:spcAft>
                <a:spcPts val="0"/>
              </a:spcAft>
              <a:buFont typeface="Wingdings" pitchFamily="2" charset="2"/>
              <a:buChar char="q"/>
              <a:tabLst>
                <a:tab pos="685800" algn="l"/>
              </a:tabLst>
            </a:pPr>
            <a:r>
              <a:rPr lang="en-US" sz="1200" dirty="0"/>
              <a:t>Legal – General counsel</a:t>
            </a:r>
          </a:p>
          <a:p>
            <a:pPr marR="0" lvl="0">
              <a:spcAft>
                <a:spcPts val="0"/>
              </a:spcAft>
              <a:buFont typeface="Wingdings" pitchFamily="2" charset="2"/>
              <a:buChar char="q"/>
              <a:tabLst>
                <a:tab pos="685800" algn="l"/>
              </a:tabLst>
            </a:pPr>
            <a:r>
              <a:rPr lang="en-US" sz="1200" dirty="0"/>
              <a:t>Sales and marketing – CSO or director of marketing or sales operations</a:t>
            </a:r>
          </a:p>
          <a:p>
            <a:pPr marR="0" lvl="0">
              <a:spcAft>
                <a:spcPts val="0"/>
              </a:spcAft>
              <a:buFont typeface="Wingdings" pitchFamily="2" charset="2"/>
              <a:buChar char="q"/>
              <a:tabLst>
                <a:tab pos="685800" algn="l"/>
              </a:tabLst>
            </a:pPr>
            <a:r>
              <a:rPr lang="en-US" sz="1200" dirty="0"/>
              <a:t>Security – IT director or CISO (chief information security officer)</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216966"/>
            <a:ext cx="11603911" cy="646331"/>
          </a:xfrm>
          <a:prstGeom prst="rect">
            <a:avLst/>
          </a:prstGeom>
          <a:noFill/>
        </p:spPr>
        <p:txBody>
          <a:bodyPr wrap="square" rtlCol="0">
            <a:spAutoFit/>
          </a:bodyPr>
          <a:lstStyle/>
          <a:p>
            <a:r>
              <a:rPr lang="en-US" sz="1200" dirty="0">
                <a:latin typeface="Century Gothic" panose="020B0502020202020204" pitchFamily="34" charset="0"/>
                <a:ea typeface="Century Gothic" panose="020B0502020202020204" pitchFamily="34" charset="0"/>
                <a:cs typeface="Century Gothic" panose="020B0502020202020204" pitchFamily="34" charset="0"/>
              </a:rPr>
              <a:t>You may start with one executive sponsor in a business unit like IT, but to expand the Now Platform footprint at your organization, you’ll need multiple executive sponsors. Use your executive sponsor to evangelize the Now Platform across the enterprise and help secure new executive sponsors so you can penetrate new business units that can benefit from using the platform. </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0" y="341807"/>
            <a:ext cx="10147987" cy="668692"/>
          </a:xfrm>
        </p:spPr>
        <p:txBody>
          <a:bodyPr/>
          <a:lstStyle/>
          <a:p>
            <a:r>
              <a:rPr lang="en-US" dirty="0"/>
              <a:t>Step 4: Work with the executive sponsor to expand ServiceNow adoption</a:t>
            </a:r>
          </a:p>
        </p:txBody>
      </p:sp>
      <p:sp>
        <p:nvSpPr>
          <p:cNvPr id="17" name="Rectangle 16">
            <a:extLst>
              <a:ext uri="{FF2B5EF4-FFF2-40B4-BE49-F238E27FC236}">
                <a16:creationId xmlns:a16="http://schemas.microsoft.com/office/drawing/2014/main" id="{992BD59D-89C1-4030-9EB7-E1333CD928CD}"/>
              </a:ext>
            </a:extLst>
          </p:cNvPr>
          <p:cNvSpPr/>
          <p:nvPr/>
        </p:nvSpPr>
        <p:spPr>
          <a:xfrm>
            <a:off x="6243185" y="4486249"/>
            <a:ext cx="5347094" cy="64109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The executive sponsor should not over invest time in engaging peers that are not positioned to directly recognize and act on using ServiceNow as solution to solve their business challenges.</a:t>
            </a:r>
            <a:endParaRPr lang="en-US" sz="105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Content Placeholder 11">
            <a:extLst>
              <a:ext uri="{FF2B5EF4-FFF2-40B4-BE49-F238E27FC236}">
                <a16:creationId xmlns:a16="http://schemas.microsoft.com/office/drawing/2014/main" id="{6BEDA229-6AED-4C4F-9CC4-1D662D208644}"/>
              </a:ext>
            </a:extLst>
          </p:cNvPr>
          <p:cNvSpPr txBox="1">
            <a:spLocks/>
          </p:cNvSpPr>
          <p:nvPr/>
        </p:nvSpPr>
        <p:spPr>
          <a:xfrm>
            <a:off x="6243185" y="1907006"/>
            <a:ext cx="5804295" cy="229624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indent="0">
              <a:spcBef>
                <a:spcPts val="0"/>
              </a:spcBef>
              <a:spcAft>
                <a:spcPts val="0"/>
              </a:spcAft>
              <a:buNone/>
            </a:pPr>
            <a:r>
              <a:rPr lang="en-US" sz="1200" b="1" dirty="0">
                <a:latin typeface="Century Gothic" panose="020B0502020202020204" pitchFamily="34" charset="0"/>
              </a:rPr>
              <a:t>Give the executive sponsor methods to effectively evangelize the value of the Now Platform to other business units who aren’t already using the platform, including:</a:t>
            </a:r>
          </a:p>
          <a:p>
            <a:pPr marR="0" lvl="0">
              <a:spcAft>
                <a:spcPts val="0"/>
              </a:spcAft>
              <a:buFont typeface="Wingdings" pitchFamily="2" charset="2"/>
              <a:buChar char="q"/>
              <a:tabLst>
                <a:tab pos="685800" algn="l"/>
              </a:tabLst>
            </a:pPr>
            <a:r>
              <a:rPr lang="en-US" sz="1200" dirty="0"/>
              <a:t>Understanding the business leaders’ challenges while educating them on how the Now Platform can address those challenges</a:t>
            </a:r>
          </a:p>
          <a:p>
            <a:pPr marR="0" lvl="0">
              <a:spcAft>
                <a:spcPts val="0"/>
              </a:spcAft>
              <a:buFont typeface="Wingdings" pitchFamily="2" charset="2"/>
              <a:buChar char="q"/>
              <a:tabLst>
                <a:tab pos="685800" algn="l"/>
              </a:tabLst>
            </a:pPr>
            <a:r>
              <a:rPr lang="en-US" sz="1200" dirty="0"/>
              <a:t>Helping to identify opportunities to present ServiceNow pilots to business leaders so they can experience the value within their business unit</a:t>
            </a:r>
          </a:p>
          <a:p>
            <a:pPr marR="0" lvl="0">
              <a:spcAft>
                <a:spcPts val="0"/>
              </a:spcAft>
              <a:buFont typeface="Wingdings" pitchFamily="2" charset="2"/>
              <a:buChar char="q"/>
              <a:tabLst>
                <a:tab pos="685800" algn="l"/>
              </a:tabLst>
            </a:pPr>
            <a:r>
              <a:rPr lang="en-US" sz="1200" dirty="0"/>
              <a:t>Promoting the Now Platform by talking about specific projects, success stories, and the value they achieved – Arm the executive sponsor with actual numbers and quotes from users.</a:t>
            </a:r>
          </a:p>
          <a:p>
            <a:pPr marL="0" indent="0">
              <a:buNone/>
            </a:pPr>
            <a:endParaRPr lang="en-US" sz="1200" dirty="0"/>
          </a:p>
          <a:p>
            <a:pPr>
              <a:buFont typeface="Wingdings" pitchFamily="2" charset="2"/>
              <a:buChar char="q"/>
            </a:pPr>
            <a:endParaRPr lang="en-US" sz="1200" dirty="0"/>
          </a:p>
        </p:txBody>
      </p:sp>
      <p:sp>
        <p:nvSpPr>
          <p:cNvPr id="14" name="Chevron 37">
            <a:extLst>
              <a:ext uri="{FF2B5EF4-FFF2-40B4-BE49-F238E27FC236}">
                <a16:creationId xmlns:a16="http://schemas.microsoft.com/office/drawing/2014/main" id="{5F7C4938-26CE-694E-97CA-DC4659B3C5A0}"/>
              </a:ext>
            </a:extLst>
          </p:cNvPr>
          <p:cNvSpPr/>
          <p:nvPr/>
        </p:nvSpPr>
        <p:spPr>
          <a:xfrm>
            <a:off x="8738409" y="5796449"/>
            <a:ext cx="2913648" cy="4835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Work with the executive sponsor to expand ServiceNow adoption</a:t>
            </a:r>
          </a:p>
        </p:txBody>
      </p:sp>
      <p:sp>
        <p:nvSpPr>
          <p:cNvPr id="15" name="Chevron 37">
            <a:extLst>
              <a:ext uri="{FF2B5EF4-FFF2-40B4-BE49-F238E27FC236}">
                <a16:creationId xmlns:a16="http://schemas.microsoft.com/office/drawing/2014/main" id="{95230309-6EB3-6E47-AA80-1E0B5FDA81F6}"/>
              </a:ext>
            </a:extLst>
          </p:cNvPr>
          <p:cNvSpPr/>
          <p:nvPr/>
        </p:nvSpPr>
        <p:spPr>
          <a:xfrm>
            <a:off x="421969" y="5797750"/>
            <a:ext cx="3129061" cy="482199"/>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responsibilities and meet with the executive sponsor</a:t>
            </a:r>
          </a:p>
        </p:txBody>
      </p:sp>
      <p:sp>
        <p:nvSpPr>
          <p:cNvPr id="16" name="Chevron 37">
            <a:extLst>
              <a:ext uri="{FF2B5EF4-FFF2-40B4-BE49-F238E27FC236}">
                <a16:creationId xmlns:a16="http://schemas.microsoft.com/office/drawing/2014/main" id="{44155599-B285-0041-8B17-F5944CD33BB6}"/>
              </a:ext>
            </a:extLst>
          </p:cNvPr>
          <p:cNvSpPr/>
          <p:nvPr/>
        </p:nvSpPr>
        <p:spPr>
          <a:xfrm>
            <a:off x="5984468" y="5796449"/>
            <a:ext cx="3024061" cy="4835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19" name="Chevron 37">
            <a:extLst>
              <a:ext uri="{FF2B5EF4-FFF2-40B4-BE49-F238E27FC236}">
                <a16:creationId xmlns:a16="http://schemas.microsoft.com/office/drawing/2014/main" id="{F7F0192E-A2DD-2047-8A86-1B54ECC46C98}"/>
              </a:ext>
            </a:extLst>
          </p:cNvPr>
          <p:cNvSpPr/>
          <p:nvPr/>
        </p:nvSpPr>
        <p:spPr>
          <a:xfrm>
            <a:off x="3299368" y="5798673"/>
            <a:ext cx="2935819" cy="479052"/>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817841207"/>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717803685"/>
              </p:ext>
            </p:extLst>
          </p:nvPr>
        </p:nvGraphicFramePr>
        <p:xfrm>
          <a:off x="188414" y="1717398"/>
          <a:ext cx="11842476" cy="4816666"/>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342900" marR="0" lvl="0" indent="-342900">
                        <a:spcBef>
                          <a:spcPts val="0"/>
                        </a:spcBef>
                        <a:spcAft>
                          <a:spcPts val="0"/>
                        </a:spcAft>
                        <a:buFont typeface="Arial" panose="020B0604020202020204" pitchFamily="34" charset="0"/>
                        <a:buChar char="•"/>
                        <a:tabLst>
                          <a:tab pos="457200" algn="l"/>
                        </a:tabLst>
                      </a:pP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#of implementations (on time and on budget) completed per </a:t>
                      </a:r>
                      <a:r>
                        <a:rPr lang="en-US" sz="120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time versus per </a:t>
                      </a: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plan</a:t>
                      </a:r>
                    </a:p>
                    <a:p>
                      <a:pPr marL="342900" marR="0" lvl="0" indent="-342900">
                        <a:spcBef>
                          <a:spcPts val="0"/>
                        </a:spcBef>
                        <a:spcAft>
                          <a:spcPts val="0"/>
                        </a:spcAft>
                        <a:buFont typeface="Arial" panose="020B0604020202020204" pitchFamily="34" charset="0"/>
                        <a:buChar char="•"/>
                        <a:tabLst>
                          <a:tab pos="457200" algn="l"/>
                        </a:tabLst>
                      </a:pPr>
                      <a:r>
                        <a:rPr lang="en-US" sz="1200" kern="1200" dirty="0">
                          <a:solidFill>
                            <a:schemeClr val="tx1"/>
                          </a:solidFill>
                          <a:effectLst/>
                          <a:latin typeface="Century Gothic" panose="020B0502020202020204" pitchFamily="34" charset="0"/>
                          <a:ea typeface="+mn-ea"/>
                          <a:cs typeface="Times New Roman" panose="02020603050405020304" pitchFamily="18" charset="0"/>
                        </a:rPr>
                        <a:t># of approved and funded roadmap revisions per year versus plan</a:t>
                      </a:r>
                      <a:endParaRPr lang="en-US" sz="1200" kern="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 of communications sent by the executive sponsor</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 of internal Now Platform events the executive sponsor spoke at</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 of roadblocks removed by the executive sponsor</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 of escalations handled by the executive sponsor</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 completion of the ServiceNow fundamentals completed by the executive sponsor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 of executives who attended the ServiceNow user conference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lvl="1" indent="-285750" algn="l" defTabSz="457017" rtl="0" eaLnBrk="1" latinLnBrk="0" hangingPunct="1">
                        <a:buFont typeface="Arial" panose="020B0604020202020204" pitchFamily="34" charset="0"/>
                        <a:buChar char="•"/>
                      </a:pPr>
                      <a:endParaRPr lang="en-US" sz="1200" kern="1200" dirty="0">
                        <a:solidFill>
                          <a:schemeClr val="tx1"/>
                        </a:solidFill>
                        <a:latin typeface="+mn-lt"/>
                        <a:ea typeface="+mn-ea"/>
                        <a:cs typeface="+mn-cs"/>
                      </a:endParaRP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endParaRPr lang="en-US" sz="1200" kern="1200" dirty="0">
                        <a:solidFill>
                          <a:schemeClr val="tx1"/>
                        </a:solidFill>
                        <a:latin typeface="+mn-lt"/>
                        <a:ea typeface="+mn-ea"/>
                        <a:cs typeface="+mn-cs"/>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Now Platform owner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Executive sponsor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ServiceNow governance team lead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ServiceNow OCM program team</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CIO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CFO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Senior leadership</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Business leaders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Business partners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Partners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ServiceNow users (inform only)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4706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35861"/>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8310"/>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33721"/>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33721"/>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1383593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384995"/>
          </a:xfrm>
          <a:prstGeom prst="rect">
            <a:avLst/>
          </a:prstGeom>
          <a:noFill/>
        </p:spPr>
        <p:txBody>
          <a:bodyPr wrap="square" rtlCol="0">
            <a:spAutoFit/>
          </a:bodyPr>
          <a:lstStyle/>
          <a:p>
            <a:r>
              <a:rPr lang="en-US" sz="1200" dirty="0">
                <a:latin typeface="Century Gothic" panose="020B0502020202020204" pitchFamily="34" charset="0"/>
                <a:ea typeface="Calibri" panose="020F0502020204030204" pitchFamily="34" charset="0"/>
                <a:cs typeface="Times New Roman" panose="02020603050405020304" pitchFamily="18" charset="0"/>
              </a:rPr>
              <a:t>The executive sponsor is a senior leader who maintains oversight of the </a:t>
            </a:r>
            <a:r>
              <a:rPr lang="en-US" sz="1200" u="sng" dirty="0">
                <a:solidFill>
                  <a:srgbClr val="0563C1"/>
                </a:solidFill>
                <a:latin typeface="Century Gothic" panose="020B0502020202020204" pitchFamily="34" charset="0"/>
                <a:ea typeface="Calibri" panose="020F0502020204030204" pitchFamily="34" charset="0"/>
                <a:cs typeface="Times New Roman" panose="02020603050405020304" pitchFamily="18" charset="0"/>
                <a:hlinkClick r:id="rId3"/>
              </a:rPr>
              <a:t>ServiceNow</a:t>
            </a:r>
            <a:r>
              <a:rPr lang="en-US" sz="1200" u="sng" baseline="30000" dirty="0">
                <a:solidFill>
                  <a:srgbClr val="0563C1"/>
                </a:solidFill>
                <a:latin typeface="Century Gothic" panose="020B0502020202020204" pitchFamily="34" charset="0"/>
                <a:ea typeface="Calibri" panose="020F0502020204030204" pitchFamily="34" charset="0"/>
                <a:cs typeface="Times New Roman" panose="02020603050405020304" pitchFamily="18" charset="0"/>
                <a:hlinkClick r:id="rId3"/>
              </a:rPr>
              <a:t>®</a:t>
            </a:r>
            <a:r>
              <a:rPr lang="en-US" sz="1200" u="sng" dirty="0">
                <a:solidFill>
                  <a:srgbClr val="0563C1"/>
                </a:solidFill>
                <a:latin typeface="Century Gothic" panose="020B0502020202020204" pitchFamily="34" charset="0"/>
                <a:ea typeface="Calibri" panose="020F0502020204030204" pitchFamily="34" charset="0"/>
                <a:cs typeface="Times New Roman" panose="02020603050405020304" pitchFamily="18" charset="0"/>
                <a:hlinkClick r:id="rId3"/>
              </a:rPr>
              <a:t> platform support team</a:t>
            </a:r>
            <a:r>
              <a:rPr lang="en-US" sz="1200" dirty="0">
                <a:latin typeface="Century Gothic" panose="020B0502020202020204" pitchFamily="34" charset="0"/>
                <a:cs typeface="Times New Roman" panose="02020603050405020304" pitchFamily="18" charset="0"/>
              </a:rPr>
              <a:t>—</a:t>
            </a:r>
            <a:r>
              <a:rPr lang="en-US" sz="1200" dirty="0">
                <a:latin typeface="Century Gothic" panose="020B0502020202020204" pitchFamily="34" charset="0"/>
                <a:ea typeface="Calibri" panose="020F0502020204030204" pitchFamily="34" charset="0"/>
                <a:cs typeface="Times New Roman" panose="02020603050405020304" pitchFamily="18" charset="0"/>
              </a:rPr>
              <a:t>the group responsible for establishing, maintaining, and extending ServiceNow as a strategic business platform. The executive sponsor is responsible for overseeing the ServiceNow strategic roadmap and ensuring it aligns to measurable business outcomes. The executive sponsor also drives the platform support team’s goals by setting their strategic vision and direction, then working with executive peers to communicate the value of ServiceNow and remove organizational roadblocks.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200" dirty="0">
                <a:latin typeface="Century Gothic" panose="020B0502020202020204" pitchFamily="34"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200" dirty="0">
                <a:latin typeface="Century Gothic" panose="020B0502020202020204" pitchFamily="34" charset="0"/>
                <a:ea typeface="Calibri" panose="020F0502020204030204" pitchFamily="34" charset="0"/>
                <a:cs typeface="Times New Roman" panose="02020603050405020304" pitchFamily="18" charset="0"/>
              </a:rPr>
              <a:t>The ServiceNow executive sponsor is a critical partner to the platform team because this person is responsible for establishing the relevance of the Now Platform</a:t>
            </a:r>
            <a:r>
              <a:rPr lang="en-US" sz="1200" baseline="30000" dirty="0">
                <a:latin typeface="Century Gothic" panose="020B0502020202020204" pitchFamily="34" charset="0"/>
                <a:ea typeface="Calibri" panose="020F0502020204030204" pitchFamily="34" charset="0"/>
                <a:cs typeface="Times New Roman" panose="02020603050405020304" pitchFamily="18" charset="0"/>
              </a:rPr>
              <a:t>®</a:t>
            </a:r>
            <a:r>
              <a:rPr lang="en-US" sz="1200" dirty="0">
                <a:latin typeface="Century Gothic" panose="020B0502020202020204" pitchFamily="34" charset="0"/>
                <a:ea typeface="Calibri" panose="020F0502020204030204" pitchFamily="34" charset="0"/>
                <a:cs typeface="Times New Roman" panose="02020603050405020304" pitchFamily="18" charset="0"/>
              </a:rPr>
              <a:t> to the rest of the enterprise. </a:t>
            </a:r>
            <a:endParaRPr lang="en-US"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854744460"/>
              </p:ext>
            </p:extLst>
          </p:nvPr>
        </p:nvGraphicFramePr>
        <p:xfrm>
          <a:off x="423387" y="2507320"/>
          <a:ext cx="11242924" cy="2201699"/>
        </p:xfrm>
        <a:graphic>
          <a:graphicData uri="http://schemas.openxmlformats.org/drawingml/2006/table">
            <a:tbl>
              <a:tblPr firstRow="1" bandRow="1" bandCol="1">
                <a:tableStyleId>{69012ECD-51FC-41F1-AA8D-1B2483CD663E}</a:tableStyleId>
              </a:tblPr>
              <a:tblGrid>
                <a:gridCol w="11242924">
                  <a:extLst>
                    <a:ext uri="{9D8B030D-6E8A-4147-A177-3AD203B41FA5}">
                      <a16:colId xmlns:a16="http://schemas.microsoft.com/office/drawing/2014/main" val="2402900772"/>
                    </a:ext>
                  </a:extLst>
                </a:gridCol>
              </a:tblGrid>
              <a:tr h="295345">
                <a:tc>
                  <a:txBody>
                    <a:bodyPr/>
                    <a:lstStyle/>
                    <a:p>
                      <a:r>
                        <a:rPr lang="en-US" sz="1400" dirty="0"/>
                        <a:t>Insight: Engage an executive sponsor to drive change and remove roadblocks</a:t>
                      </a:r>
                    </a:p>
                  </a:txBody>
                  <a:tcPr/>
                </a:tc>
                <a:extLst>
                  <a:ext uri="{0D108BD9-81ED-4DB2-BD59-A6C34878D82A}">
                    <a16:rowId xmlns:a16="http://schemas.microsoft.com/office/drawing/2014/main" val="74787461"/>
                  </a:ext>
                </a:extLst>
              </a:tr>
              <a:tr h="1896899">
                <a:tc>
                  <a:txBody>
                    <a:bodyPr/>
                    <a:lstStyle/>
                    <a:p>
                      <a:pPr marL="0" marR="0">
                        <a:spcBef>
                          <a:spcPts val="0"/>
                        </a:spcBef>
                        <a:spcAft>
                          <a:spcPts val="0"/>
                        </a:spcAft>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executive sponsor is responsible for ensuring that delivery aligns to business goals and realizes value. To garner support from the executive sponsor and to prepare them for this journey: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Define the executive sponsor’s responsibilities so the sponsor is clear about what’s required of them.</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Set up a cadence of meetings with the executive sponsor to keep them informed on the overall ServiceNow project and work through any challenges related to the project.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Train the executive sponsor to understand the capabilities of the Now Platform and be aware of the implementation project details.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Create an action plan that informs what actions the executive sponsor should take and what decisions the sponsor needs to make.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Support the executive sponsor’s efforts to </a:t>
                      </a:r>
                      <a:r>
                        <a:rPr lang="en-US" sz="1200" u="sng" dirty="0">
                          <a:solidFill>
                            <a:srgbClr val="0563C1"/>
                          </a:solidFill>
                          <a:effectLst/>
                          <a:latin typeface="Century Gothic" panose="020B0502020202020204" pitchFamily="34" charset="0"/>
                          <a:ea typeface="Calibri" panose="020F0502020204030204" pitchFamily="34" charset="0"/>
                          <a:cs typeface="Times New Roman" panose="02020603050405020304" pitchFamily="18" charset="0"/>
                          <a:hlinkClick r:id="rId4"/>
                        </a:rPr>
                        <a:t>expand the use of the Now Platform</a:t>
                      </a:r>
                      <a:r>
                        <a:rPr lang="en-US" sz="1200" dirty="0">
                          <a:effectLst/>
                          <a:latin typeface="Century Gothic" panose="020B0502020202020204" pitchFamily="34" charset="0"/>
                          <a:ea typeface="Calibri" panose="020F0502020204030204" pitchFamily="34" charset="0"/>
                          <a:cs typeface="Times New Roman" panose="02020603050405020304" pitchFamily="18" charset="0"/>
                        </a:rPr>
                        <a:t> to other business units by evangelizing success stories, developing strong business cases and </a:t>
                      </a:r>
                      <a:r>
                        <a:rPr lang="en-US" sz="1200" kern="1200" dirty="0">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roadmaps, and </a:t>
                      </a: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securing additional executive sponsors.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23387" y="186181"/>
            <a:ext cx="10165830" cy="668692"/>
          </a:xfrm>
        </p:spPr>
        <p:txBody>
          <a:bodyPr/>
          <a:lstStyle/>
          <a:p>
            <a:r>
              <a:rPr lang="en-US" dirty="0"/>
              <a:t>Engage an executive sponsor to drive change and remove roadblocks</a:t>
            </a:r>
          </a:p>
        </p:txBody>
      </p:sp>
      <p:graphicFrame>
        <p:nvGraphicFramePr>
          <p:cNvPr id="12" name="Table 11">
            <a:extLst>
              <a:ext uri="{FF2B5EF4-FFF2-40B4-BE49-F238E27FC236}">
                <a16:creationId xmlns:a16="http://schemas.microsoft.com/office/drawing/2014/main" id="{9DC0F5C4-DF37-409C-AFDE-4AE833D3A0F9}"/>
              </a:ext>
            </a:extLst>
          </p:cNvPr>
          <p:cNvGraphicFramePr>
            <a:graphicFrameLocks noGrp="1"/>
          </p:cNvGraphicFramePr>
          <p:nvPr>
            <p:extLst>
              <p:ext uri="{D42A27DB-BD31-4B8C-83A1-F6EECF244321}">
                <p14:modId xmlns:p14="http://schemas.microsoft.com/office/powerpoint/2010/main" val="3008447237"/>
              </p:ext>
            </p:extLst>
          </p:nvPr>
        </p:nvGraphicFramePr>
        <p:xfrm>
          <a:off x="416040" y="4886152"/>
          <a:ext cx="11242144" cy="579120"/>
        </p:xfrm>
        <a:graphic>
          <a:graphicData uri="http://schemas.openxmlformats.org/drawingml/2006/table">
            <a:tbl>
              <a:tblPr firstRow="1" bandRow="1" bandCol="1">
                <a:tableStyleId>{69012ECD-51FC-41F1-AA8D-1B2483CD663E}</a:tableStyleId>
              </a:tblPr>
              <a:tblGrid>
                <a:gridCol w="2915017">
                  <a:extLst>
                    <a:ext uri="{9D8B030D-6E8A-4147-A177-3AD203B41FA5}">
                      <a16:colId xmlns:a16="http://schemas.microsoft.com/office/drawing/2014/main" val="2402900772"/>
                    </a:ext>
                  </a:extLst>
                </a:gridCol>
                <a:gridCol w="5516591">
                  <a:extLst>
                    <a:ext uri="{9D8B030D-6E8A-4147-A177-3AD203B41FA5}">
                      <a16:colId xmlns:a16="http://schemas.microsoft.com/office/drawing/2014/main" val="4087993088"/>
                    </a:ext>
                  </a:extLst>
                </a:gridCol>
                <a:gridCol w="2810536">
                  <a:extLst>
                    <a:ext uri="{9D8B030D-6E8A-4147-A177-3AD203B41FA5}">
                      <a16:colId xmlns:a16="http://schemas.microsoft.com/office/drawing/2014/main" val="794875546"/>
                    </a:ext>
                  </a:extLst>
                </a:gridCol>
              </a:tblGrid>
              <a:tr h="269079">
                <a:tc gridSpan="3">
                  <a:txBody>
                    <a:bodyPr/>
                    <a:lstStyle/>
                    <a:p>
                      <a:pPr>
                        <a:buNone/>
                      </a:pPr>
                      <a:r>
                        <a:rPr lang="en-US" sz="1400" dirty="0"/>
                        <a:t>Key implementation steps</a:t>
                      </a:r>
                    </a:p>
                  </a:txBody>
                  <a:tcPr/>
                </a:tc>
                <a:tc hMerge="1">
                  <a:txBody>
                    <a:bodyPr/>
                    <a:lstStyle/>
                    <a:p>
                      <a:endParaRPr lang="en-US" sz="1400" dirty="0"/>
                    </a:p>
                  </a:txBody>
                  <a:tcPr/>
                </a:tc>
                <a:tc hMerge="1">
                  <a:txBody>
                    <a:bodyPr/>
                    <a:lstStyle/>
                    <a:p>
                      <a:endParaRPr lang="en-US" sz="1400" dirty="0"/>
                    </a:p>
                  </a:txBody>
                  <a:tcPr/>
                </a:tc>
                <a:extLst>
                  <a:ext uri="{0D108BD9-81ED-4DB2-BD59-A6C34878D82A}">
                    <a16:rowId xmlns:a16="http://schemas.microsoft.com/office/drawing/2014/main" val="74787461"/>
                  </a:ext>
                </a:extLst>
              </a:tr>
              <a:tr h="269078">
                <a:tc>
                  <a:txBody>
                    <a:bodyPr/>
                    <a:lstStyle/>
                    <a:p>
                      <a:pPr lvl="0" algn="ctr">
                        <a:buNone/>
                      </a:pPr>
                      <a:r>
                        <a:rPr lang="en-US" sz="1200"/>
                        <a:t>Start</a:t>
                      </a:r>
                      <a:endParaRPr lang="en-US" sz="1200" dirty="0"/>
                    </a:p>
                  </a:txBody>
                  <a:tcPr/>
                </a:tc>
                <a:tc>
                  <a:txBody>
                    <a:bodyPr/>
                    <a:lstStyle/>
                    <a:p>
                      <a:pPr lvl="0" algn="ctr">
                        <a:buNone/>
                      </a:pPr>
                      <a:r>
                        <a:rPr lang="en-US" sz="1200" dirty="0"/>
                        <a:t>Improve</a:t>
                      </a:r>
                    </a:p>
                  </a:txBody>
                  <a:tcPr/>
                </a:tc>
                <a:tc>
                  <a:txBody>
                    <a:bodyPr/>
                    <a:lstStyle/>
                    <a:p>
                      <a:pPr lvl="0" algn="ctr">
                        <a:buNone/>
                      </a:pPr>
                      <a:r>
                        <a:rPr lang="en-US" sz="1200" dirty="0"/>
                        <a:t>Optimize</a:t>
                      </a:r>
                    </a:p>
                  </a:txBody>
                  <a:tcPr/>
                </a:tc>
                <a:extLst>
                  <a:ext uri="{0D108BD9-81ED-4DB2-BD59-A6C34878D82A}">
                    <a16:rowId xmlns:a16="http://schemas.microsoft.com/office/drawing/2014/main" val="4076294255"/>
                  </a:ext>
                </a:extLst>
              </a:tr>
            </a:tbl>
          </a:graphicData>
        </a:graphic>
      </p:graphicFrame>
      <p:sp>
        <p:nvSpPr>
          <p:cNvPr id="16" name="Chevron 37">
            <a:extLst>
              <a:ext uri="{FF2B5EF4-FFF2-40B4-BE49-F238E27FC236}">
                <a16:creationId xmlns:a16="http://schemas.microsoft.com/office/drawing/2014/main" id="{2FCAAEFC-03A6-4309-BECA-5E1BC316339A}"/>
              </a:ext>
            </a:extLst>
          </p:cNvPr>
          <p:cNvSpPr/>
          <p:nvPr/>
        </p:nvSpPr>
        <p:spPr>
          <a:xfrm>
            <a:off x="8738409" y="5457913"/>
            <a:ext cx="2913648" cy="479052"/>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Work with the executive sponsor to expand ServiceNow adoption</a:t>
            </a:r>
          </a:p>
        </p:txBody>
      </p:sp>
      <p:sp>
        <p:nvSpPr>
          <p:cNvPr id="19" name="Chevron 37">
            <a:extLst>
              <a:ext uri="{FF2B5EF4-FFF2-40B4-BE49-F238E27FC236}">
                <a16:creationId xmlns:a16="http://schemas.microsoft.com/office/drawing/2014/main" id="{0FD56BDC-B622-4475-A2C0-A9FCD06CD7D8}"/>
              </a:ext>
            </a:extLst>
          </p:cNvPr>
          <p:cNvSpPr/>
          <p:nvPr/>
        </p:nvSpPr>
        <p:spPr>
          <a:xfrm>
            <a:off x="421969" y="5462084"/>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responsibilities and meet with the executive sponsor</a:t>
            </a:r>
          </a:p>
        </p:txBody>
      </p:sp>
      <p:sp>
        <p:nvSpPr>
          <p:cNvPr id="20" name="Chevron 37">
            <a:extLst>
              <a:ext uri="{FF2B5EF4-FFF2-40B4-BE49-F238E27FC236}">
                <a16:creationId xmlns:a16="http://schemas.microsoft.com/office/drawing/2014/main" id="{194D75E9-520B-4722-88AC-B10B72229DC6}"/>
              </a:ext>
            </a:extLst>
          </p:cNvPr>
          <p:cNvSpPr/>
          <p:nvPr/>
        </p:nvSpPr>
        <p:spPr>
          <a:xfrm>
            <a:off x="5984468" y="5460783"/>
            <a:ext cx="3024061" cy="479052"/>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Create an action plan for the executive sponsor</a:t>
            </a:r>
          </a:p>
        </p:txBody>
      </p:sp>
      <p:sp>
        <p:nvSpPr>
          <p:cNvPr id="21" name="Chevron 37">
            <a:extLst>
              <a:ext uri="{FF2B5EF4-FFF2-40B4-BE49-F238E27FC236}">
                <a16:creationId xmlns:a16="http://schemas.microsoft.com/office/drawing/2014/main" id="{F9C8DDBC-52B0-4E70-A57E-5E62BA245F1B}"/>
              </a:ext>
            </a:extLst>
          </p:cNvPr>
          <p:cNvSpPr/>
          <p:nvPr/>
        </p:nvSpPr>
        <p:spPr>
          <a:xfrm>
            <a:off x="3299368" y="5463007"/>
            <a:ext cx="2935819" cy="479052"/>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Train the executive sponsor</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863296"/>
            <a:ext cx="5653182" cy="380634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91" indent="0">
              <a:spcBef>
                <a:spcPts val="0"/>
              </a:spcBef>
              <a:buNone/>
            </a:pPr>
            <a:r>
              <a:rPr lang="en-US" sz="1200" b="1" dirty="0">
                <a:latin typeface="Century Gothic" panose="020B0502020202020204" pitchFamily="34" charset="0"/>
              </a:rPr>
              <a:t>Define the responsibilities necessary to oversee the ServiceNow strategic roadmap and ensure it aligns with measurable business outcomes; these responsibilities may include</a:t>
            </a:r>
            <a:r>
              <a:rPr lang="en-US" sz="1100" b="1" dirty="0">
                <a:latin typeface="Century Gothic" panose="020B0502020202020204" pitchFamily="34" charset="0"/>
              </a:rPr>
              <a:t>:</a:t>
            </a:r>
          </a:p>
          <a:p>
            <a:pPr marR="0" lvl="0">
              <a:spcAft>
                <a:spcPts val="0"/>
              </a:spcAft>
              <a:buFont typeface="Wingdings" pitchFamily="2" charset="2"/>
              <a:buChar char="q"/>
              <a:tabLst>
                <a:tab pos="685800" algn="l"/>
              </a:tabLst>
            </a:pPr>
            <a:r>
              <a:rPr lang="en-US" sz="1200" dirty="0"/>
              <a:t>Creating the vision and strategy for the program team managing the Now Platform </a:t>
            </a:r>
          </a:p>
          <a:p>
            <a:pPr marR="0" lvl="0">
              <a:spcAft>
                <a:spcPts val="0"/>
              </a:spcAft>
              <a:buFont typeface="Wingdings" pitchFamily="2" charset="2"/>
              <a:buChar char="q"/>
              <a:tabLst>
                <a:tab pos="685800" algn="l"/>
              </a:tabLst>
            </a:pPr>
            <a:r>
              <a:rPr lang="en-US" sz="1200" dirty="0"/>
              <a:t>Leading the definition of the </a:t>
            </a:r>
            <a:r>
              <a:rPr lang="en-US" sz="1200" dirty="0">
                <a:hlinkClick r:id="rId3"/>
              </a:rPr>
              <a:t>platform team charter</a:t>
            </a:r>
            <a:r>
              <a:rPr lang="en-US" sz="1200" dirty="0"/>
              <a:t> – The team charter is a written document created to provide the true “North Star” for a team or project. It spells out the team’s mission, scope of operation, objectives, consequences, and, if applicable, time frame.</a:t>
            </a:r>
          </a:p>
          <a:p>
            <a:pPr marR="0" lvl="0">
              <a:spcAft>
                <a:spcPts val="0"/>
              </a:spcAft>
              <a:buFont typeface="Wingdings" pitchFamily="2" charset="2"/>
              <a:buChar char="q"/>
              <a:tabLst>
                <a:tab pos="685800" algn="l"/>
              </a:tabLst>
            </a:pPr>
            <a:r>
              <a:rPr lang="en-US" sz="1200" dirty="0"/>
              <a:t>Establishing ServiceNow’s product positioning within the overall organization architecture and the establishment of ServiceNow as a strategic solution for the enterprise</a:t>
            </a:r>
          </a:p>
          <a:p>
            <a:pPr marL="227965" marR="0" lvl="0" indent="-227965">
              <a:spcAft>
                <a:spcPts val="0"/>
              </a:spcAft>
              <a:buFont typeface="Wingdings" pitchFamily="2" charset="2"/>
              <a:buChar char="q"/>
              <a:tabLst>
                <a:tab pos="685800" algn="l"/>
              </a:tabLst>
            </a:pPr>
            <a:r>
              <a:rPr lang="en-US" sz="1200" dirty="0"/>
              <a:t>Extending the ServiceNow </a:t>
            </a:r>
            <a:r>
              <a:rPr lang="en-US" sz="1200" dirty="0">
                <a:hlinkClick r:id="rId4"/>
              </a:rPr>
              <a:t>business case</a:t>
            </a:r>
            <a:r>
              <a:rPr lang="en-US" sz="1200" dirty="0"/>
              <a:t> by defining and validating business objectives (e.g., transformation) and a value realization strategy (e.g., IT productivity up 20%) </a:t>
            </a:r>
          </a:p>
          <a:p>
            <a:pPr marR="0" lvl="0">
              <a:spcAft>
                <a:spcPts val="0"/>
              </a:spcAft>
              <a:buFont typeface="Wingdings" pitchFamily="2" charset="2"/>
              <a:buChar char="q"/>
              <a:tabLst>
                <a:tab pos="685800" algn="l"/>
              </a:tabLst>
            </a:pPr>
            <a:r>
              <a:rPr lang="en-US" sz="1200" dirty="0"/>
              <a:t>Partnering with the platform support team to ensure that the team and platform capabilities are aligned with the business vision and strategy </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216966"/>
            <a:ext cx="11603911" cy="461665"/>
          </a:xfrm>
          <a:prstGeom prst="rect">
            <a:avLst/>
          </a:prstGeom>
          <a:noFill/>
        </p:spPr>
        <p:txBody>
          <a:bodyPr wrap="square" rtlCol="0">
            <a:spAutoFit/>
          </a:bodyPr>
          <a:lstStyle/>
          <a:p>
            <a:r>
              <a:rPr lang="en-US" sz="1200" dirty="0">
                <a:latin typeface="Century Gothic" panose="020B0502020202020204" pitchFamily="34" charset="0"/>
                <a:ea typeface="Times New Roman" panose="02020603050405020304" pitchFamily="18" charset="0"/>
                <a:cs typeface="Calibri" panose="020F0502020204030204" pitchFamily="34" charset="0"/>
              </a:rPr>
              <a:t>After you find a senior leader to be your ServiceNow executive sponsor</a:t>
            </a:r>
            <a:r>
              <a:rPr lang="en-US" sz="1200" dirty="0">
                <a:latin typeface="Century Gothic" panose="020B0502020202020204" pitchFamily="34" charset="0"/>
                <a:ea typeface="Century Gothic" panose="020B0502020202020204" pitchFamily="34" charset="0"/>
                <a:cs typeface="Century Gothic" panose="020B0502020202020204" pitchFamily="34" charset="0"/>
              </a:rPr>
              <a:t>, it’s critical to define their role and responsibilities. These definitions help you set expectations with your executive sponsor and guide what the sponsor needs to do in order to steer the Now Platform vision and roadmap.</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the executive sponsor’s responsibilities</a:t>
            </a:r>
          </a:p>
        </p:txBody>
      </p:sp>
      <p:sp>
        <p:nvSpPr>
          <p:cNvPr id="29" name="Content Placeholder 11">
            <a:extLst>
              <a:ext uri="{FF2B5EF4-FFF2-40B4-BE49-F238E27FC236}">
                <a16:creationId xmlns:a16="http://schemas.microsoft.com/office/drawing/2014/main" id="{4DDD0DD8-7207-44A6-8E2A-AE3CF539D02F}"/>
              </a:ext>
            </a:extLst>
          </p:cNvPr>
          <p:cNvSpPr txBox="1">
            <a:spLocks/>
          </p:cNvSpPr>
          <p:nvPr/>
        </p:nvSpPr>
        <p:spPr>
          <a:xfrm>
            <a:off x="6094413" y="1863297"/>
            <a:ext cx="5653182" cy="442651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tabLst>
                <a:tab pos="685800" algn="l"/>
              </a:tabLst>
            </a:pPr>
            <a:r>
              <a:rPr lang="en-US" sz="1200" dirty="0"/>
              <a:t>Understanding the capabilities of the platform owner and the platform team </a:t>
            </a:r>
          </a:p>
          <a:p>
            <a:pPr>
              <a:buFont typeface="Wingdings" pitchFamily="2" charset="2"/>
              <a:buChar char="q"/>
              <a:tabLst>
                <a:tab pos="685800" algn="l"/>
              </a:tabLst>
            </a:pPr>
            <a:r>
              <a:rPr lang="en-US" sz="1200" dirty="0"/>
              <a:t>In partnership with the platform owner, supporting changes and/or additions to the platform support team to improve its ability to execute </a:t>
            </a:r>
          </a:p>
          <a:p>
            <a:pPr marL="227965" indent="-227965">
              <a:buFont typeface="Wingdings" pitchFamily="2" charset="2"/>
              <a:buChar char="q"/>
              <a:tabLst>
                <a:tab pos="685800" algn="l"/>
              </a:tabLst>
            </a:pPr>
            <a:r>
              <a:rPr lang="en-US" sz="1200" dirty="0"/>
              <a:t>Chairing the ServiceNow </a:t>
            </a:r>
            <a:r>
              <a:rPr lang="en-US" sz="1200" dirty="0">
                <a:hlinkClick r:id="rId5"/>
              </a:rPr>
              <a:t>strategic governance </a:t>
            </a:r>
            <a:r>
              <a:rPr lang="en-US" sz="1200" dirty="0"/>
              <a:t>steering board (i.e., the executive steering board), which includes leading and actively participating in the governance meetings and activities to:</a:t>
            </a:r>
          </a:p>
          <a:p>
            <a:pPr marL="456473" lvl="1" indent="-227965">
              <a:buFont typeface="Wingdings" pitchFamily="2" charset="2"/>
              <a:buChar char="q"/>
              <a:tabLst>
                <a:tab pos="685800" algn="l"/>
              </a:tabLst>
            </a:pPr>
            <a:r>
              <a:rPr lang="en-US" sz="1100" dirty="0"/>
              <a:t>Communicate the executive vision</a:t>
            </a:r>
          </a:p>
          <a:p>
            <a:pPr marL="456473" lvl="1" indent="-227965">
              <a:buFont typeface="Wingdings" pitchFamily="2" charset="2"/>
              <a:buChar char="q"/>
              <a:tabLst>
                <a:tab pos="685800" algn="l"/>
              </a:tabLst>
            </a:pPr>
            <a:r>
              <a:rPr lang="en-US" sz="1100" dirty="0"/>
              <a:t>Promote alignment with the enterprise</a:t>
            </a:r>
          </a:p>
          <a:p>
            <a:pPr marL="456473" lvl="1" indent="-227965">
              <a:buFont typeface="Wingdings" pitchFamily="2" charset="2"/>
              <a:buChar char="q"/>
              <a:tabLst>
                <a:tab pos="685800" algn="l"/>
              </a:tabLst>
            </a:pPr>
            <a:r>
              <a:rPr lang="en-US" sz="1100" dirty="0"/>
              <a:t>Ensure execution on that vision</a:t>
            </a:r>
          </a:p>
          <a:p>
            <a:pPr marL="227965" indent="-227965">
              <a:buFont typeface="Wingdings" pitchFamily="2" charset="2"/>
              <a:buChar char="q"/>
              <a:tabLst>
                <a:tab pos="685800" algn="l"/>
              </a:tabLst>
            </a:pPr>
            <a:r>
              <a:rPr lang="en-US" sz="1200" dirty="0"/>
              <a:t>Supporting the </a:t>
            </a:r>
            <a:r>
              <a:rPr lang="en-US" sz="1200" dirty="0">
                <a:hlinkClick r:id="rId6"/>
              </a:rPr>
              <a:t>organizational change management</a:t>
            </a:r>
            <a:r>
              <a:rPr lang="en-US" sz="1200" dirty="0"/>
              <a:t> (OCM) program team through activities to help support change management (e.g., contributing to the stakeholder analysis, contributing the OCM plan, and publicly supporting and delivering messaging that supports necessary change)</a:t>
            </a:r>
          </a:p>
          <a:p>
            <a:pPr marR="0" lvl="0">
              <a:spcAft>
                <a:spcPts val="0"/>
              </a:spcAft>
              <a:buFont typeface="Wingdings" pitchFamily="2" charset="2"/>
              <a:buChar char="q"/>
              <a:tabLst>
                <a:tab pos="685800" algn="l"/>
              </a:tabLst>
            </a:pPr>
            <a:r>
              <a:rPr lang="en-US" sz="1200" dirty="0"/>
              <a:t>Approving the funding for ServiceNow </a:t>
            </a:r>
            <a:r>
              <a:rPr lang="en-US" sz="1200" dirty="0">
                <a:hlinkClick r:id="rId4"/>
              </a:rPr>
              <a:t>business</a:t>
            </a:r>
            <a:r>
              <a:rPr lang="en-US" sz="1200" dirty="0">
                <a:hlinkClick r:id="rId7"/>
              </a:rPr>
              <a:t> case</a:t>
            </a:r>
            <a:r>
              <a:rPr lang="en-US" sz="1200" dirty="0"/>
              <a:t>(s)</a:t>
            </a:r>
          </a:p>
          <a:p>
            <a:pPr marL="0" marR="0" lvl="0" indent="0">
              <a:spcBef>
                <a:spcPts val="0"/>
              </a:spcBef>
              <a:spcAft>
                <a:spcPts val="0"/>
              </a:spcAft>
              <a:buNone/>
              <a:tabLst>
                <a:tab pos="685800" algn="l"/>
              </a:tabLst>
            </a:pPr>
            <a:endParaRPr lang="en-US" sz="1200" dirty="0">
              <a:latin typeface="Century Gothic" panose="020B0502020202020204" pitchFamily="34" charset="0"/>
              <a:ea typeface="Times New Roman" panose="02020603050405020304" pitchFamily="18" charset="0"/>
              <a:cs typeface="Times New Roman" panose="02020603050405020304" pitchFamily="18" charset="0"/>
            </a:endParaRPr>
          </a:p>
          <a:p>
            <a:pPr marL="0" marR="0" lvl="0" indent="0">
              <a:spcBef>
                <a:spcPts val="0"/>
              </a:spcBef>
              <a:spcAft>
                <a:spcPts val="0"/>
              </a:spcAft>
              <a:buNone/>
              <a:tabLst>
                <a:tab pos="685800" algn="l"/>
              </a:tabLst>
            </a:pPr>
            <a:endParaRPr lang="en-US" sz="1200" dirty="0">
              <a:latin typeface="Century Gothic" panose="020B0502020202020204" pitchFamily="34" charset="0"/>
              <a:ea typeface="Times New Roman" panose="02020603050405020304" pitchFamily="18" charset="0"/>
              <a:cs typeface="Times New Roman" panose="02020603050405020304" pitchFamily="18" charset="0"/>
            </a:endParaRPr>
          </a:p>
          <a:p>
            <a:pPr marL="0" marR="0" lvl="0" indent="0">
              <a:spcBef>
                <a:spcPts val="0"/>
              </a:spcBef>
              <a:spcAft>
                <a:spcPts val="0"/>
              </a:spcAft>
              <a:buNone/>
              <a:tabLst>
                <a:tab pos="685800" algn="l"/>
              </a:tabLst>
            </a:pP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Chevron 37">
            <a:extLst>
              <a:ext uri="{FF2B5EF4-FFF2-40B4-BE49-F238E27FC236}">
                <a16:creationId xmlns:a16="http://schemas.microsoft.com/office/drawing/2014/main" id="{BF486FE4-5C6A-3E49-AD3E-DF6ED66C4380}"/>
              </a:ext>
            </a:extLst>
          </p:cNvPr>
          <p:cNvSpPr/>
          <p:nvPr/>
        </p:nvSpPr>
        <p:spPr>
          <a:xfrm>
            <a:off x="8726926" y="5798676"/>
            <a:ext cx="2913648" cy="47443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9" name="Chevron 37">
            <a:extLst>
              <a:ext uri="{FF2B5EF4-FFF2-40B4-BE49-F238E27FC236}">
                <a16:creationId xmlns:a16="http://schemas.microsoft.com/office/drawing/2014/main" id="{DC1D9521-1CE5-0441-89B4-C7CAA296E7D1}"/>
              </a:ext>
            </a:extLst>
          </p:cNvPr>
          <p:cNvSpPr/>
          <p:nvPr/>
        </p:nvSpPr>
        <p:spPr>
          <a:xfrm>
            <a:off x="421969" y="5797753"/>
            <a:ext cx="3129061" cy="47535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responsibilities and meet with the executive sponsor</a:t>
            </a:r>
          </a:p>
        </p:txBody>
      </p:sp>
      <p:sp>
        <p:nvSpPr>
          <p:cNvPr id="20" name="Chevron 37">
            <a:extLst>
              <a:ext uri="{FF2B5EF4-FFF2-40B4-BE49-F238E27FC236}">
                <a16:creationId xmlns:a16="http://schemas.microsoft.com/office/drawing/2014/main" id="{8B27C26F-24D9-6445-8A26-A4DD41FB7EEB}"/>
              </a:ext>
            </a:extLst>
          </p:cNvPr>
          <p:cNvSpPr/>
          <p:nvPr/>
        </p:nvSpPr>
        <p:spPr>
          <a:xfrm>
            <a:off x="5969026" y="5798361"/>
            <a:ext cx="3024061" cy="47443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21" name="Chevron 37">
            <a:extLst>
              <a:ext uri="{FF2B5EF4-FFF2-40B4-BE49-F238E27FC236}">
                <a16:creationId xmlns:a16="http://schemas.microsoft.com/office/drawing/2014/main" id="{D6A66175-89CC-0C47-BBC4-325625FEE97C}"/>
              </a:ext>
            </a:extLst>
          </p:cNvPr>
          <p:cNvSpPr/>
          <p:nvPr/>
        </p:nvSpPr>
        <p:spPr>
          <a:xfrm>
            <a:off x="3299368" y="5798676"/>
            <a:ext cx="2935819" cy="47443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4011655569"/>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the executive sponsor’s responsibilities (Continued)</a:t>
            </a:r>
          </a:p>
        </p:txBody>
      </p:sp>
      <p:sp>
        <p:nvSpPr>
          <p:cNvPr id="35" name="Content Placeholder 11">
            <a:extLst>
              <a:ext uri="{FF2B5EF4-FFF2-40B4-BE49-F238E27FC236}">
                <a16:creationId xmlns:a16="http://schemas.microsoft.com/office/drawing/2014/main" id="{7F44A014-DE39-45A4-8302-04FEA6E6257E}"/>
              </a:ext>
            </a:extLst>
          </p:cNvPr>
          <p:cNvSpPr txBox="1">
            <a:spLocks/>
          </p:cNvSpPr>
          <p:nvPr/>
        </p:nvSpPr>
        <p:spPr>
          <a:xfrm>
            <a:off x="6174239" y="1274568"/>
            <a:ext cx="5105374" cy="287536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91" marR="0" indent="0">
              <a:spcBef>
                <a:spcPts val="0"/>
              </a:spcBef>
              <a:spcAft>
                <a:spcPts val="0"/>
              </a:spcAft>
              <a:buNone/>
            </a:pPr>
            <a:r>
              <a:rPr lang="en-US" sz="1200" b="1" dirty="0">
                <a:latin typeface="Century Gothic" panose="020B0502020202020204" pitchFamily="34" charset="0"/>
              </a:rPr>
              <a:t>Define what good looks like for an executive sponsor, including:</a:t>
            </a:r>
          </a:p>
          <a:p>
            <a:pPr marR="0" lvl="0">
              <a:spcAft>
                <a:spcPts val="0"/>
              </a:spcAft>
              <a:buFont typeface="Wingdings" pitchFamily="2" charset="2"/>
              <a:buChar char="q"/>
              <a:tabLst>
                <a:tab pos="685800" algn="l"/>
              </a:tabLst>
            </a:pPr>
            <a:r>
              <a:rPr lang="en-US" sz="1200" dirty="0"/>
              <a:t>Actively engaging in setting the strategic direction for the ServiceNow team</a:t>
            </a:r>
          </a:p>
          <a:p>
            <a:pPr marR="0" lvl="0">
              <a:spcAft>
                <a:spcPts val="0"/>
              </a:spcAft>
              <a:buFont typeface="Wingdings" pitchFamily="2" charset="2"/>
              <a:buChar char="q"/>
              <a:tabLst>
                <a:tab pos="685800" algn="l"/>
              </a:tabLst>
            </a:pPr>
            <a:r>
              <a:rPr lang="en-US" sz="1200" dirty="0"/>
              <a:t>Effectively communicating how ServiceNow solutions can solve their peers’ business issues, citing success stories and the value already captured by ServiceNow adoption to gain support</a:t>
            </a:r>
          </a:p>
          <a:p>
            <a:pPr marR="0" lvl="0">
              <a:spcAft>
                <a:spcPts val="0"/>
              </a:spcAft>
              <a:buFont typeface="Wingdings" pitchFamily="2" charset="2"/>
              <a:buChar char="q"/>
              <a:tabLst>
                <a:tab pos="685800" algn="l"/>
              </a:tabLst>
            </a:pPr>
            <a:r>
              <a:rPr lang="en-US" sz="1200" dirty="0"/>
              <a:t>Accelerating adoption of the platform in other parts of the enterprise where ServiceNow can add business value</a:t>
            </a:r>
          </a:p>
          <a:p>
            <a:pPr marR="0" lvl="0">
              <a:spcAft>
                <a:spcPts val="0"/>
              </a:spcAft>
              <a:buFont typeface="Wingdings" pitchFamily="2" charset="2"/>
              <a:buChar char="q"/>
              <a:tabLst>
                <a:tab pos="685800" algn="l"/>
              </a:tabLst>
            </a:pPr>
            <a:r>
              <a:rPr lang="en-US" sz="1200" dirty="0"/>
              <a:t>Evangelizing for ServiceNow’s potential to enable transformation across the enterprise</a:t>
            </a:r>
          </a:p>
          <a:p>
            <a:pPr marR="0" lvl="0">
              <a:spcAft>
                <a:spcPts val="0"/>
              </a:spcAft>
              <a:buFont typeface="Wingdings" pitchFamily="2" charset="2"/>
              <a:buChar char="q"/>
              <a:tabLst>
                <a:tab pos="685800" algn="l"/>
                <a:tab pos="1371600" algn="l"/>
              </a:tabLst>
            </a:pPr>
            <a:r>
              <a:rPr lang="en-US" sz="1200" dirty="0"/>
              <a:t>Identifying where and when to delegate tactical decision- making and approvals related to ServiceNow governance</a:t>
            </a:r>
          </a:p>
        </p:txBody>
      </p:sp>
      <p:sp>
        <p:nvSpPr>
          <p:cNvPr id="18" name="Content Placeholder 11">
            <a:extLst>
              <a:ext uri="{FF2B5EF4-FFF2-40B4-BE49-F238E27FC236}">
                <a16:creationId xmlns:a16="http://schemas.microsoft.com/office/drawing/2014/main" id="{03617FB7-ECD8-46B0-B840-38517A5C28B7}"/>
              </a:ext>
            </a:extLst>
          </p:cNvPr>
          <p:cNvSpPr txBox="1">
            <a:spLocks/>
          </p:cNvSpPr>
          <p:nvPr/>
        </p:nvSpPr>
        <p:spPr>
          <a:xfrm>
            <a:off x="441231" y="3030891"/>
            <a:ext cx="5653181" cy="163370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91" marR="0" indent="0">
              <a:spcBef>
                <a:spcPts val="0"/>
              </a:spcBef>
              <a:spcAft>
                <a:spcPts val="0"/>
              </a:spcAft>
              <a:buNone/>
            </a:pPr>
            <a:r>
              <a:rPr lang="en-US" sz="1200" b="1" dirty="0">
                <a:latin typeface="Century Gothic" panose="020B0502020202020204" pitchFamily="34" charset="0"/>
              </a:rPr>
              <a:t>Determine the candidate roles that may take on the position of the executive sponsor such as:</a:t>
            </a:r>
          </a:p>
          <a:p>
            <a:pPr marR="0" lvl="0">
              <a:spcAft>
                <a:spcPts val="0"/>
              </a:spcAft>
              <a:buFont typeface="Wingdings" pitchFamily="2" charset="2"/>
              <a:buChar char="q"/>
              <a:tabLst>
                <a:tab pos="685800" algn="l"/>
              </a:tabLst>
            </a:pPr>
            <a:r>
              <a:rPr lang="en-US" sz="1200" dirty="0"/>
              <a:t>Chief technology officer (CTO)</a:t>
            </a:r>
          </a:p>
          <a:p>
            <a:pPr marR="0" lvl="0">
              <a:spcAft>
                <a:spcPts val="0"/>
              </a:spcAft>
              <a:buFont typeface="Wingdings" pitchFamily="2" charset="2"/>
              <a:buChar char="q"/>
              <a:tabLst>
                <a:tab pos="685800" algn="l"/>
              </a:tabLst>
            </a:pPr>
            <a:r>
              <a:rPr lang="en-US" sz="1200" dirty="0"/>
              <a:t>VP or senior director of applications</a:t>
            </a:r>
          </a:p>
          <a:p>
            <a:pPr marR="0" lvl="0">
              <a:spcAft>
                <a:spcPts val="0"/>
              </a:spcAft>
              <a:buFont typeface="Wingdings" pitchFamily="2" charset="2"/>
              <a:buChar char="q"/>
              <a:tabLst>
                <a:tab pos="685800" algn="l"/>
              </a:tabLst>
            </a:pPr>
            <a:r>
              <a:rPr lang="en-US" sz="1200" dirty="0"/>
              <a:t>VP or senior director of enterprise architecture </a:t>
            </a:r>
          </a:p>
        </p:txBody>
      </p:sp>
      <p:sp>
        <p:nvSpPr>
          <p:cNvPr id="19" name="Rectangle 18">
            <a:extLst>
              <a:ext uri="{FF2B5EF4-FFF2-40B4-BE49-F238E27FC236}">
                <a16:creationId xmlns:a16="http://schemas.microsoft.com/office/drawing/2014/main" id="{73EE2F33-5F65-4E5C-ACD3-EEA74D6D9444}"/>
              </a:ext>
            </a:extLst>
          </p:cNvPr>
          <p:cNvSpPr/>
          <p:nvPr/>
        </p:nvSpPr>
        <p:spPr>
          <a:xfrm>
            <a:off x="3541725" y="4471410"/>
            <a:ext cx="5105374" cy="10057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The best executive sponsors tend to be C-level leaders because their level allows for more access to C-suite peers, providing increased visibility to the organizational vision and strategy and greater approval and advocacy powers (e.g., providing easier access to the CFO to gain budget approvals.)</a:t>
            </a:r>
          </a:p>
        </p:txBody>
      </p:sp>
      <p:sp>
        <p:nvSpPr>
          <p:cNvPr id="13" name="Content Placeholder 11">
            <a:extLst>
              <a:ext uri="{FF2B5EF4-FFF2-40B4-BE49-F238E27FC236}">
                <a16:creationId xmlns:a16="http://schemas.microsoft.com/office/drawing/2014/main" id="{9C39943B-122C-4B69-9C72-B3CA8BCD1FE9}"/>
              </a:ext>
            </a:extLst>
          </p:cNvPr>
          <p:cNvSpPr txBox="1">
            <a:spLocks/>
          </p:cNvSpPr>
          <p:nvPr/>
        </p:nvSpPr>
        <p:spPr>
          <a:xfrm>
            <a:off x="441231" y="1273917"/>
            <a:ext cx="5653182" cy="171481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tabLst>
                <a:tab pos="685800" algn="l"/>
              </a:tabLst>
            </a:pPr>
            <a:r>
              <a:rPr lang="en-US" sz="1200" b="1" dirty="0">
                <a:latin typeface="Century Gothic" panose="020B0502020202020204" pitchFamily="34" charset="0"/>
              </a:rPr>
              <a:t>Define the responsibilities necessary to oversee the ServiceNow strategic roadmap and ensure it aligns with measurable business outcomes; these responsibilities may include</a:t>
            </a:r>
            <a:r>
              <a:rPr lang="en-US" sz="1100" b="1" dirty="0">
                <a:latin typeface="Century Gothic" panose="020B0502020202020204" pitchFamily="34" charset="0"/>
              </a:rPr>
              <a:t> (Continued):</a:t>
            </a:r>
            <a:endParaRPr lang="en-US" sz="1200" b="1" dirty="0"/>
          </a:p>
          <a:p>
            <a:pPr marR="0" lvl="0">
              <a:spcAft>
                <a:spcPts val="0"/>
              </a:spcAft>
              <a:buFont typeface="Wingdings" pitchFamily="2" charset="2"/>
              <a:buChar char="q"/>
              <a:tabLst>
                <a:tab pos="685800" algn="l"/>
              </a:tabLst>
            </a:pPr>
            <a:r>
              <a:rPr lang="en-US" sz="1200" dirty="0"/>
              <a:t>Managing the ServiceNow budget and coordinating the budget request prioritization</a:t>
            </a:r>
          </a:p>
          <a:p>
            <a:pPr marR="0" lvl="0">
              <a:spcAft>
                <a:spcPts val="0"/>
              </a:spcAft>
              <a:buFont typeface="Wingdings" pitchFamily="2" charset="2"/>
              <a:buChar char="q"/>
              <a:tabLst>
                <a:tab pos="685800" algn="l"/>
              </a:tabLst>
            </a:pPr>
            <a:r>
              <a:rPr lang="en-US" sz="1200" dirty="0"/>
              <a:t>Acting as the executive point of approval authority and the final point of escalation for all decisions and policies that govern the Now Platform</a:t>
            </a:r>
            <a:endParaRPr lang="en-US" sz="1200" dirty="0">
              <a:latin typeface="Century Gothic" panose="020B0502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Wingdings" panose="05000000000000000000" pitchFamily="2" charset="2"/>
              <a:buChar char=""/>
              <a:tabLst>
                <a:tab pos="685800" algn="l"/>
              </a:tabLst>
            </a:pPr>
            <a:endParaRPr lang="en-US" sz="1200" dirty="0">
              <a:latin typeface="Century Gothic" panose="020B0502020202020204" pitchFamily="34" charset="0"/>
              <a:ea typeface="Times New Roman" panose="02020603050405020304" pitchFamily="18" charset="0"/>
              <a:cs typeface="Times New Roman" panose="02020603050405020304" pitchFamily="18" charset="0"/>
            </a:endParaRPr>
          </a:p>
          <a:p>
            <a:pPr marL="0" marR="0" lvl="0" indent="0">
              <a:spcBef>
                <a:spcPts val="0"/>
              </a:spcBef>
              <a:spcAft>
                <a:spcPts val="0"/>
              </a:spcAft>
              <a:buNone/>
              <a:tabLst>
                <a:tab pos="685800" algn="l"/>
              </a:tabLst>
            </a:pP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14" name="Chevron 37">
            <a:extLst>
              <a:ext uri="{FF2B5EF4-FFF2-40B4-BE49-F238E27FC236}">
                <a16:creationId xmlns:a16="http://schemas.microsoft.com/office/drawing/2014/main" id="{8DA8C779-C271-7047-AAE7-65E722ECD0C2}"/>
              </a:ext>
            </a:extLst>
          </p:cNvPr>
          <p:cNvSpPr/>
          <p:nvPr/>
        </p:nvSpPr>
        <p:spPr>
          <a:xfrm>
            <a:off x="8726926" y="5798676"/>
            <a:ext cx="2913648" cy="47443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5" name="Chevron 37">
            <a:extLst>
              <a:ext uri="{FF2B5EF4-FFF2-40B4-BE49-F238E27FC236}">
                <a16:creationId xmlns:a16="http://schemas.microsoft.com/office/drawing/2014/main" id="{1C973717-B1E4-064F-8EAB-00960992321E}"/>
              </a:ext>
            </a:extLst>
          </p:cNvPr>
          <p:cNvSpPr/>
          <p:nvPr/>
        </p:nvSpPr>
        <p:spPr>
          <a:xfrm>
            <a:off x="421969" y="5797753"/>
            <a:ext cx="3129061" cy="47535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responsibilities and meet with the executive sponsor</a:t>
            </a:r>
          </a:p>
        </p:txBody>
      </p:sp>
      <p:sp>
        <p:nvSpPr>
          <p:cNvPr id="16" name="Chevron 37">
            <a:extLst>
              <a:ext uri="{FF2B5EF4-FFF2-40B4-BE49-F238E27FC236}">
                <a16:creationId xmlns:a16="http://schemas.microsoft.com/office/drawing/2014/main" id="{9710B0BA-082B-3049-AF3D-B6368412DEC7}"/>
              </a:ext>
            </a:extLst>
          </p:cNvPr>
          <p:cNvSpPr/>
          <p:nvPr/>
        </p:nvSpPr>
        <p:spPr>
          <a:xfrm>
            <a:off x="5969026" y="5797753"/>
            <a:ext cx="3024061" cy="47535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17" name="Chevron 37">
            <a:extLst>
              <a:ext uri="{FF2B5EF4-FFF2-40B4-BE49-F238E27FC236}">
                <a16:creationId xmlns:a16="http://schemas.microsoft.com/office/drawing/2014/main" id="{C7F5B5E7-E5A4-3248-9845-F1ED689A0659}"/>
              </a:ext>
            </a:extLst>
          </p:cNvPr>
          <p:cNvSpPr/>
          <p:nvPr/>
        </p:nvSpPr>
        <p:spPr>
          <a:xfrm>
            <a:off x="3299368" y="5798676"/>
            <a:ext cx="2935819" cy="47443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414923030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054084" cy="461665"/>
          </a:xfrm>
          <a:prstGeom prst="rect">
            <a:avLst/>
          </a:prstGeom>
          <a:noFill/>
        </p:spPr>
        <p:txBody>
          <a:bodyPr wrap="square" rtlCol="0">
            <a:spAutoFit/>
          </a:bodyPr>
          <a:lstStyle/>
          <a:p>
            <a:r>
              <a:rPr lang="en-US" sz="1200" dirty="0">
                <a:latin typeface="Century Gothic" panose="020B0502020202020204" pitchFamily="34" charset="0"/>
                <a:ea typeface="Century Gothic" panose="020B0502020202020204" pitchFamily="34" charset="0"/>
                <a:cs typeface="Century Gothic" panose="020B0502020202020204" pitchFamily="34" charset="0"/>
              </a:rPr>
              <a:t>Meeting with your executive sponsor is not only about providing project updates—it should also involve open and candid discussions about all aspects of your deployment.</a:t>
            </a:r>
            <a:endParaRPr lang="en-US"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642236"/>
            <a:ext cx="5653182" cy="344203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91" marR="0" indent="0">
              <a:spcBef>
                <a:spcPts val="0"/>
              </a:spcBef>
              <a:spcAft>
                <a:spcPts val="0"/>
              </a:spcAft>
              <a:buNone/>
            </a:pPr>
            <a:r>
              <a:rPr lang="en-US" sz="1200" b="1" dirty="0">
                <a:latin typeface="Century Gothic" panose="020B0502020202020204" pitchFamily="34" charset="0"/>
              </a:rPr>
              <a:t>Schedule a cadence of meetings with your executive sponsor that you’ll use for a combination of ongoing education and executive sponsor alignment</a:t>
            </a:r>
          </a:p>
          <a:p>
            <a:pPr marR="0" lvl="0">
              <a:spcAft>
                <a:spcPts val="0"/>
              </a:spcAft>
              <a:buFont typeface="Wingdings" pitchFamily="2" charset="2"/>
              <a:buChar char="q"/>
              <a:tabLst>
                <a:tab pos="685800" algn="l"/>
              </a:tabLst>
            </a:pPr>
            <a:r>
              <a:rPr lang="en-US" sz="1200" dirty="0"/>
              <a:t>Working with the executive sponsor’s executive assistant, schedule monthly check-in meetings with the executive sponsor to keep the sponsor updated on the health and value of the services ServiceNow is providing. Some tips to running these meetings include:</a:t>
            </a:r>
          </a:p>
          <a:p>
            <a:pPr lvl="1">
              <a:buFont typeface="Wingdings" pitchFamily="2" charset="2"/>
              <a:buChar char="q"/>
              <a:tabLst>
                <a:tab pos="914400" algn="l"/>
              </a:tabLst>
            </a:pPr>
            <a:r>
              <a:rPr lang="en-US" sz="1100" dirty="0"/>
              <a:t>Schedule the cadence in alignment with the organization’s financial planning and IT portfolio planning processes (e.g., quarterly forecasting and budget meetings).</a:t>
            </a:r>
          </a:p>
          <a:p>
            <a:pPr lvl="1">
              <a:buFont typeface="Wingdings" pitchFamily="2" charset="2"/>
              <a:buChar char="q"/>
              <a:tabLst>
                <a:tab pos="914400" algn="l"/>
              </a:tabLst>
            </a:pPr>
            <a:r>
              <a:rPr lang="en-US" sz="1100" dirty="0"/>
              <a:t>Use the time to discuss upcoming decisions (e.g., governance or budget) or anticipated roadblocks (e.g., project delays or organizational resistance to change).</a:t>
            </a:r>
          </a:p>
          <a:p>
            <a:pPr lvl="1">
              <a:buFont typeface="Wingdings" pitchFamily="2" charset="2"/>
              <a:buChar char="q"/>
              <a:tabLst>
                <a:tab pos="914400" algn="l"/>
              </a:tabLst>
            </a:pPr>
            <a:r>
              <a:rPr lang="en-US" sz="1100" dirty="0"/>
              <a:t>If the executive sponsor declines meetings, still send monthly updates. Continue trying to get on the executive sponsor’s calendar on a consistent basis.</a:t>
            </a:r>
          </a:p>
          <a:p>
            <a:pPr marL="0" marR="0" lvl="0" indent="0">
              <a:spcBef>
                <a:spcPts val="0"/>
              </a:spcBef>
              <a:spcAft>
                <a:spcPts val="0"/>
              </a:spcAft>
              <a:buNone/>
              <a:tabLst>
                <a:tab pos="685800" algn="l"/>
              </a:tabLst>
            </a:pPr>
            <a:r>
              <a:rPr lang="en-US" sz="1100" dirty="0">
                <a:latin typeface="Century Gothic" panose="020B0502020202020204" pitchFamily="34" charset="0"/>
              </a:rPr>
              <a:t> </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Set up a cadence of meetings with the executive sponsor</a:t>
            </a:r>
          </a:p>
        </p:txBody>
      </p:sp>
      <p:sp>
        <p:nvSpPr>
          <p:cNvPr id="20" name="Rectangle 19">
            <a:extLst>
              <a:ext uri="{FF2B5EF4-FFF2-40B4-BE49-F238E27FC236}">
                <a16:creationId xmlns:a16="http://schemas.microsoft.com/office/drawing/2014/main" id="{C6C72E19-5398-4969-B1A8-C846A7B82DC7}"/>
              </a:ext>
            </a:extLst>
          </p:cNvPr>
          <p:cNvSpPr/>
          <p:nvPr/>
        </p:nvSpPr>
        <p:spPr>
          <a:xfrm>
            <a:off x="6314863" y="3188509"/>
            <a:ext cx="5084657" cy="81946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An executive’s availability is usually limited, but it’s important to keep the executive sponsor engaged in their role on the ServiceNow platform team. Don’t be overbearing—but continue to push for meetings to keep the connection and engagement going.</a:t>
            </a:r>
          </a:p>
        </p:txBody>
      </p:sp>
      <p:sp>
        <p:nvSpPr>
          <p:cNvPr id="15" name="Content Placeholder 11">
            <a:extLst>
              <a:ext uri="{FF2B5EF4-FFF2-40B4-BE49-F238E27FC236}">
                <a16:creationId xmlns:a16="http://schemas.microsoft.com/office/drawing/2014/main" id="{45D52109-B783-48C4-9FA3-0826BB1E2D44}"/>
              </a:ext>
            </a:extLst>
          </p:cNvPr>
          <p:cNvSpPr txBox="1">
            <a:spLocks/>
          </p:cNvSpPr>
          <p:nvPr/>
        </p:nvSpPr>
        <p:spPr>
          <a:xfrm>
            <a:off x="5920643" y="1678522"/>
            <a:ext cx="5653182" cy="134509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lvl="1">
              <a:buFont typeface="Wingdings" pitchFamily="2" charset="2"/>
              <a:buChar char="q"/>
              <a:tabLst>
                <a:tab pos="914400" algn="l"/>
              </a:tabLst>
            </a:pPr>
            <a:r>
              <a:rPr lang="en-US" sz="1100" dirty="0"/>
              <a:t>Meet with the executive sponsor early in the project (i.e., during one of the cadence meetings) to understand their goals and outcomes, and then incorporate those into ongoing discussions.</a:t>
            </a:r>
          </a:p>
          <a:p>
            <a:pPr lvl="1">
              <a:buFont typeface="Wingdings" pitchFamily="2" charset="2"/>
              <a:buChar char="q"/>
              <a:tabLst>
                <a:tab pos="914400" algn="l"/>
              </a:tabLst>
            </a:pPr>
            <a:r>
              <a:rPr lang="en-US" sz="1100" dirty="0"/>
              <a:t>Conduct a regular cadence of quarterly business reviews (QBRs) with the executive sponsor to validate if the solutions already deployed on ServiceNow still address current business needs, align to company strategy, and support new business objectives.</a:t>
            </a:r>
          </a:p>
          <a:p>
            <a:pPr marL="0" marR="0" lvl="0" indent="0">
              <a:spcBef>
                <a:spcPts val="0"/>
              </a:spcBef>
              <a:spcAft>
                <a:spcPts val="0"/>
              </a:spcAft>
              <a:buNone/>
              <a:tabLst>
                <a:tab pos="685800" algn="l"/>
              </a:tabLst>
            </a:pPr>
            <a:r>
              <a:rPr lang="en-US" sz="1100" dirty="0">
                <a:latin typeface="Century Gothic" panose="020B0502020202020204" pitchFamily="34" charset="0"/>
              </a:rPr>
              <a:t> </a:t>
            </a:r>
          </a:p>
        </p:txBody>
      </p:sp>
      <p:sp>
        <p:nvSpPr>
          <p:cNvPr id="14" name="Chevron 37">
            <a:extLst>
              <a:ext uri="{FF2B5EF4-FFF2-40B4-BE49-F238E27FC236}">
                <a16:creationId xmlns:a16="http://schemas.microsoft.com/office/drawing/2014/main" id="{286D4671-01C8-4A48-A303-D91842413002}"/>
              </a:ext>
            </a:extLst>
          </p:cNvPr>
          <p:cNvSpPr/>
          <p:nvPr/>
        </p:nvSpPr>
        <p:spPr>
          <a:xfrm>
            <a:off x="8738409" y="5797749"/>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6" name="Chevron 37">
            <a:extLst>
              <a:ext uri="{FF2B5EF4-FFF2-40B4-BE49-F238E27FC236}">
                <a16:creationId xmlns:a16="http://schemas.microsoft.com/office/drawing/2014/main" id="{BDAE03A8-A160-8C48-9905-E6EE0F519B76}"/>
              </a:ext>
            </a:extLst>
          </p:cNvPr>
          <p:cNvSpPr/>
          <p:nvPr/>
        </p:nvSpPr>
        <p:spPr>
          <a:xfrm>
            <a:off x="421969" y="5797750"/>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responsibilities and meet with the executive sponsor</a:t>
            </a:r>
          </a:p>
        </p:txBody>
      </p:sp>
      <p:sp>
        <p:nvSpPr>
          <p:cNvPr id="17" name="Chevron 37">
            <a:extLst>
              <a:ext uri="{FF2B5EF4-FFF2-40B4-BE49-F238E27FC236}">
                <a16:creationId xmlns:a16="http://schemas.microsoft.com/office/drawing/2014/main" id="{B2A2E740-5FB3-8E47-9D83-E01F38E1BD21}"/>
              </a:ext>
            </a:extLst>
          </p:cNvPr>
          <p:cNvSpPr/>
          <p:nvPr/>
        </p:nvSpPr>
        <p:spPr>
          <a:xfrm>
            <a:off x="5984468" y="5800619"/>
            <a:ext cx="3024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18" name="Chevron 37">
            <a:extLst>
              <a:ext uri="{FF2B5EF4-FFF2-40B4-BE49-F238E27FC236}">
                <a16:creationId xmlns:a16="http://schemas.microsoft.com/office/drawing/2014/main" id="{E0DDBC93-0957-6544-9F0E-2C9DA970E5B4}"/>
              </a:ext>
            </a:extLst>
          </p:cNvPr>
          <p:cNvSpPr/>
          <p:nvPr/>
        </p:nvSpPr>
        <p:spPr>
          <a:xfrm>
            <a:off x="3299368" y="5798673"/>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176863083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29" y="1250350"/>
            <a:ext cx="11088919" cy="344203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91" marR="0" indent="0">
              <a:spcBef>
                <a:spcPts val="0"/>
              </a:spcBef>
              <a:spcAft>
                <a:spcPts val="0"/>
              </a:spcAft>
              <a:buNone/>
            </a:pPr>
            <a:r>
              <a:rPr lang="en-US" sz="1200" b="1" dirty="0">
                <a:latin typeface="Century Gothic" panose="020B0502020202020204" pitchFamily="34" charset="0"/>
              </a:rPr>
              <a:t>Schedule a cadence of meetings with your executive sponsor that you’ll use for a combination of ongoing education and executive sponsor alignment (Continued)</a:t>
            </a:r>
          </a:p>
          <a:p>
            <a:pPr marR="0" lvl="0">
              <a:spcAft>
                <a:spcPts val="0"/>
              </a:spcAft>
              <a:buFont typeface="Wingdings" pitchFamily="2" charset="2"/>
              <a:buChar char="q"/>
              <a:tabLst>
                <a:tab pos="685800" algn="l"/>
              </a:tabLst>
            </a:pPr>
            <a:r>
              <a:rPr lang="en-US" sz="1200" dirty="0"/>
              <a:t>Provide the executive sponsor with information they need to make informed decisions by </a:t>
            </a:r>
            <a:r>
              <a:rPr lang="en-US" sz="1200" dirty="0">
                <a:hlinkClick r:id="rId3"/>
              </a:rPr>
              <a:t>creating executive </a:t>
            </a:r>
            <a:r>
              <a:rPr lang="en-US" sz="1200" dirty="0">
                <a:hlinkClick r:id="rId4"/>
              </a:rPr>
              <a:t>dashboards</a:t>
            </a:r>
            <a:r>
              <a:rPr lang="en-US" sz="1200" dirty="0"/>
              <a:t> on the Now Platform, and then teach the sponsor how to use them.</a:t>
            </a:r>
          </a:p>
          <a:p>
            <a:pPr lvl="1">
              <a:buFont typeface="Wingdings" pitchFamily="2" charset="2"/>
              <a:buChar char="q"/>
              <a:tabLst>
                <a:tab pos="914400" algn="l"/>
              </a:tabLst>
            </a:pPr>
            <a:r>
              <a:rPr lang="en-US" sz="1100" dirty="0"/>
              <a:t>Hold a special one-hour session with the executive sponsor to coach them on using the dashboards.</a:t>
            </a:r>
          </a:p>
          <a:p>
            <a:pPr lvl="1">
              <a:buFont typeface="Wingdings" pitchFamily="2" charset="2"/>
              <a:buChar char="q"/>
              <a:tabLst>
                <a:tab pos="914400" algn="l"/>
              </a:tabLst>
            </a:pPr>
            <a:r>
              <a:rPr lang="en-US" sz="1100" dirty="0"/>
              <a:t>Review the executive dashboards you have created and modify them based on the executive sponsor’s feedback. Do this during your monthly cadence meeting with the executive sponsor to ensure the dashboards are still relevant and being used.</a:t>
            </a:r>
          </a:p>
          <a:p>
            <a:pPr lvl="1">
              <a:buFont typeface="Wingdings" pitchFamily="2" charset="2"/>
              <a:buChar char="q"/>
              <a:tabLst>
                <a:tab pos="914400" algn="l"/>
              </a:tabLst>
            </a:pPr>
            <a:r>
              <a:rPr lang="en-US" sz="1100" dirty="0"/>
              <a:t>Include the executive assistant who should also know how to use the dashboard. The executive assistant spends every day with the executive and can be a great resource to assist with dashboard use.</a:t>
            </a:r>
          </a:p>
          <a:p>
            <a:pPr marL="0" marR="0" lvl="0" indent="0">
              <a:spcBef>
                <a:spcPts val="0"/>
              </a:spcBef>
              <a:spcAft>
                <a:spcPts val="0"/>
              </a:spcAft>
              <a:buNone/>
              <a:tabLst>
                <a:tab pos="685800" algn="l"/>
              </a:tabLst>
            </a:pPr>
            <a:r>
              <a:rPr lang="en-US" sz="1100" dirty="0">
                <a:latin typeface="Century Gothic" panose="020B0502020202020204" pitchFamily="34" charset="0"/>
              </a:rPr>
              <a:t> </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Set up a cadence of meetings with the executive sponsor (Continued)</a:t>
            </a:r>
          </a:p>
        </p:txBody>
      </p:sp>
      <p:sp>
        <p:nvSpPr>
          <p:cNvPr id="19" name="Rectangle 18">
            <a:extLst>
              <a:ext uri="{FF2B5EF4-FFF2-40B4-BE49-F238E27FC236}">
                <a16:creationId xmlns:a16="http://schemas.microsoft.com/office/drawing/2014/main" id="{B330A2ED-838F-4F38-A974-8180C46D6E9E}"/>
              </a:ext>
            </a:extLst>
          </p:cNvPr>
          <p:cNvSpPr/>
          <p:nvPr/>
        </p:nvSpPr>
        <p:spPr>
          <a:xfrm>
            <a:off x="3229273" y="3637852"/>
            <a:ext cx="5730278" cy="118496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Often, poor communication is the root cause of inadequate sponsorship. It’s important you keep the executive sponsor up to date on the progress of the ServiceNow project, even when it’s not all good news. This will help you build a relationship and rapport with the executive sponsor. Having this kind of open communication and trust will make it easier to indicate to the sponsor the possibility of trouble as soon as it comes up, even it hasn’t happened yet.</a:t>
            </a:r>
          </a:p>
        </p:txBody>
      </p:sp>
      <p:sp>
        <p:nvSpPr>
          <p:cNvPr id="17" name="Chevron 37">
            <a:extLst>
              <a:ext uri="{FF2B5EF4-FFF2-40B4-BE49-F238E27FC236}">
                <a16:creationId xmlns:a16="http://schemas.microsoft.com/office/drawing/2014/main" id="{85FBC43C-8E96-3540-8262-F957E811F8AB}"/>
              </a:ext>
            </a:extLst>
          </p:cNvPr>
          <p:cNvSpPr/>
          <p:nvPr/>
        </p:nvSpPr>
        <p:spPr>
          <a:xfrm>
            <a:off x="8738409" y="5797749"/>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18" name="Chevron 37">
            <a:extLst>
              <a:ext uri="{FF2B5EF4-FFF2-40B4-BE49-F238E27FC236}">
                <a16:creationId xmlns:a16="http://schemas.microsoft.com/office/drawing/2014/main" id="{9A291B1F-A56C-6A46-86D2-AF20581C0956}"/>
              </a:ext>
            </a:extLst>
          </p:cNvPr>
          <p:cNvSpPr/>
          <p:nvPr/>
        </p:nvSpPr>
        <p:spPr>
          <a:xfrm>
            <a:off x="421969" y="5797750"/>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responsibilities and meet with the executive sponsor</a:t>
            </a:r>
          </a:p>
        </p:txBody>
      </p:sp>
      <p:sp>
        <p:nvSpPr>
          <p:cNvPr id="20" name="Chevron 37">
            <a:extLst>
              <a:ext uri="{FF2B5EF4-FFF2-40B4-BE49-F238E27FC236}">
                <a16:creationId xmlns:a16="http://schemas.microsoft.com/office/drawing/2014/main" id="{2B5B3B30-E08F-A440-96DC-D4EC6D85D201}"/>
              </a:ext>
            </a:extLst>
          </p:cNvPr>
          <p:cNvSpPr/>
          <p:nvPr/>
        </p:nvSpPr>
        <p:spPr>
          <a:xfrm>
            <a:off x="5984468" y="5800619"/>
            <a:ext cx="3024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21" name="Chevron 37">
            <a:extLst>
              <a:ext uri="{FF2B5EF4-FFF2-40B4-BE49-F238E27FC236}">
                <a16:creationId xmlns:a16="http://schemas.microsoft.com/office/drawing/2014/main" id="{08F145E5-BADC-3A43-A5E1-ADD479A7A860}"/>
              </a:ext>
            </a:extLst>
          </p:cNvPr>
          <p:cNvSpPr/>
          <p:nvPr/>
        </p:nvSpPr>
        <p:spPr>
          <a:xfrm>
            <a:off x="3299368" y="5798673"/>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Train the executive sponsor</a:t>
            </a:r>
          </a:p>
        </p:txBody>
      </p:sp>
    </p:spTree>
    <p:extLst>
      <p:ext uri="{BB962C8B-B14F-4D97-AF65-F5344CB8AC3E}">
        <p14:creationId xmlns:p14="http://schemas.microsoft.com/office/powerpoint/2010/main" val="425220265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29" y="1725967"/>
            <a:ext cx="11132462" cy="122623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spcBef>
                <a:spcPts val="0"/>
              </a:spcBef>
              <a:buNone/>
            </a:pPr>
            <a:r>
              <a:rPr lang="en-US" sz="1200" b="1" dirty="0">
                <a:latin typeface="Century Gothic" panose="020B0502020202020204" pitchFamily="34" charset="0"/>
              </a:rPr>
              <a:t>Review the role and responsibilities of a ServiceNow executive sponsor—the things you need them to do to be successful in the role and effectively support the platform team’s needs from the organization</a:t>
            </a:r>
          </a:p>
          <a:p>
            <a:pPr marR="0" lvl="0">
              <a:spcAft>
                <a:spcPts val="0"/>
              </a:spcAft>
              <a:buFont typeface="Wingdings" pitchFamily="2" charset="2"/>
              <a:buChar char="q"/>
              <a:tabLst>
                <a:tab pos="685800" algn="l"/>
              </a:tabLst>
            </a:pPr>
            <a:r>
              <a:rPr lang="en-US" sz="1200" dirty="0"/>
              <a:t>Provide the executive sponsor with a </a:t>
            </a:r>
            <a:r>
              <a:rPr lang="en-US" sz="1200" dirty="0">
                <a:hlinkClick r:id="rId3"/>
              </a:rPr>
              <a:t>job description</a:t>
            </a:r>
            <a:r>
              <a:rPr lang="en-US" sz="1200" dirty="0"/>
              <a:t> that describes what the role is expected to do (e.g., provide a summary objective of the job, job duties and responsibilities, what the best executive sponsors do, etc.).</a:t>
            </a:r>
          </a:p>
          <a:p>
            <a:pPr marR="0" lvl="0">
              <a:spcAft>
                <a:spcPts val="0"/>
              </a:spcAft>
              <a:buFont typeface="Wingdings" pitchFamily="2" charset="2"/>
              <a:buChar char="q"/>
              <a:tabLst>
                <a:tab pos="685800" algn="l"/>
              </a:tabLst>
            </a:pPr>
            <a:r>
              <a:rPr lang="en-US" sz="1200" dirty="0"/>
              <a:t>Package the materials from Step 1a into a document that the executive sponsor can use as an ongoing reference.</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216966"/>
            <a:ext cx="11603911" cy="461665"/>
          </a:xfrm>
          <a:prstGeom prst="rect">
            <a:avLst/>
          </a:prstGeom>
          <a:noFill/>
        </p:spPr>
        <p:txBody>
          <a:bodyPr wrap="square" rtlCol="0">
            <a:spAutoFit/>
          </a:bodyPr>
          <a:lstStyle/>
          <a:p>
            <a:r>
              <a:rPr lang="en-US" sz="1200" dirty="0">
                <a:latin typeface="Century Gothic" panose="020B0502020202020204" pitchFamily="34" charset="0"/>
                <a:ea typeface="Times New Roman" panose="02020603050405020304" pitchFamily="18" charset="0"/>
                <a:cs typeface="Calibri" panose="020F0502020204030204" pitchFamily="34" charset="0"/>
              </a:rPr>
              <a:t>Prepare the executive sponsor to lead the Now Platform vision and roadmap. To do this, provide the executive sponsor with background education, </a:t>
            </a:r>
            <a:r>
              <a:rPr lang="en-US" sz="1200" dirty="0">
                <a:latin typeface="Century Gothic" panose="020B0502020202020204" pitchFamily="34" charset="0"/>
                <a:ea typeface="Calibri" panose="020F0502020204030204" pitchFamily="34" charset="0"/>
                <a:cs typeface="Times New Roman" panose="02020603050405020304" pitchFamily="18" charset="0"/>
              </a:rPr>
              <a:t>including training about the Now Platform and an awareness of the details surrounding the implementation project.</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Train the executive sponsor</a:t>
            </a:r>
          </a:p>
        </p:txBody>
      </p:sp>
      <p:sp>
        <p:nvSpPr>
          <p:cNvPr id="19" name="Content Placeholder 11">
            <a:extLst>
              <a:ext uri="{FF2B5EF4-FFF2-40B4-BE49-F238E27FC236}">
                <a16:creationId xmlns:a16="http://schemas.microsoft.com/office/drawing/2014/main" id="{AF8ED001-376C-4A92-B522-CC3FFB82A9CC}"/>
              </a:ext>
            </a:extLst>
          </p:cNvPr>
          <p:cNvSpPr txBox="1">
            <a:spLocks/>
          </p:cNvSpPr>
          <p:nvPr/>
        </p:nvSpPr>
        <p:spPr>
          <a:xfrm>
            <a:off x="441228" y="3026242"/>
            <a:ext cx="11132461" cy="250828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indent="0">
              <a:spcBef>
                <a:spcPts val="0"/>
              </a:spcBef>
              <a:spcAft>
                <a:spcPts val="0"/>
              </a:spcAft>
              <a:buNone/>
            </a:pPr>
            <a:r>
              <a:rPr lang="en-US" sz="1200" b="1" dirty="0">
                <a:latin typeface="Century Gothic" panose="020B0502020202020204" pitchFamily="34" charset="0"/>
              </a:rPr>
              <a:t>Define the training needs for an executive sponsor so they have a baseline education of the Now Platform, which provides them with the context they need to effectively evangelize the value the platform brings to the organization; tailor the information you provide to the sponsor’s needs and preferences (Note: The sponsor may not want to be bothered with too much training so be prepared to provide alternative ways to deliver the content.)</a:t>
            </a:r>
          </a:p>
          <a:p>
            <a:pPr marL="227965" indent="-227965">
              <a:buFont typeface="Wingdings" pitchFamily="2" charset="2"/>
              <a:buChar char="q"/>
              <a:tabLst>
                <a:tab pos="685800" algn="l"/>
              </a:tabLst>
            </a:pPr>
            <a:r>
              <a:rPr lang="en-US" sz="1200" dirty="0"/>
              <a:t>Create a training plan for your executive sponsor. Even though the executive sponsor is not a technical role they need some familiarity with ServiceNow capabilities to be effective. The training plan should include options like:</a:t>
            </a:r>
          </a:p>
          <a:p>
            <a:pPr marR="0" lvl="1">
              <a:spcAft>
                <a:spcPts val="0"/>
              </a:spcAft>
              <a:buFont typeface="Wingdings" pitchFamily="2" charset="2"/>
              <a:buChar char="q"/>
              <a:tabLst>
                <a:tab pos="1143000" algn="l"/>
                <a:tab pos="1371600" algn="l"/>
              </a:tabLst>
            </a:pPr>
            <a:r>
              <a:rPr lang="en-US" sz="1100" dirty="0"/>
              <a:t>The free </a:t>
            </a:r>
            <a:r>
              <a:rPr lang="en-US" sz="1100" dirty="0">
                <a:hlinkClick r:id="rId4"/>
              </a:rPr>
              <a:t>ServiceNow Foundations eLearning course</a:t>
            </a:r>
            <a:r>
              <a:rPr lang="en-US" sz="1100" dirty="0"/>
              <a:t> (six self-paced, online modules)</a:t>
            </a:r>
          </a:p>
          <a:p>
            <a:pPr lvl="1">
              <a:buFont typeface="Wingdings" pitchFamily="2" charset="2"/>
              <a:buChar char="q"/>
              <a:tabLst>
                <a:tab pos="1143000" algn="l"/>
                <a:tab pos="1371600" algn="l"/>
              </a:tabLst>
            </a:pPr>
            <a:r>
              <a:rPr lang="en-US" sz="1100" dirty="0"/>
              <a:t>Reviewing the ServiceNow Success Playbooks available on the </a:t>
            </a:r>
            <a:r>
              <a:rPr lang="en-US" sz="1100" dirty="0">
                <a:hlinkClick r:id="rId5"/>
              </a:rPr>
              <a:t>Customer Success Center</a:t>
            </a:r>
            <a:r>
              <a:rPr lang="en-US" sz="1100" dirty="0"/>
              <a:t>, which offer best practice guidance based on the phases of the ServiceNow journey</a:t>
            </a:r>
          </a:p>
          <a:p>
            <a:pPr lvl="1">
              <a:buFont typeface="Wingdings" pitchFamily="2" charset="2"/>
              <a:buChar char="q"/>
              <a:tabLst>
                <a:tab pos="1143000" algn="l"/>
                <a:tab pos="1371600" algn="l"/>
              </a:tabLst>
            </a:pPr>
            <a:r>
              <a:rPr lang="en-US" sz="1100" dirty="0"/>
              <a:t>Baseline training on the ServiceNow products the organization is planning to implement (or has already implemented) – Providing the basic level of fulfiller training should meet this requirement. This includes products such as IT Service Management (ITSM), Customer Service Management (CSM), Software Asset Management (SAM), etc., and then services such as employee onboarding (HR), vendor onboarding (Procurement), building maintenance (Facilities), etc.</a:t>
            </a:r>
          </a:p>
          <a:p>
            <a:pPr marL="231775" marR="0" lvl="1" indent="0">
              <a:spcAft>
                <a:spcPts val="0"/>
              </a:spcAft>
              <a:buNone/>
              <a:tabLst>
                <a:tab pos="1143000" algn="l"/>
                <a:tab pos="1371600" algn="l"/>
              </a:tabLst>
            </a:pPr>
            <a:endParaRPr lang="en-US" sz="1100" dirty="0"/>
          </a:p>
          <a:p>
            <a:pPr marL="742950" marR="0" lvl="1" indent="-285750">
              <a:spcBef>
                <a:spcPts val="0"/>
              </a:spcBef>
              <a:spcAft>
                <a:spcPts val="0"/>
              </a:spcAft>
              <a:buFont typeface="Wingdings" panose="05000000000000000000" pitchFamily="2" charset="2"/>
              <a:buChar char=""/>
              <a:tabLst>
                <a:tab pos="1143000" algn="l"/>
                <a:tab pos="1371600" algn="l"/>
              </a:tabLst>
            </a:pPr>
            <a:endParaRPr lang="en-US" sz="1100" dirty="0">
              <a:latin typeface="Century Gothic"/>
              <a:ea typeface="Times New Roman" panose="02020603050405020304" pitchFamily="18" charset="0"/>
              <a:cs typeface="Times New Roman" panose="02020603050405020304" pitchFamily="18" charset="0"/>
            </a:endParaRPr>
          </a:p>
        </p:txBody>
      </p:sp>
      <p:sp>
        <p:nvSpPr>
          <p:cNvPr id="18" name="Chevron 37">
            <a:extLst>
              <a:ext uri="{FF2B5EF4-FFF2-40B4-BE49-F238E27FC236}">
                <a16:creationId xmlns:a16="http://schemas.microsoft.com/office/drawing/2014/main" id="{F9C7A4B1-5513-E747-99D3-0D2DD2BA8BF7}"/>
              </a:ext>
            </a:extLst>
          </p:cNvPr>
          <p:cNvSpPr/>
          <p:nvPr/>
        </p:nvSpPr>
        <p:spPr>
          <a:xfrm>
            <a:off x="8738409" y="5797750"/>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20" name="Chevron 37">
            <a:extLst>
              <a:ext uri="{FF2B5EF4-FFF2-40B4-BE49-F238E27FC236}">
                <a16:creationId xmlns:a16="http://schemas.microsoft.com/office/drawing/2014/main" id="{CE256F6C-FABF-864D-BDA1-4D5E5ACF9765}"/>
              </a:ext>
            </a:extLst>
          </p:cNvPr>
          <p:cNvSpPr/>
          <p:nvPr/>
        </p:nvSpPr>
        <p:spPr>
          <a:xfrm>
            <a:off x="421969" y="5797751"/>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responsibilities and meet with the executive sponsor</a:t>
            </a:r>
          </a:p>
        </p:txBody>
      </p:sp>
      <p:sp>
        <p:nvSpPr>
          <p:cNvPr id="21" name="Chevron 37">
            <a:extLst>
              <a:ext uri="{FF2B5EF4-FFF2-40B4-BE49-F238E27FC236}">
                <a16:creationId xmlns:a16="http://schemas.microsoft.com/office/drawing/2014/main" id="{AC8504AF-AFEF-094B-85B9-E95A4B08AF85}"/>
              </a:ext>
            </a:extLst>
          </p:cNvPr>
          <p:cNvSpPr/>
          <p:nvPr/>
        </p:nvSpPr>
        <p:spPr>
          <a:xfrm>
            <a:off x="5984468" y="5801543"/>
            <a:ext cx="3024061" cy="47108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22" name="Chevron 37">
            <a:extLst>
              <a:ext uri="{FF2B5EF4-FFF2-40B4-BE49-F238E27FC236}">
                <a16:creationId xmlns:a16="http://schemas.microsoft.com/office/drawing/2014/main" id="{DF6A9063-CEB0-EF41-A00D-C5686480EE7E}"/>
              </a:ext>
            </a:extLst>
          </p:cNvPr>
          <p:cNvSpPr/>
          <p:nvPr/>
        </p:nvSpPr>
        <p:spPr>
          <a:xfrm>
            <a:off x="3299368" y="5798674"/>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Train the executive sponsor</a:t>
            </a:r>
          </a:p>
        </p:txBody>
      </p:sp>
    </p:spTree>
    <p:extLst>
      <p:ext uri="{BB962C8B-B14F-4D97-AF65-F5344CB8AC3E}">
        <p14:creationId xmlns:p14="http://schemas.microsoft.com/office/powerpoint/2010/main" val="127176861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672630"/>
            <a:ext cx="11141168" cy="20992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indent="0">
              <a:spcBef>
                <a:spcPts val="0"/>
              </a:spcBef>
              <a:spcAft>
                <a:spcPts val="0"/>
              </a:spcAft>
              <a:buNone/>
            </a:pPr>
            <a:r>
              <a:rPr lang="en-US" sz="1200" b="1" dirty="0">
                <a:latin typeface="Century Gothic" panose="020B0502020202020204" pitchFamily="34" charset="0"/>
              </a:rPr>
              <a:t>Provide the executive sponsor important information about the project </a:t>
            </a:r>
          </a:p>
          <a:p>
            <a:pPr marL="0" marR="0" indent="0">
              <a:spcBef>
                <a:spcPts val="0"/>
              </a:spcBef>
              <a:spcAft>
                <a:spcPts val="0"/>
              </a:spcAft>
              <a:buNone/>
            </a:pPr>
            <a:endParaRPr lang="en-US" sz="1000" dirty="0">
              <a:latin typeface="Century Gothic" panose="020B0502020202020204" pitchFamily="34" charset="0"/>
            </a:endParaRPr>
          </a:p>
          <a:p>
            <a:pPr marL="0" marR="0" indent="0">
              <a:spcBef>
                <a:spcPts val="0"/>
              </a:spcBef>
              <a:spcAft>
                <a:spcPts val="0"/>
              </a:spcAft>
              <a:buNone/>
            </a:pPr>
            <a:r>
              <a:rPr lang="en-US" sz="1200" dirty="0">
                <a:latin typeface="Century Gothic" panose="020B0502020202020204" pitchFamily="34" charset="0"/>
              </a:rPr>
              <a:t>Offering contextual awareness may help the executive sponsor navigate through challenges more efficiently than if they weren’t known previously. Include information such as:</a:t>
            </a:r>
          </a:p>
          <a:p>
            <a:pPr marL="228509" lvl="1" indent="-228509">
              <a:spcBef>
                <a:spcPts val="1200"/>
              </a:spcBef>
              <a:buFont typeface="Wingdings" pitchFamily="2" charset="2"/>
              <a:buChar char="q"/>
              <a:tabLst>
                <a:tab pos="1143000" algn="l"/>
                <a:tab pos="1371600" algn="l"/>
              </a:tabLst>
            </a:pPr>
            <a:r>
              <a:rPr lang="en-US" sz="1200" dirty="0"/>
              <a:t>An overview of the </a:t>
            </a:r>
            <a:r>
              <a:rPr lang="en-US" sz="1200" dirty="0">
                <a:hlinkClick r:id="rId3"/>
              </a:rPr>
              <a:t>platform </a:t>
            </a:r>
            <a:r>
              <a:rPr lang="en-US" sz="1200" dirty="0">
                <a:hlinkClick r:id="rId4"/>
              </a:rPr>
              <a:t>team</a:t>
            </a:r>
            <a:r>
              <a:rPr lang="en-US" sz="1200" dirty="0"/>
              <a:t> and what it does</a:t>
            </a:r>
          </a:p>
          <a:p>
            <a:pPr marL="228509" lvl="1" indent="-228509">
              <a:spcBef>
                <a:spcPts val="1200"/>
              </a:spcBef>
              <a:buFont typeface="Wingdings" pitchFamily="2" charset="2"/>
              <a:buChar char="q"/>
              <a:tabLst>
                <a:tab pos="1143000" algn="l"/>
                <a:tab pos="1371600" algn="l"/>
              </a:tabLst>
            </a:pPr>
            <a:r>
              <a:rPr lang="en-US" sz="1200" dirty="0"/>
              <a:t>An overview of the ServiceNow project, including the products being implemented, partners being used, business units involved, risks, current roadblocks etc. – Work with your project management team to create this package.</a:t>
            </a:r>
          </a:p>
          <a:p>
            <a:pPr marL="228509" lvl="1" indent="-228509">
              <a:spcBef>
                <a:spcPts val="1200"/>
              </a:spcBef>
              <a:buFont typeface="Wingdings" pitchFamily="2" charset="2"/>
              <a:buChar char="q"/>
              <a:tabLst>
                <a:tab pos="1143000" algn="l"/>
                <a:tab pos="1371600" algn="l"/>
              </a:tabLst>
            </a:pPr>
            <a:r>
              <a:rPr lang="en-US" sz="1200" dirty="0"/>
              <a:t>An overview of the key stakeholders (e.g., business leaders, partners) on the ServiceNow project, including who they are (e.g., their role in the project), what they are like (their personalities) – These business unit leaders, partners, etc. are the stakeholders you should introduce the executive sponsor to if they’re not familiar.</a:t>
            </a:r>
          </a:p>
          <a:p>
            <a:pPr marL="0" indent="0">
              <a:buNone/>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Train the executive sponsor (Continued)</a:t>
            </a:r>
          </a:p>
        </p:txBody>
      </p:sp>
      <p:sp>
        <p:nvSpPr>
          <p:cNvPr id="20" name="Rectangle 19">
            <a:extLst>
              <a:ext uri="{FF2B5EF4-FFF2-40B4-BE49-F238E27FC236}">
                <a16:creationId xmlns:a16="http://schemas.microsoft.com/office/drawing/2014/main" id="{C6C72E19-5398-4969-B1A8-C846A7B82DC7}"/>
              </a:ext>
            </a:extLst>
          </p:cNvPr>
          <p:cNvSpPr/>
          <p:nvPr/>
        </p:nvSpPr>
        <p:spPr>
          <a:xfrm>
            <a:off x="441231" y="4884474"/>
            <a:ext cx="5347094" cy="67484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latin typeface="Century Gothic" panose="020B0502020202020204" pitchFamily="34" charset="0"/>
                <a:ea typeface="Times New Roman" panose="02020603050405020304" pitchFamily="18" charset="0"/>
                <a:cs typeface="Calibri" panose="020F0502020204030204" pitchFamily="34" charset="0"/>
              </a:rPr>
              <a:t>The executive sponsor should be trained such that they are the de facto expert (non-technical) about </a:t>
            </a:r>
            <a:r>
              <a:rPr lang="en-US" sz="1200">
                <a:solidFill>
                  <a:schemeClr val="tx1"/>
                </a:solidFill>
                <a:latin typeface="Century Gothic" panose="020B0502020202020204" pitchFamily="34" charset="0"/>
                <a:ea typeface="Times New Roman" panose="02020603050405020304" pitchFamily="18" charset="0"/>
                <a:cs typeface="Calibri" panose="020F0502020204030204" pitchFamily="34" charset="0"/>
              </a:rPr>
              <a:t>ServiceNow among </a:t>
            </a:r>
            <a:r>
              <a:rPr lang="en-US" sz="1200" dirty="0">
                <a:solidFill>
                  <a:schemeClr val="tx1"/>
                </a:solidFill>
                <a:latin typeface="Century Gothic" panose="020B0502020202020204" pitchFamily="34" charset="0"/>
                <a:ea typeface="Times New Roman" panose="02020603050405020304" pitchFamily="18" charset="0"/>
                <a:cs typeface="Calibri" panose="020F0502020204030204" pitchFamily="34" charset="0"/>
              </a:rPr>
              <a:t>senior management.</a:t>
            </a:r>
            <a:endParaRPr lang="en-US" sz="12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B3CBAD15-55D1-4491-AB89-4DA155242886}"/>
              </a:ext>
            </a:extLst>
          </p:cNvPr>
          <p:cNvSpPr/>
          <p:nvPr/>
        </p:nvSpPr>
        <p:spPr>
          <a:xfrm>
            <a:off x="6250487" y="4697885"/>
            <a:ext cx="5495665" cy="98600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Use your ServiceNow account team to support your engagement with the executive sponsor. This team can provide specific resources and tools for engaging with executive sponsors, like strategy and value realization sessions, peer-to-peer reference conversations, or executive briefings with ServiceNow executives.</a:t>
            </a:r>
            <a:endParaRPr lang="en-US" sz="12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4" name="Content Placeholder 11">
            <a:extLst>
              <a:ext uri="{FF2B5EF4-FFF2-40B4-BE49-F238E27FC236}">
                <a16:creationId xmlns:a16="http://schemas.microsoft.com/office/drawing/2014/main" id="{BE1FFDA9-79DE-4EA6-85ED-BDACF52B9B86}"/>
              </a:ext>
            </a:extLst>
          </p:cNvPr>
          <p:cNvSpPr txBox="1">
            <a:spLocks/>
          </p:cNvSpPr>
          <p:nvPr/>
        </p:nvSpPr>
        <p:spPr>
          <a:xfrm>
            <a:off x="441231" y="1298682"/>
            <a:ext cx="11141169" cy="1336663"/>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lvl="1" indent="0">
              <a:spcBef>
                <a:spcPts val="1200"/>
              </a:spcBef>
              <a:spcAft>
                <a:spcPts val="0"/>
              </a:spcAft>
              <a:buNone/>
              <a:tabLst>
                <a:tab pos="1143000" algn="l"/>
                <a:tab pos="1371600" algn="l"/>
              </a:tabLst>
            </a:pPr>
            <a:r>
              <a:rPr lang="en-US" sz="1200" b="1" dirty="0"/>
              <a:t>Define the training needs for an executive sponsor (Continued)</a:t>
            </a:r>
          </a:p>
          <a:p>
            <a:pPr marL="228509" marR="0" lvl="1" indent="-228509">
              <a:spcBef>
                <a:spcPts val="1200"/>
              </a:spcBef>
              <a:spcAft>
                <a:spcPts val="0"/>
              </a:spcAft>
              <a:buFont typeface="Wingdings" pitchFamily="2" charset="2"/>
              <a:buChar char="q"/>
              <a:tabLst>
                <a:tab pos="1143000" algn="l"/>
                <a:tab pos="1371600" algn="l"/>
              </a:tabLst>
            </a:pPr>
            <a:r>
              <a:rPr lang="en-US" sz="1200" dirty="0"/>
              <a:t>Learning about industry and market trends, e.g., what a digitally transformed, modern enterprise looks like – </a:t>
            </a:r>
            <a:r>
              <a:rPr lang="en-US" sz="1100" dirty="0"/>
              <a:t>This will help the executive sponsor create a clearly defined transformation vision. Package a combination of ServiceNow and industry articles for the executive sponsor to review.</a:t>
            </a:r>
          </a:p>
          <a:p>
            <a:pPr marL="228509" marR="0" lvl="1" indent="-228509">
              <a:spcBef>
                <a:spcPts val="1200"/>
              </a:spcBef>
              <a:spcAft>
                <a:spcPts val="0"/>
              </a:spcAft>
              <a:buFont typeface="Wingdings" pitchFamily="2" charset="2"/>
              <a:buChar char="q"/>
              <a:tabLst>
                <a:tab pos="1143000" algn="l"/>
                <a:tab pos="1371600" algn="l"/>
              </a:tabLst>
            </a:pPr>
            <a:r>
              <a:rPr lang="en-US" sz="1200" dirty="0"/>
              <a:t>Attending ServiceNow conferences such as </a:t>
            </a:r>
            <a:r>
              <a:rPr lang="en-US" sz="1200" dirty="0">
                <a:hlinkClick r:id="rId5"/>
              </a:rPr>
              <a:t>Knowledge</a:t>
            </a:r>
            <a:r>
              <a:rPr lang="en-US" sz="1200" dirty="0"/>
              <a:t> or </a:t>
            </a:r>
            <a:r>
              <a:rPr lang="en-US" sz="1200" dirty="0">
                <a:hlinkClick r:id="rId6"/>
              </a:rPr>
              <a:t>Now at Work</a:t>
            </a:r>
            <a:r>
              <a:rPr lang="en-US" sz="1200" dirty="0"/>
              <a:t> – These events are important to attend because they provide multiple ServiceNow learning opportunities, including keynote and product sessions. The executive sponsor can learn more about other products that may benefit the enterprise and gain an understanding of where ServiceNow’s product roadmap is going in the future.</a:t>
            </a:r>
          </a:p>
          <a:p>
            <a:pPr marL="457200" marR="0" lvl="1" indent="0">
              <a:spcBef>
                <a:spcPts val="0"/>
              </a:spcBef>
              <a:spcAft>
                <a:spcPts val="0"/>
              </a:spcAft>
              <a:buNone/>
              <a:tabLst>
                <a:tab pos="1143000" algn="l"/>
                <a:tab pos="1371600" algn="l"/>
              </a:tabLst>
            </a:pPr>
            <a:endParaRPr lang="en-US" sz="1100" dirty="0"/>
          </a:p>
        </p:txBody>
      </p:sp>
      <p:sp>
        <p:nvSpPr>
          <p:cNvPr id="21" name="Chevron 37">
            <a:extLst>
              <a:ext uri="{FF2B5EF4-FFF2-40B4-BE49-F238E27FC236}">
                <a16:creationId xmlns:a16="http://schemas.microsoft.com/office/drawing/2014/main" id="{FCAB57B3-C356-8946-A427-86ED3FA6F6F8}"/>
              </a:ext>
            </a:extLst>
          </p:cNvPr>
          <p:cNvSpPr/>
          <p:nvPr/>
        </p:nvSpPr>
        <p:spPr>
          <a:xfrm>
            <a:off x="8738409" y="5797750"/>
            <a:ext cx="2913648"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Work with the executive sponsor to expand ServiceNow adoption</a:t>
            </a:r>
          </a:p>
        </p:txBody>
      </p:sp>
      <p:sp>
        <p:nvSpPr>
          <p:cNvPr id="22" name="Chevron 37">
            <a:extLst>
              <a:ext uri="{FF2B5EF4-FFF2-40B4-BE49-F238E27FC236}">
                <a16:creationId xmlns:a16="http://schemas.microsoft.com/office/drawing/2014/main" id="{A4EB6508-3986-5B47-94B3-378D310614D5}"/>
              </a:ext>
            </a:extLst>
          </p:cNvPr>
          <p:cNvSpPr/>
          <p:nvPr/>
        </p:nvSpPr>
        <p:spPr>
          <a:xfrm>
            <a:off x="421969" y="5797751"/>
            <a:ext cx="3129061" cy="47488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responsibilities and meet with the executive sponsor</a:t>
            </a:r>
          </a:p>
        </p:txBody>
      </p:sp>
      <p:sp>
        <p:nvSpPr>
          <p:cNvPr id="23" name="Chevron 37">
            <a:extLst>
              <a:ext uri="{FF2B5EF4-FFF2-40B4-BE49-F238E27FC236}">
                <a16:creationId xmlns:a16="http://schemas.microsoft.com/office/drawing/2014/main" id="{A16A7B58-8FD4-554E-BEBC-ECC95DC0912A}"/>
              </a:ext>
            </a:extLst>
          </p:cNvPr>
          <p:cNvSpPr/>
          <p:nvPr/>
        </p:nvSpPr>
        <p:spPr>
          <a:xfrm>
            <a:off x="5984468" y="5801543"/>
            <a:ext cx="3024061" cy="47108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 action plan for the executive sponsor</a:t>
            </a:r>
          </a:p>
        </p:txBody>
      </p:sp>
      <p:sp>
        <p:nvSpPr>
          <p:cNvPr id="24" name="Chevron 37">
            <a:extLst>
              <a:ext uri="{FF2B5EF4-FFF2-40B4-BE49-F238E27FC236}">
                <a16:creationId xmlns:a16="http://schemas.microsoft.com/office/drawing/2014/main" id="{74D9E286-F54E-A84A-BB23-BB65804D7DC7}"/>
              </a:ext>
            </a:extLst>
          </p:cNvPr>
          <p:cNvSpPr/>
          <p:nvPr/>
        </p:nvSpPr>
        <p:spPr>
          <a:xfrm>
            <a:off x="3299368" y="5798674"/>
            <a:ext cx="2935819" cy="4739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Train the executive sponsor</a:t>
            </a:r>
          </a:p>
        </p:txBody>
      </p:sp>
    </p:spTree>
    <p:extLst>
      <p:ext uri="{BB962C8B-B14F-4D97-AF65-F5344CB8AC3E}">
        <p14:creationId xmlns:p14="http://schemas.microsoft.com/office/powerpoint/2010/main" val="381604093"/>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876378-643A-40A9-9D1B-21C3893302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6F2101A-3578-42EF-A0CA-7437B41BB2CF}">
  <ds:schemaRefs>
    <ds:schemaRef ds:uri="http://schemas.microsoft.com/sharepoint/v3/contenttype/forms"/>
  </ds:schemaRefs>
</ds:datastoreItem>
</file>

<file path=customXml/itemProps3.xml><?xml version="1.0" encoding="utf-8"?>
<ds:datastoreItem xmlns:ds="http://schemas.openxmlformats.org/officeDocument/2006/customXml" ds:itemID="{AA431472-54BA-46EF-BDB4-BE66B1412AE3}">
  <ds:schemaRefs>
    <ds:schemaRef ds:uri="http://schemas.openxmlformats.org/package/2006/metadata/core-properties"/>
    <ds:schemaRef ds:uri="http://purl.org/dc/dcmitype/"/>
    <ds:schemaRef ds:uri="http://www.w3.org/XML/1998/namespace"/>
    <ds:schemaRef ds:uri="http://purl.org/dc/terms/"/>
    <ds:schemaRef ds:uri="b1c10534-3f78-4a9b-b82a-989c172f5ffc"/>
    <ds:schemaRef ds:uri="http://schemas.microsoft.com/office/2006/documentManagement/types"/>
    <ds:schemaRef ds:uri="http://schemas.microsoft.com/office/infopath/2007/PartnerControls"/>
    <ds:schemaRef ds:uri="95d67790-48fc-4006-9fcd-2a7ebc1ec5b5"/>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18992</TotalTime>
  <Words>3781</Words>
  <Application>Microsoft Macintosh PowerPoint</Application>
  <PresentationFormat>Custom</PresentationFormat>
  <Paragraphs>253</Paragraphs>
  <Slides>13</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.AppleSystemUIFont</vt:lpstr>
      <vt:lpstr>Arial</vt:lpstr>
      <vt:lpstr>Avenir Book</vt:lpstr>
      <vt:lpstr>Calibri</vt:lpstr>
      <vt:lpstr>Century Gothic</vt:lpstr>
      <vt:lpstr>Gilroy</vt:lpstr>
      <vt:lpstr>Symbol</vt:lpstr>
      <vt:lpstr>Wingdings</vt:lpstr>
      <vt:lpstr>Office Theme</vt:lpstr>
      <vt:lpstr>Engage an executive sponsor to drive change and remove roadblocks</vt:lpstr>
      <vt:lpstr>Success Pillars – Structure</vt:lpstr>
      <vt:lpstr>Engage an executive sponsor to drive change and remove roadblocks</vt:lpstr>
      <vt:lpstr>Step 1a: Define the executive sponsor’s responsibilities</vt:lpstr>
      <vt:lpstr>Step 1a: Define the executive sponsor’s responsibilities (Continued)</vt:lpstr>
      <vt:lpstr>Step 1b: Set up a cadence of meetings with the executive sponsor</vt:lpstr>
      <vt:lpstr>Step 1b: Set up a cadence of meetings with the executive sponsor (Continued)</vt:lpstr>
      <vt:lpstr>Step 2: Train the executive sponsor</vt:lpstr>
      <vt:lpstr>Step 2: Train the executive sponsor (Continued)</vt:lpstr>
      <vt:lpstr>Step 3: Create an action plan for the executive sponsor</vt:lpstr>
      <vt:lpstr>Step 3: Create an action plan for the executive sponsor (Continued)</vt:lpstr>
      <vt:lpstr>Step 4: Work with the executive sponsor to expand ServiceNow adoption</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Gain Executive Sponsor - Customer Success - ServiceNow</dc:title>
  <dc:subject>This checklist outlines how to engage your executive sponsor to support the platform team’s goals and remove roadblocks… </dc:subject>
  <dc:creator>ServiceNow Customer Success</dc:creator>
  <cp:keywords>executive sponsor, support, responsibilities, strategic roadmap</cp:keywords>
  <dc:description/>
  <cp:lastModifiedBy>CJ Nichols</cp:lastModifiedBy>
  <cp:revision>988</cp:revision>
  <cp:lastPrinted>2018-04-26T14:46:34Z</cp:lastPrinted>
  <dcterms:created xsi:type="dcterms:W3CDTF">2017-11-01T20:30:48Z</dcterms:created>
  <dcterms:modified xsi:type="dcterms:W3CDTF">2020-02-19T21:10:48Z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4700</vt:r8>
  </property>
  <property fmtid="{D5CDD505-2E9C-101B-9397-08002B2CF9AE}" pid="3" name="ContentTypeId">
    <vt:lpwstr>0x01010049E265F72CA92545B9F9453CFEB18874</vt:lpwstr>
  </property>
</Properties>
</file>