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90" r:id="rId4"/>
  </p:sldMasterIdLst>
  <p:notesMasterIdLst>
    <p:notesMasterId r:id="rId21"/>
  </p:notesMasterIdLst>
  <p:handoutMasterIdLst>
    <p:handoutMasterId r:id="rId22"/>
  </p:handoutMasterIdLst>
  <p:sldIdLst>
    <p:sldId id="838" r:id="rId5"/>
    <p:sldId id="1195" r:id="rId6"/>
    <p:sldId id="1171" r:id="rId7"/>
    <p:sldId id="1002" r:id="rId8"/>
    <p:sldId id="1184" r:id="rId9"/>
    <p:sldId id="1185" r:id="rId10"/>
    <p:sldId id="1180" r:id="rId11"/>
    <p:sldId id="1186" r:id="rId12"/>
    <p:sldId id="1183" r:id="rId13"/>
    <p:sldId id="1187" r:id="rId14"/>
    <p:sldId id="1004" r:id="rId15"/>
    <p:sldId id="1191" r:id="rId16"/>
    <p:sldId id="1188" r:id="rId17"/>
    <p:sldId id="1175" r:id="rId18"/>
    <p:sldId id="1182" r:id="rId19"/>
    <p:sldId id="1193" r:id="rId20"/>
  </p:sldIdLst>
  <p:sldSz cx="12188825" cy="6858000"/>
  <p:notesSz cx="7023100" cy="9309100"/>
  <p:defaultTextStyle>
    <a:defPPr>
      <a:defRPr lang="en-US"/>
    </a:defPPr>
    <a:lvl1pPr marL="0" algn="l" defTabSz="457040" rtl="0" eaLnBrk="1" latinLnBrk="0" hangingPunct="1">
      <a:defRPr sz="1799" kern="1200">
        <a:solidFill>
          <a:schemeClr val="tx1"/>
        </a:solidFill>
        <a:latin typeface="+mn-lt"/>
        <a:ea typeface="+mn-ea"/>
        <a:cs typeface="+mn-cs"/>
      </a:defRPr>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96" userDrawn="1">
          <p15:clr>
            <a:srgbClr val="A4A3A4"/>
          </p15:clr>
        </p15:guide>
        <p15:guide id="2" orient="horz" pos="1440" userDrawn="1">
          <p15:clr>
            <a:srgbClr val="A4A3A4"/>
          </p15:clr>
        </p15:guide>
        <p15:guide id="3" orient="horz" pos="4104" userDrawn="1">
          <p15:clr>
            <a:srgbClr val="A4A3A4"/>
          </p15:clr>
        </p15:guide>
        <p15:guide id="4" pos="7343" userDrawn="1">
          <p15:clr>
            <a:srgbClr val="A4A3A4"/>
          </p15:clr>
        </p15:guide>
        <p15:guide id="7" orient="horz" pos="816" userDrawn="1">
          <p15:clr>
            <a:srgbClr val="A4A3A4"/>
          </p15:clr>
        </p15:guide>
        <p15:guide id="8" pos="335" userDrawn="1">
          <p15:clr>
            <a:srgbClr val="A4A3A4"/>
          </p15:clr>
        </p15:guide>
        <p15:guide id="9" orient="horz" pos="2544" userDrawn="1">
          <p15:clr>
            <a:srgbClr val="A4A3A4"/>
          </p15:clr>
        </p15:guide>
        <p15:guide id="10" pos="4415" userDrawn="1">
          <p15:clr>
            <a:srgbClr val="A4A3A4"/>
          </p15:clr>
        </p15:guide>
        <p15:guide id="11" pos="455" userDrawn="1">
          <p15:clr>
            <a:srgbClr val="A4A3A4"/>
          </p15:clr>
        </p15:guide>
        <p15:guide id="12" pos="6479" userDrawn="1">
          <p15:clr>
            <a:srgbClr val="A4A3A4"/>
          </p15:clr>
        </p15:guide>
      </p15:sldGuideLst>
    </p:ext>
    <p:ext uri="{2D200454-40CA-4A62-9FC3-DE9A4176ACB9}">
      <p15:notesGuideLst xmlns:p15="http://schemas.microsoft.com/office/powerpoint/2012/main">
        <p15:guide id="1" orient="horz" pos="432" userDrawn="1">
          <p15:clr>
            <a:srgbClr val="A4A3A4"/>
          </p15:clr>
        </p15:guide>
        <p15:guide id="2" pos="26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milie Doolittle" initials="ED [7]" lastIdx="1" clrIdx="0"/>
  <p:cmAuthor id="2" name="Emilie Doolittle" initials="ED [8]" lastIdx="1" clrIdx="1"/>
  <p:cmAuthor id="3" name="Emilie Doolittle" initials="ED [9]" lastIdx="1" clrIdx="2"/>
  <p:cmAuthor id="4" name="Emilie Doolittle" initials="ED [10]" lastIdx="1" clrIdx="3"/>
  <p:cmAuthor id="5" name="Emilie Doolittle" initials="ED [11]" lastIdx="1" clrIdx="4"/>
  <p:cmAuthor id="6" name="Emilie Doolittle" initials="ED [12]" lastIdx="1" clrIdx="5"/>
  <p:cmAuthor id="7" name="Emilie Doolittle" initials="ED [13]" lastIdx="1" clrIdx="6"/>
  <p:cmAuthor id="8" name="Emilie Doolittle" initials="ED" lastIdx="1" clrIdx="7"/>
  <p:cmAuthor id="9" name="Emilie Doolittle" initials="ED [2]" lastIdx="1" clrIdx="8"/>
  <p:cmAuthor id="10" name="Emilie Doolittle" initials="ED [3]" lastIdx="1" clrIdx="9"/>
  <p:cmAuthor id="11" name="Emilie Doolittle" initials="ED [4]" lastIdx="1" clrIdx="10"/>
  <p:cmAuthor id="12" name="Emilie Doolittle" initials="ED [5]" lastIdx="1" clrIdx="11"/>
  <p:cmAuthor id="13" name="Emilie Doolittle" initials="ED [6]" lastIdx="1" clrIdx="12"/>
  <p:cmAuthor id="14" name="Emilie Doolittle" initials="ED [14]" lastIdx="1" clrIdx="13"/>
  <p:cmAuthor id="15" name="Emilie Doolittle" initials="ED [15]" lastIdx="1" clrIdx="14"/>
  <p:cmAuthor id="16" name="Emilie Doolittle" initials="ED [16]" lastIdx="1" clrIdx="15"/>
  <p:cmAuthor id="17" name="Emilie Doolittle" initials="ED [17]" lastIdx="1" clrIdx="16"/>
  <p:cmAuthor id="18" name="John Reed" initials="JR" lastIdx="1" clrIdx="17"/>
  <p:cmAuthor id="19" name="Jason Knickmeyer" initials="JK" lastIdx="125" clrIdx="18"/>
  <p:cmAuthor id="20" name="Glen Kaminski" initials="GK" lastIdx="29" clrIdx="19"/>
  <p:cmAuthor id="21" name="Mark Tonsetic" initials="MT" lastIdx="5" clrIdx="20"/>
  <p:cmAuthor id="22" name="Mark Tonsetic" initials="MT [2]" lastIdx="1" clrIdx="21"/>
  <p:cmAuthor id="23" name="Mark Tonsetic" initials="MT [3]" lastIdx="1" clrIdx="22"/>
  <p:cmAuthor id="24" name="Mark Tonsetic" initials="MT [4]" lastIdx="1" clrIdx="23"/>
  <p:cmAuthor id="25" name="Mark Tonsetic" initials="MT [5]" lastIdx="1" clrIdx="24"/>
  <p:cmAuthor id="26" name="Mark Tonsetic" initials="MT [6]" lastIdx="1" clrIdx="25"/>
  <p:cmAuthor id="27" name="Mark Tonsetic" initials="MT [7]" lastIdx="1" clrIdx="26"/>
  <p:cmAuthor id="28" name="Mark Tonsetic" initials="MT [8]" lastIdx="1" clrIdx="27"/>
  <p:cmAuthor id="29" name="Mark Tonsetic" initials="MT [9]" lastIdx="1" clrIdx="28"/>
  <p:cmAuthor id="30" name="Mark Tonsetic" initials="MT [10]" lastIdx="1" clrIdx="29"/>
  <p:cmAuthor id="31" name="Mark Tonsetic" initials="MT [11]" lastIdx="1" clrIdx="30"/>
  <p:cmAuthor id="32" name="Mark Tonsetic" initials="MT [12]" lastIdx="1" clrIdx="31"/>
  <p:cmAuthor id="33" name="Mark Tonsetic" initials="MT [13]" lastIdx="1" clrIdx="32"/>
  <p:cmAuthor id="34" name="Mark Tonsetic" initials="MT [14]" lastIdx="1" clrIdx="33"/>
  <p:cmAuthor id="35" name="Mark Tonsetic" initials="MT [15]" lastIdx="1" clrIdx="34"/>
  <p:cmAuthor id="36" name="Mark Tonsetic" initials="MT [16]" lastIdx="1" clrIdx="35"/>
  <p:cmAuthor id="37" name="Mark Tonsetic" initials="MT [17]" lastIdx="1" clrIdx="36"/>
  <p:cmAuthor id="38" name="Mark Tonsetic" initials="MT [18]" lastIdx="1" clrIdx="37"/>
  <p:cmAuthor id="39" name="Mark Tonsetic" initials="MT [19]" lastIdx="1" clrIdx="38"/>
  <p:cmAuthor id="40" name="Mark Tonsetic" initials="MT [20]" lastIdx="1" clrIdx="39"/>
  <p:cmAuthor id="41" name="Mark Tonsetic" initials="MT [21]" lastIdx="1" clrIdx="40"/>
  <p:cmAuthor id="42" name="Mark Tonsetic" initials="MT [22]" lastIdx="1" clrIdx="41"/>
  <p:cmAuthor id="43" name="Mark Tonsetic" initials="MT [23]" lastIdx="1" clrIdx="42"/>
  <p:cmAuthor id="44" name="Mark Tonsetic" initials="MT [24]" lastIdx="1" clrIdx="43"/>
  <p:cmAuthor id="45" name="Mark Tonsetic" initials="MT [25]" lastIdx="1" clrIdx="44"/>
  <p:cmAuthor id="46" name="Mark Tonsetic" initials="MT [26]" lastIdx="1" clrIdx="45"/>
  <p:cmAuthor id="47" name="Mark Tonsetic" initials="MT [27]" lastIdx="1" clrIdx="46"/>
  <p:cmAuthor id="48" name="Mark Tonsetic" initials="MT [28]" lastIdx="1" clrIdx="47"/>
  <p:cmAuthor id="49" name="Mark Tonsetic" initials="MT [29]" lastIdx="1" clrIdx="48"/>
  <p:cmAuthor id="50" name="Mark Tonsetic" initials="MT [30]" lastIdx="1" clrIdx="49"/>
  <p:cmAuthor id="51" name="Mark Tonsetic" initials="MT [31]" lastIdx="1" clrIdx="50"/>
  <p:cmAuthor id="52" name="Mark Tonsetic" initials="MT [32]" lastIdx="1" clrIdx="51"/>
  <p:cmAuthor id="53" name="Mark Tonsetic" initials="MT [33]" lastIdx="1" clrIdx="52"/>
  <p:cmAuthor id="54" name="Mark Tonsetic" initials="MT [34]" lastIdx="1" clrIdx="53"/>
  <p:cmAuthor id="55" name="Mark Tonsetic" initials="MT [35]" lastIdx="1" clrIdx="54"/>
  <p:cmAuthor id="56" name="Mark Tonsetic" initials="MT [36]" lastIdx="1" clrIdx="55"/>
  <p:cmAuthor id="57" name="Mark Tonsetic" initials="MT [37]" lastIdx="1" clrIdx="56"/>
  <p:cmAuthor id="58" name="Mark Tonsetic" initials="MT [38]" lastIdx="1" clrIdx="57"/>
  <p:cmAuthor id="59" name="Mark Tonsetic" initials="MT [39]" lastIdx="1" clrIdx="58"/>
  <p:cmAuthor id="60" name="Mark Tonsetic" initials="MT [40]" lastIdx="1" clrIdx="59"/>
  <p:cmAuthor id="61" name="Andrew Marwan" initials="AM" lastIdx="4" clrIdx="60">
    <p:extLst>
      <p:ext uri="{19B8F6BF-5375-455C-9EA6-DF929625EA0E}">
        <p15:presenceInfo xmlns:p15="http://schemas.microsoft.com/office/powerpoint/2012/main" userId="S::andrew.marwan@servicenow.com::aec7ffa1-584b-4134-ad7c-e737e3109138" providerId="AD"/>
      </p:ext>
    </p:extLst>
  </p:cmAuthor>
  <p:cmAuthor id="62" name="Ed Klebanov" initials="EK" lastIdx="9" clrIdx="61">
    <p:extLst>
      <p:ext uri="{19B8F6BF-5375-455C-9EA6-DF929625EA0E}">
        <p15:presenceInfo xmlns:p15="http://schemas.microsoft.com/office/powerpoint/2012/main" userId="S::edward.klebanov@servicenow.com::94d78c65-1463-4859-b778-6870dd399539" providerId="AD"/>
      </p:ext>
    </p:extLst>
  </p:cmAuthor>
  <p:cmAuthor id="63" name="Pooja Gupta" initials="PG" lastIdx="1" clrIdx="62">
    <p:extLst>
      <p:ext uri="{19B8F6BF-5375-455C-9EA6-DF929625EA0E}">
        <p15:presenceInfo xmlns:p15="http://schemas.microsoft.com/office/powerpoint/2012/main" userId="S::pooja.gupta@servicenow.com::70251eed-fd21-4134-a5fc-e5517b99aa0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24E"/>
    <a:srgbClr val="B0E1CE"/>
    <a:srgbClr val="B1B1E4"/>
    <a:srgbClr val="72D0E2"/>
    <a:srgbClr val="A7D4DF"/>
    <a:srgbClr val="00FF60"/>
    <a:srgbClr val="F7F7F7"/>
    <a:srgbClr val="243638"/>
    <a:srgbClr val="E9BCBC"/>
    <a:srgbClr val="FBF2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35" autoAdjust="0"/>
    <p:restoredTop sz="88688" autoAdjust="0"/>
  </p:normalViewPr>
  <p:slideViewPr>
    <p:cSldViewPr snapToGrid="0">
      <p:cViewPr varScale="1">
        <p:scale>
          <a:sx n="124" d="100"/>
          <a:sy n="124" d="100"/>
        </p:scale>
        <p:origin x="1072" y="168"/>
      </p:cViewPr>
      <p:guideLst>
        <p:guide orient="horz" pos="3696"/>
        <p:guide orient="horz" pos="1440"/>
        <p:guide orient="horz" pos="4104"/>
        <p:guide pos="7343"/>
        <p:guide orient="horz" pos="816"/>
        <p:guide pos="335"/>
        <p:guide orient="horz" pos="2544"/>
        <p:guide pos="4415"/>
        <p:guide pos="455"/>
        <p:guide pos="647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976"/>
    </p:cViewPr>
  </p:sorterViewPr>
  <p:notesViewPr>
    <p:cSldViewPr snapToGrid="0" snapToObjects="1">
      <p:cViewPr>
        <p:scale>
          <a:sx n="37" d="100"/>
          <a:sy n="37" d="100"/>
        </p:scale>
        <p:origin x="6776" y="2840"/>
      </p:cViewPr>
      <p:guideLst>
        <p:guide orient="horz" pos="432"/>
        <p:guide pos="26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26764"/>
            <a:ext cx="3043343" cy="465455"/>
          </a:xfrm>
          <a:prstGeom prst="rect">
            <a:avLst/>
          </a:prstGeom>
        </p:spPr>
        <p:txBody>
          <a:bodyPr vert="horz" lIns="93885" tIns="46944" rIns="93885" bIns="46944" rtlCol="0"/>
          <a:lstStyle>
            <a:lvl1pPr algn="l">
              <a:defRPr sz="1200"/>
            </a:lvl1pPr>
          </a:lstStyle>
          <a:p>
            <a:endParaRPr lang="en-US" dirty="0">
              <a:latin typeface="+mj-lt"/>
            </a:endParaRPr>
          </a:p>
        </p:txBody>
      </p:sp>
      <p:sp>
        <p:nvSpPr>
          <p:cNvPr id="3" name="Date Placeholder 2"/>
          <p:cNvSpPr>
            <a:spLocks noGrp="1"/>
          </p:cNvSpPr>
          <p:nvPr>
            <p:ph type="dt" sz="quarter" idx="1"/>
          </p:nvPr>
        </p:nvSpPr>
        <p:spPr>
          <a:xfrm>
            <a:off x="3978135" y="126764"/>
            <a:ext cx="3043343" cy="465455"/>
          </a:xfrm>
          <a:prstGeom prst="rect">
            <a:avLst/>
          </a:prstGeom>
        </p:spPr>
        <p:txBody>
          <a:bodyPr vert="horz" lIns="93885" tIns="46944" rIns="93885" bIns="46944" rtlCol="0"/>
          <a:lstStyle>
            <a:lvl1pPr algn="r">
              <a:defRPr sz="1200"/>
            </a:lvl1pPr>
          </a:lstStyle>
          <a:p>
            <a:fld id="{E17B2DBE-960A-614B-B965-BE0EA04CC77A}" type="datetimeFigureOut">
              <a:rPr lang="en-US" smtClean="0">
                <a:latin typeface="+mj-lt"/>
              </a:rPr>
              <a:pPr/>
              <a:t>2/19/20</a:t>
            </a:fld>
            <a:endParaRPr lang="en-US" dirty="0">
              <a:latin typeface="+mj-lt"/>
            </a:endParaRPr>
          </a:p>
        </p:txBody>
      </p:sp>
      <p:sp>
        <p:nvSpPr>
          <p:cNvPr id="4" name="Footer Placeholder 3"/>
          <p:cNvSpPr>
            <a:spLocks noGrp="1"/>
          </p:cNvSpPr>
          <p:nvPr>
            <p:ph type="ftr" sz="quarter" idx="2"/>
          </p:nvPr>
        </p:nvSpPr>
        <p:spPr>
          <a:xfrm>
            <a:off x="3" y="8770113"/>
            <a:ext cx="3043343" cy="465455"/>
          </a:xfrm>
          <a:prstGeom prst="rect">
            <a:avLst/>
          </a:prstGeom>
        </p:spPr>
        <p:txBody>
          <a:bodyPr vert="horz" lIns="93885" tIns="46944" rIns="93885" bIns="46944" rtlCol="0" anchor="b"/>
          <a:lstStyle>
            <a:lvl1pPr algn="l">
              <a:defRPr sz="1200"/>
            </a:lvl1pPr>
          </a:lstStyle>
          <a:p>
            <a:endParaRPr lang="en-US" dirty="0">
              <a:latin typeface="+mj-lt"/>
            </a:endParaRPr>
          </a:p>
        </p:txBody>
      </p:sp>
      <p:sp>
        <p:nvSpPr>
          <p:cNvPr id="5" name="Slide Number Placeholder 4"/>
          <p:cNvSpPr>
            <a:spLocks noGrp="1"/>
          </p:cNvSpPr>
          <p:nvPr>
            <p:ph type="sldNum" sz="quarter" idx="3"/>
          </p:nvPr>
        </p:nvSpPr>
        <p:spPr>
          <a:xfrm>
            <a:off x="3978135" y="8770113"/>
            <a:ext cx="3043343" cy="465455"/>
          </a:xfrm>
          <a:prstGeom prst="rect">
            <a:avLst/>
          </a:prstGeom>
        </p:spPr>
        <p:txBody>
          <a:bodyPr vert="horz" lIns="93885" tIns="46944" rIns="93885" bIns="46944" rtlCol="0" anchor="b"/>
          <a:lstStyle>
            <a:lvl1pPr algn="r">
              <a:defRPr sz="1200"/>
            </a:lvl1pPr>
          </a:lstStyle>
          <a:p>
            <a:fld id="{1339C423-F22A-3B4E-A9CE-1A814546B4AA}" type="slidenum">
              <a:rPr lang="en-US" smtClean="0">
                <a:latin typeface="+mj-lt"/>
              </a:rPr>
              <a:pPr/>
              <a:t>‹#›</a:t>
            </a:fld>
            <a:endParaRPr lang="en-US" dirty="0">
              <a:latin typeface="+mj-lt"/>
            </a:endParaRPr>
          </a:p>
        </p:txBody>
      </p:sp>
      <p:grpSp>
        <p:nvGrpSpPr>
          <p:cNvPr id="20" name="Group 4">
            <a:extLst>
              <a:ext uri="{FF2B5EF4-FFF2-40B4-BE49-F238E27FC236}">
                <a16:creationId xmlns:a16="http://schemas.microsoft.com/office/drawing/2014/main" id="{12881E35-ADBD-4367-9103-4B944EDAC9F0}"/>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24882040-6C09-46C7-BF58-485842B73A35}"/>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3" name="Freeform 6">
              <a:extLst>
                <a:ext uri="{FF2B5EF4-FFF2-40B4-BE49-F238E27FC236}">
                  <a16:creationId xmlns:a16="http://schemas.microsoft.com/office/drawing/2014/main" id="{66155231-A566-40F0-B137-35333F16FA95}"/>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7">
              <a:extLst>
                <a:ext uri="{FF2B5EF4-FFF2-40B4-BE49-F238E27FC236}">
                  <a16:creationId xmlns:a16="http://schemas.microsoft.com/office/drawing/2014/main" id="{D0D38B3B-3532-4FC9-B9FE-D95885D0CFA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8">
              <a:extLst>
                <a:ext uri="{FF2B5EF4-FFF2-40B4-BE49-F238E27FC236}">
                  <a16:creationId xmlns:a16="http://schemas.microsoft.com/office/drawing/2014/main" id="{F8EDF86F-E40A-454C-9A01-8F2BB8C60438}"/>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Oval 9">
              <a:extLst>
                <a:ext uri="{FF2B5EF4-FFF2-40B4-BE49-F238E27FC236}">
                  <a16:creationId xmlns:a16="http://schemas.microsoft.com/office/drawing/2014/main" id="{C5CBCDC8-18C9-42A6-BEF1-CA05917CE736}"/>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7" name="Rectangle 10">
              <a:extLst>
                <a:ext uri="{FF2B5EF4-FFF2-40B4-BE49-F238E27FC236}">
                  <a16:creationId xmlns:a16="http://schemas.microsoft.com/office/drawing/2014/main" id="{BD71175C-2312-4B96-8DF4-55196367FAB5}"/>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8" name="Freeform 11">
              <a:extLst>
                <a:ext uri="{FF2B5EF4-FFF2-40B4-BE49-F238E27FC236}">
                  <a16:creationId xmlns:a16="http://schemas.microsoft.com/office/drawing/2014/main" id="{CE194287-1F0B-4477-8B1C-DF62722CE656}"/>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9" name="Freeform 12">
              <a:extLst>
                <a:ext uri="{FF2B5EF4-FFF2-40B4-BE49-F238E27FC236}">
                  <a16:creationId xmlns:a16="http://schemas.microsoft.com/office/drawing/2014/main" id="{D67DFFA0-01D7-44A4-ABAD-E0B51DBA73CA}"/>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0" name="Freeform 13">
              <a:extLst>
                <a:ext uri="{FF2B5EF4-FFF2-40B4-BE49-F238E27FC236}">
                  <a16:creationId xmlns:a16="http://schemas.microsoft.com/office/drawing/2014/main" id="{B7CBA307-3194-4D29-8AD4-5990DD52307E}"/>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1" name="Freeform 14">
              <a:extLst>
                <a:ext uri="{FF2B5EF4-FFF2-40B4-BE49-F238E27FC236}">
                  <a16:creationId xmlns:a16="http://schemas.microsoft.com/office/drawing/2014/main" id="{14908BD5-FA87-4F53-B8A3-491B9206FED0}"/>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2" name="Freeform 15">
              <a:extLst>
                <a:ext uri="{FF2B5EF4-FFF2-40B4-BE49-F238E27FC236}">
                  <a16:creationId xmlns:a16="http://schemas.microsoft.com/office/drawing/2014/main" id="{C267D5CE-9629-4EB8-8E65-D6F864063E20}"/>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3" name="Freeform 16">
              <a:extLst>
                <a:ext uri="{FF2B5EF4-FFF2-40B4-BE49-F238E27FC236}">
                  <a16:creationId xmlns:a16="http://schemas.microsoft.com/office/drawing/2014/main" id="{B20DEC96-64CE-4439-A863-43F4B0BD17CD}"/>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4" name="Freeform 17">
              <a:extLst>
                <a:ext uri="{FF2B5EF4-FFF2-40B4-BE49-F238E27FC236}">
                  <a16:creationId xmlns:a16="http://schemas.microsoft.com/office/drawing/2014/main" id="{B5770143-F076-48BC-98C4-654EE666D172}"/>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Tree>
    <p:extLst>
      <p:ext uri="{BB962C8B-B14F-4D97-AF65-F5344CB8AC3E}">
        <p14:creationId xmlns:p14="http://schemas.microsoft.com/office/powerpoint/2010/main" val="201849686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3043343" cy="465455"/>
          </a:xfrm>
          <a:prstGeom prst="rect">
            <a:avLst/>
          </a:prstGeom>
        </p:spPr>
        <p:txBody>
          <a:bodyPr vert="horz" lIns="93885" tIns="46944" rIns="93885" bIns="46944" rtlCol="0"/>
          <a:lstStyle>
            <a:lvl1pPr algn="l">
              <a:defRPr sz="1200">
                <a:latin typeface="+mj-lt"/>
              </a:defRPr>
            </a:lvl1pPr>
          </a:lstStyle>
          <a:p>
            <a:endParaRPr lang="en-US" dirty="0"/>
          </a:p>
        </p:txBody>
      </p:sp>
      <p:sp>
        <p:nvSpPr>
          <p:cNvPr id="3" name="Date Placeholder 2"/>
          <p:cNvSpPr>
            <a:spLocks noGrp="1"/>
          </p:cNvSpPr>
          <p:nvPr>
            <p:ph type="dt" idx="1"/>
          </p:nvPr>
        </p:nvSpPr>
        <p:spPr>
          <a:xfrm>
            <a:off x="3978135" y="0"/>
            <a:ext cx="3043343" cy="465455"/>
          </a:xfrm>
          <a:prstGeom prst="rect">
            <a:avLst/>
          </a:prstGeom>
        </p:spPr>
        <p:txBody>
          <a:bodyPr vert="horz" lIns="93885" tIns="46944" rIns="93885" bIns="46944" rtlCol="0"/>
          <a:lstStyle>
            <a:lvl1pPr algn="r">
              <a:defRPr sz="1200">
                <a:latin typeface="+mj-lt"/>
              </a:defRPr>
            </a:lvl1pPr>
          </a:lstStyle>
          <a:p>
            <a:fld id="{546148A2-A49E-4B44-80FB-1D231F249F30}" type="datetimeFigureOut">
              <a:rPr lang="en-US" smtClean="0"/>
              <a:pPr/>
              <a:t>2/19/20</a:t>
            </a:fld>
            <a:endParaRPr lang="en-US" dirty="0"/>
          </a:p>
        </p:txBody>
      </p:sp>
      <p:sp>
        <p:nvSpPr>
          <p:cNvPr id="4" name="Slide Image Placeholder 3"/>
          <p:cNvSpPr>
            <a:spLocks noGrp="1" noRot="1" noChangeAspect="1"/>
          </p:cNvSpPr>
          <p:nvPr>
            <p:ph type="sldImg" idx="2"/>
          </p:nvPr>
        </p:nvSpPr>
        <p:spPr>
          <a:xfrm>
            <a:off x="409575" y="696913"/>
            <a:ext cx="6203950" cy="3490912"/>
          </a:xfrm>
          <a:prstGeom prst="rect">
            <a:avLst/>
          </a:prstGeom>
          <a:noFill/>
          <a:ln w="12700">
            <a:solidFill>
              <a:prstClr val="black"/>
            </a:solidFill>
          </a:ln>
        </p:spPr>
        <p:txBody>
          <a:bodyPr vert="horz" lIns="93885" tIns="46944" rIns="93885" bIns="46944" rtlCol="0" anchor="ctr"/>
          <a:lstStyle/>
          <a:p>
            <a:endParaRPr lang="en-US" dirty="0"/>
          </a:p>
        </p:txBody>
      </p:sp>
      <p:sp>
        <p:nvSpPr>
          <p:cNvPr id="5" name="Notes Placeholder 4"/>
          <p:cNvSpPr>
            <a:spLocks noGrp="1"/>
          </p:cNvSpPr>
          <p:nvPr>
            <p:ph type="body" sz="quarter" idx="3"/>
          </p:nvPr>
        </p:nvSpPr>
        <p:spPr>
          <a:xfrm>
            <a:off x="438944" y="4421823"/>
            <a:ext cx="6145213" cy="4189095"/>
          </a:xfrm>
          <a:prstGeom prst="rect">
            <a:avLst/>
          </a:prstGeom>
        </p:spPr>
        <p:txBody>
          <a:bodyPr vert="horz" lIns="93885" tIns="46944" rIns="93885" bIns="46944" rtlCol="0"/>
          <a:lstStyle/>
          <a:p>
            <a:pPr lvl="0"/>
            <a:r>
              <a:rPr lang="en-US" dirty="0"/>
              <a:t>Click to edit Master text styles</a:t>
            </a:r>
          </a:p>
          <a:p>
            <a:pPr lvl="1"/>
            <a:r>
              <a:rPr lang="en-US" dirty="0"/>
              <a:t>Second level</a:t>
            </a:r>
          </a:p>
        </p:txBody>
      </p:sp>
      <p:sp>
        <p:nvSpPr>
          <p:cNvPr id="6" name="Footer Placeholder 5"/>
          <p:cNvSpPr>
            <a:spLocks noGrp="1"/>
          </p:cNvSpPr>
          <p:nvPr>
            <p:ph type="ftr" sz="quarter" idx="4"/>
          </p:nvPr>
        </p:nvSpPr>
        <p:spPr>
          <a:xfrm>
            <a:off x="3" y="8797236"/>
            <a:ext cx="3043343" cy="465455"/>
          </a:xfrm>
          <a:prstGeom prst="rect">
            <a:avLst/>
          </a:prstGeom>
        </p:spPr>
        <p:txBody>
          <a:bodyPr vert="horz" lIns="93885" tIns="46944" rIns="93885" bIns="46944" rtlCol="0" anchor="b"/>
          <a:lstStyle>
            <a:lvl1pPr algn="l">
              <a:defRPr sz="1200">
                <a:latin typeface="+mj-lt"/>
              </a:defRPr>
            </a:lvl1pPr>
          </a:lstStyle>
          <a:p>
            <a:endParaRPr lang="en-US" dirty="0"/>
          </a:p>
        </p:txBody>
      </p:sp>
      <p:sp>
        <p:nvSpPr>
          <p:cNvPr id="7" name="Slide Number Placeholder 6"/>
          <p:cNvSpPr>
            <a:spLocks noGrp="1"/>
          </p:cNvSpPr>
          <p:nvPr>
            <p:ph type="sldNum" sz="quarter" idx="5"/>
          </p:nvPr>
        </p:nvSpPr>
        <p:spPr>
          <a:xfrm>
            <a:off x="3978135" y="8797236"/>
            <a:ext cx="3043343" cy="465455"/>
          </a:xfrm>
          <a:prstGeom prst="rect">
            <a:avLst/>
          </a:prstGeom>
        </p:spPr>
        <p:txBody>
          <a:bodyPr vert="horz" lIns="93885" tIns="46944" rIns="93885" bIns="46944" rtlCol="0" anchor="b"/>
          <a:lstStyle>
            <a:lvl1pPr algn="r">
              <a:defRPr sz="1200">
                <a:latin typeface="+mj-lt"/>
              </a:defRPr>
            </a:lvl1pPr>
          </a:lstStyle>
          <a:p>
            <a:fld id="{074299CD-3469-7241-AD37-C0E01E3A61D2}" type="slidenum">
              <a:rPr lang="en-US" smtClean="0"/>
              <a:pPr/>
              <a:t>‹#›</a:t>
            </a:fld>
            <a:endParaRPr lang="en-US" dirty="0"/>
          </a:p>
        </p:txBody>
      </p:sp>
      <p:grpSp>
        <p:nvGrpSpPr>
          <p:cNvPr id="21" name="Group 4">
            <a:extLst>
              <a:ext uri="{FF2B5EF4-FFF2-40B4-BE49-F238E27FC236}">
                <a16:creationId xmlns:a16="http://schemas.microsoft.com/office/drawing/2014/main" id="{719CA6AD-1F3D-4F91-AEC8-D10E82D07A9C}"/>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91A8B546-A028-471C-8EF2-DF64728CED4F}"/>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3" name="Freeform 6">
              <a:extLst>
                <a:ext uri="{FF2B5EF4-FFF2-40B4-BE49-F238E27FC236}">
                  <a16:creationId xmlns:a16="http://schemas.microsoft.com/office/drawing/2014/main" id="{F78F4DF0-E72A-4662-8AF1-9DA2A59FD72E}"/>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7">
              <a:extLst>
                <a:ext uri="{FF2B5EF4-FFF2-40B4-BE49-F238E27FC236}">
                  <a16:creationId xmlns:a16="http://schemas.microsoft.com/office/drawing/2014/main" id="{13C83159-0457-435C-8DE0-DB18930C3EF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8">
              <a:extLst>
                <a:ext uri="{FF2B5EF4-FFF2-40B4-BE49-F238E27FC236}">
                  <a16:creationId xmlns:a16="http://schemas.microsoft.com/office/drawing/2014/main" id="{3A16FA94-0A80-458B-8609-381307D9DD6B}"/>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Oval 9">
              <a:extLst>
                <a:ext uri="{FF2B5EF4-FFF2-40B4-BE49-F238E27FC236}">
                  <a16:creationId xmlns:a16="http://schemas.microsoft.com/office/drawing/2014/main" id="{F124964D-5328-4B8A-9AEC-B0C0499DFE42}"/>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7" name="Rectangle 10">
              <a:extLst>
                <a:ext uri="{FF2B5EF4-FFF2-40B4-BE49-F238E27FC236}">
                  <a16:creationId xmlns:a16="http://schemas.microsoft.com/office/drawing/2014/main" id="{5E8793B8-5238-41D4-9121-69061CAE48AF}"/>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8" name="Freeform 11">
              <a:extLst>
                <a:ext uri="{FF2B5EF4-FFF2-40B4-BE49-F238E27FC236}">
                  <a16:creationId xmlns:a16="http://schemas.microsoft.com/office/drawing/2014/main" id="{505AC5D6-6744-43E5-BE33-65AA241CC172}"/>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9" name="Freeform 12">
              <a:extLst>
                <a:ext uri="{FF2B5EF4-FFF2-40B4-BE49-F238E27FC236}">
                  <a16:creationId xmlns:a16="http://schemas.microsoft.com/office/drawing/2014/main" id="{F49B0515-42DD-45F4-AEEA-9C0595B78F76}"/>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0" name="Freeform 13">
              <a:extLst>
                <a:ext uri="{FF2B5EF4-FFF2-40B4-BE49-F238E27FC236}">
                  <a16:creationId xmlns:a16="http://schemas.microsoft.com/office/drawing/2014/main" id="{BD4B4931-4E48-4575-A2F1-14B09DDDF35C}"/>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1" name="Freeform 14">
              <a:extLst>
                <a:ext uri="{FF2B5EF4-FFF2-40B4-BE49-F238E27FC236}">
                  <a16:creationId xmlns:a16="http://schemas.microsoft.com/office/drawing/2014/main" id="{D0A18744-02EE-4BF6-99DA-A30533BFB80F}"/>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2" name="Freeform 15">
              <a:extLst>
                <a:ext uri="{FF2B5EF4-FFF2-40B4-BE49-F238E27FC236}">
                  <a16:creationId xmlns:a16="http://schemas.microsoft.com/office/drawing/2014/main" id="{833ACE78-A669-4245-8337-A11FE237DD8B}"/>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3" name="Freeform 16">
              <a:extLst>
                <a:ext uri="{FF2B5EF4-FFF2-40B4-BE49-F238E27FC236}">
                  <a16:creationId xmlns:a16="http://schemas.microsoft.com/office/drawing/2014/main" id="{05BAFF34-33C2-4FED-892A-8F6A22156123}"/>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4" name="Freeform 17">
              <a:extLst>
                <a:ext uri="{FF2B5EF4-FFF2-40B4-BE49-F238E27FC236}">
                  <a16:creationId xmlns:a16="http://schemas.microsoft.com/office/drawing/2014/main" id="{DF0FD444-1661-4913-A4B0-F93BBC370DDB}"/>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Tree>
    <p:extLst>
      <p:ext uri="{BB962C8B-B14F-4D97-AF65-F5344CB8AC3E}">
        <p14:creationId xmlns:p14="http://schemas.microsoft.com/office/powerpoint/2010/main" val="22557597"/>
      </p:ext>
    </p:extLst>
  </p:cSld>
  <p:clrMap bg1="lt1" tx1="dk1" bg2="lt2" tx2="dk2" accent1="accent1" accent2="accent2" accent3="accent3" accent4="accent4" accent5="accent5" accent6="accent6" hlink="hlink" folHlink="folHlink"/>
  <p:hf hdr="0" ftr="0" dt="0"/>
  <p:notesStyle>
    <a:lvl1pPr marL="171450" indent="-171450" algn="l" defTabSz="457040" rtl="0" eaLnBrk="1" latinLnBrk="0" hangingPunct="1">
      <a:lnSpc>
        <a:spcPct val="95000"/>
      </a:lnSpc>
      <a:spcAft>
        <a:spcPts val="600"/>
      </a:spcAft>
      <a:buFont typeface="Arial" panose="020B0604020202020204" pitchFamily="34" charset="0"/>
      <a:buChar char="•"/>
      <a:defRPr sz="1200" kern="1200">
        <a:solidFill>
          <a:schemeClr val="tx1"/>
        </a:solidFill>
        <a:latin typeface="+mj-lt"/>
        <a:ea typeface="+mn-ea"/>
        <a:cs typeface="+mn-cs"/>
      </a:defRPr>
    </a:lvl1pPr>
    <a:lvl2pPr marL="398384" indent="-171450" algn="l" defTabSz="457040" rtl="0" eaLnBrk="1" latinLnBrk="0" hangingPunct="1">
      <a:lnSpc>
        <a:spcPct val="95000"/>
      </a:lnSpc>
      <a:spcAft>
        <a:spcPts val="600"/>
      </a:spcAft>
      <a:buFont typeface="Arial" panose="020B0604020202020204" pitchFamily="34" charset="0"/>
      <a:buChar char="•"/>
      <a:defRPr sz="1100" kern="1200">
        <a:solidFill>
          <a:schemeClr val="tx1"/>
        </a:solidFill>
        <a:latin typeface="+mj-lt"/>
        <a:ea typeface="+mn-ea"/>
        <a:cs typeface="+mn-cs"/>
      </a:defRPr>
    </a:lvl2pPr>
    <a:lvl3pPr marL="914080" algn="l" defTabSz="457040" rtl="0" eaLnBrk="1" latinLnBrk="0" hangingPunct="1">
      <a:defRPr sz="1200" kern="1200">
        <a:solidFill>
          <a:schemeClr val="tx1"/>
        </a:solidFill>
        <a:latin typeface="+mn-lt"/>
        <a:ea typeface="+mn-ea"/>
        <a:cs typeface="+mn-cs"/>
      </a:defRPr>
    </a:lvl3pPr>
    <a:lvl4pPr marL="1371120" algn="l" defTabSz="457040" rtl="0" eaLnBrk="1" latinLnBrk="0" hangingPunct="1">
      <a:defRPr sz="1200" kern="1200">
        <a:solidFill>
          <a:schemeClr val="tx1"/>
        </a:solidFill>
        <a:latin typeface="+mn-lt"/>
        <a:ea typeface="+mn-ea"/>
        <a:cs typeface="+mn-cs"/>
      </a:defRPr>
    </a:lvl4pPr>
    <a:lvl5pPr marL="1828160" algn="l" defTabSz="457040" rtl="0" eaLnBrk="1" latinLnBrk="0" hangingPunct="1">
      <a:defRPr sz="1200" kern="1200">
        <a:solidFill>
          <a:schemeClr val="tx1"/>
        </a:solidFill>
        <a:latin typeface="+mn-lt"/>
        <a:ea typeface="+mn-ea"/>
        <a:cs typeface="+mn-cs"/>
      </a:defRPr>
    </a:lvl5pPr>
    <a:lvl6pPr marL="2285200" algn="l" defTabSz="457040" rtl="0" eaLnBrk="1" latinLnBrk="0" hangingPunct="1">
      <a:defRPr sz="1200" kern="1200">
        <a:solidFill>
          <a:schemeClr val="tx1"/>
        </a:solidFill>
        <a:latin typeface="+mn-lt"/>
        <a:ea typeface="+mn-ea"/>
        <a:cs typeface="+mn-cs"/>
      </a:defRPr>
    </a:lvl6pPr>
    <a:lvl7pPr marL="2742240" algn="l" defTabSz="457040" rtl="0" eaLnBrk="1" latinLnBrk="0" hangingPunct="1">
      <a:defRPr sz="1200" kern="1200">
        <a:solidFill>
          <a:schemeClr val="tx1"/>
        </a:solidFill>
        <a:latin typeface="+mn-lt"/>
        <a:ea typeface="+mn-ea"/>
        <a:cs typeface="+mn-cs"/>
      </a:defRPr>
    </a:lvl7pPr>
    <a:lvl8pPr marL="3199280" algn="l" defTabSz="457040" rtl="0" eaLnBrk="1" latinLnBrk="0" hangingPunct="1">
      <a:defRPr sz="1200" kern="1200">
        <a:solidFill>
          <a:schemeClr val="tx1"/>
        </a:solidFill>
        <a:latin typeface="+mn-lt"/>
        <a:ea typeface="+mn-ea"/>
        <a:cs typeface="+mn-cs"/>
      </a:defRPr>
    </a:lvl8pPr>
    <a:lvl9pPr marL="3656320" algn="l" defTabSz="45704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a:t>
            </a:fld>
            <a:endParaRPr lang="en-US" dirty="0"/>
          </a:p>
        </p:txBody>
      </p:sp>
    </p:spTree>
    <p:extLst>
      <p:ext uri="{BB962C8B-B14F-4D97-AF65-F5344CB8AC3E}">
        <p14:creationId xmlns:p14="http://schemas.microsoft.com/office/powerpoint/2010/main" val="4068308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11</a:t>
            </a:fld>
            <a:endParaRPr lang="en-US" dirty="0"/>
          </a:p>
        </p:txBody>
      </p:sp>
    </p:spTree>
    <p:extLst>
      <p:ext uri="{BB962C8B-B14F-4D97-AF65-F5344CB8AC3E}">
        <p14:creationId xmlns:p14="http://schemas.microsoft.com/office/powerpoint/2010/main" val="3349983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12</a:t>
            </a:fld>
            <a:endParaRPr lang="en-US" dirty="0"/>
          </a:p>
        </p:txBody>
      </p:sp>
    </p:spTree>
    <p:extLst>
      <p:ext uri="{BB962C8B-B14F-4D97-AF65-F5344CB8AC3E}">
        <p14:creationId xmlns:p14="http://schemas.microsoft.com/office/powerpoint/2010/main" val="32903715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13</a:t>
            </a:fld>
            <a:endParaRPr lang="en-US" dirty="0"/>
          </a:p>
        </p:txBody>
      </p:sp>
    </p:spTree>
    <p:extLst>
      <p:ext uri="{BB962C8B-B14F-4D97-AF65-F5344CB8AC3E}">
        <p14:creationId xmlns:p14="http://schemas.microsoft.com/office/powerpoint/2010/main" val="3300970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a:t>
            </a:fld>
            <a:endParaRPr lang="en-US" dirty="0"/>
          </a:p>
        </p:txBody>
      </p:sp>
    </p:spTree>
    <p:extLst>
      <p:ext uri="{BB962C8B-B14F-4D97-AF65-F5344CB8AC3E}">
        <p14:creationId xmlns:p14="http://schemas.microsoft.com/office/powerpoint/2010/main" val="871479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4</a:t>
            </a:fld>
            <a:endParaRPr lang="en-US" dirty="0"/>
          </a:p>
        </p:txBody>
      </p:sp>
    </p:spTree>
    <p:extLst>
      <p:ext uri="{BB962C8B-B14F-4D97-AF65-F5344CB8AC3E}">
        <p14:creationId xmlns:p14="http://schemas.microsoft.com/office/powerpoint/2010/main" val="3929766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5</a:t>
            </a:fld>
            <a:endParaRPr lang="en-US" dirty="0"/>
          </a:p>
        </p:txBody>
      </p:sp>
    </p:spTree>
    <p:extLst>
      <p:ext uri="{BB962C8B-B14F-4D97-AF65-F5344CB8AC3E}">
        <p14:creationId xmlns:p14="http://schemas.microsoft.com/office/powerpoint/2010/main" val="2086633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6</a:t>
            </a:fld>
            <a:endParaRPr lang="en-US" dirty="0"/>
          </a:p>
        </p:txBody>
      </p:sp>
    </p:spTree>
    <p:extLst>
      <p:ext uri="{BB962C8B-B14F-4D97-AF65-F5344CB8AC3E}">
        <p14:creationId xmlns:p14="http://schemas.microsoft.com/office/powerpoint/2010/main" val="3201857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7</a:t>
            </a:fld>
            <a:endParaRPr lang="en-US" dirty="0"/>
          </a:p>
        </p:txBody>
      </p:sp>
    </p:spTree>
    <p:extLst>
      <p:ext uri="{BB962C8B-B14F-4D97-AF65-F5344CB8AC3E}">
        <p14:creationId xmlns:p14="http://schemas.microsoft.com/office/powerpoint/2010/main" val="294311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8</a:t>
            </a:fld>
            <a:endParaRPr lang="en-US" dirty="0"/>
          </a:p>
        </p:txBody>
      </p:sp>
    </p:spTree>
    <p:extLst>
      <p:ext uri="{BB962C8B-B14F-4D97-AF65-F5344CB8AC3E}">
        <p14:creationId xmlns:p14="http://schemas.microsoft.com/office/powerpoint/2010/main" val="19299494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9</a:t>
            </a:fld>
            <a:endParaRPr lang="en-US" dirty="0"/>
          </a:p>
        </p:txBody>
      </p:sp>
    </p:spTree>
    <p:extLst>
      <p:ext uri="{BB962C8B-B14F-4D97-AF65-F5344CB8AC3E}">
        <p14:creationId xmlns:p14="http://schemas.microsoft.com/office/powerpoint/2010/main" val="34450568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10</a:t>
            </a:fld>
            <a:endParaRPr lang="en-US" dirty="0"/>
          </a:p>
        </p:txBody>
      </p:sp>
    </p:spTree>
    <p:extLst>
      <p:ext uri="{BB962C8B-B14F-4D97-AF65-F5344CB8AC3E}">
        <p14:creationId xmlns:p14="http://schemas.microsoft.com/office/powerpoint/2010/main" val="3925385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_1">
    <p:bg bwMode="gray">
      <p:bgPr>
        <a:solidFill>
          <a:schemeClr val="tx1"/>
        </a:solidFill>
        <a:effectLst/>
      </p:bgPr>
    </p:bg>
    <p:spTree>
      <p:nvGrpSpPr>
        <p:cNvPr id="1" name=""/>
        <p:cNvGrpSpPr/>
        <p:nvPr/>
      </p:nvGrpSpPr>
      <p:grpSpPr>
        <a:xfrm>
          <a:off x="0" y="0"/>
          <a:ext cx="0" cy="0"/>
          <a:chOff x="0" y="0"/>
          <a:chExt cx="0" cy="0"/>
        </a:xfrm>
      </p:grpSpPr>
      <p:sp>
        <p:nvSpPr>
          <p:cNvPr id="28" name="Text Placeholder 2"/>
          <p:cNvSpPr>
            <a:spLocks noGrp="1"/>
          </p:cNvSpPr>
          <p:nvPr>
            <p:ph type="body" sz="quarter" idx="12" hasCustomPrompt="1"/>
          </p:nvPr>
        </p:nvSpPr>
        <p:spPr>
          <a:xfrm>
            <a:off x="428223" y="3411257"/>
            <a:ext cx="9392443" cy="789637"/>
          </a:xfrm>
        </p:spPr>
        <p:txBody>
          <a:bodyPr/>
          <a:lstStyle>
            <a:lvl1pPr marL="0" indent="0">
              <a:lnSpc>
                <a:spcPct val="80000"/>
              </a:lnSpc>
              <a:spcBef>
                <a:spcPts val="0"/>
              </a:spcBef>
              <a:buFont typeface="Arial" panose="020B0604020202020204" pitchFamily="34" charset="0"/>
              <a:buNone/>
              <a:defRPr sz="2300" b="0">
                <a:solidFill>
                  <a:schemeClr val="bg1"/>
                </a:solidFill>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sp>
        <p:nvSpPr>
          <p:cNvPr id="30" name="Title 2"/>
          <p:cNvSpPr>
            <a:spLocks noGrp="1"/>
          </p:cNvSpPr>
          <p:nvPr>
            <p:ph type="title"/>
          </p:nvPr>
        </p:nvSpPr>
        <p:spPr>
          <a:xfrm>
            <a:off x="427244" y="774667"/>
            <a:ext cx="9393422" cy="2642187"/>
          </a:xfrm>
        </p:spPr>
        <p:txBody>
          <a:bodyPr/>
          <a:lstStyle>
            <a:lvl1pPr marL="0" algn="l" defTabSz="457017" rtl="0" eaLnBrk="1" latinLnBrk="0" hangingPunct="1">
              <a:lnSpc>
                <a:spcPct val="85000"/>
              </a:lnSpc>
              <a:spcBef>
                <a:spcPts val="0"/>
              </a:spcBef>
              <a:buNone/>
              <a:defRPr lang="en-US" sz="4600" b="1" i="0" kern="1200" normalizeH="0" baseline="0" dirty="0">
                <a:solidFill>
                  <a:schemeClr val="bg1"/>
                </a:solidFill>
                <a:latin typeface="+mj-lt"/>
                <a:ea typeface="Gilroy" panose="00000500000000000000" pitchFamily="50" charset="0"/>
                <a:cs typeface="Gilroy" panose="00000500000000000000" pitchFamily="50" charset="0"/>
              </a:defRPr>
            </a:lvl1pPr>
          </a:lstStyle>
          <a:p>
            <a:r>
              <a:rPr lang="en-US" dirty="0"/>
              <a:t>Click to edit Master title style</a:t>
            </a:r>
          </a:p>
        </p:txBody>
      </p:sp>
      <p:sp>
        <p:nvSpPr>
          <p:cNvPr id="29" name="Text Placeholder 4"/>
          <p:cNvSpPr>
            <a:spLocks noGrp="1"/>
          </p:cNvSpPr>
          <p:nvPr>
            <p:ph type="body" sz="quarter" idx="13" hasCustomPrompt="1"/>
          </p:nvPr>
        </p:nvSpPr>
        <p:spPr>
          <a:xfrm>
            <a:off x="427295" y="5506862"/>
            <a:ext cx="6164720" cy="914400"/>
          </a:xfrm>
        </p:spPr>
        <p:txBody>
          <a:bodyPr/>
          <a:lstStyle>
            <a:lvl1pPr marL="0" indent="0">
              <a:buNone/>
              <a:defRPr sz="1399">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sp>
        <p:nvSpPr>
          <p:cNvPr id="35" name="Text Placeholder 4"/>
          <p:cNvSpPr>
            <a:spLocks noGrp="1"/>
          </p:cNvSpPr>
          <p:nvPr>
            <p:ph type="body" sz="quarter" idx="14" hasCustomPrompt="1"/>
          </p:nvPr>
        </p:nvSpPr>
        <p:spPr>
          <a:xfrm>
            <a:off x="428543" y="5135720"/>
            <a:ext cx="6164720" cy="390748"/>
          </a:xfrm>
        </p:spPr>
        <p:txBody>
          <a:bodyPr anchor="b"/>
          <a:lstStyle>
            <a:lvl1pPr marL="0" indent="0">
              <a:buNone/>
              <a:defRPr sz="1399" b="1">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grpSp>
        <p:nvGrpSpPr>
          <p:cNvPr id="36" name="Group 35">
            <a:extLst>
              <a:ext uri="{FF2B5EF4-FFF2-40B4-BE49-F238E27FC236}">
                <a16:creationId xmlns:a16="http://schemas.microsoft.com/office/drawing/2014/main" id="{263776A5-4AD5-4B46-9367-7EFDFFA31569}"/>
              </a:ext>
            </a:extLst>
          </p:cNvPr>
          <p:cNvGrpSpPr/>
          <p:nvPr userDrawn="1"/>
        </p:nvGrpSpPr>
        <p:grpSpPr bwMode="gray">
          <a:xfrm>
            <a:off x="539750" y="1054100"/>
            <a:ext cx="1498357" cy="234950"/>
            <a:chOff x="539750" y="1054100"/>
            <a:chExt cx="1498357" cy="234950"/>
          </a:xfrm>
        </p:grpSpPr>
        <p:sp>
          <p:nvSpPr>
            <p:cNvPr id="3" name="AutoShape 3">
              <a:extLst>
                <a:ext uri="{FF2B5EF4-FFF2-40B4-BE49-F238E27FC236}">
                  <a16:creationId xmlns:a16="http://schemas.microsoft.com/office/drawing/2014/main" id="{F44A7F4F-3695-4630-9B30-7479D6FAFDF8}"/>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 name="Freeform 5">
              <a:extLst>
                <a:ext uri="{FF2B5EF4-FFF2-40B4-BE49-F238E27FC236}">
                  <a16:creationId xmlns:a16="http://schemas.microsoft.com/office/drawing/2014/main" id="{F7A8AA34-C7CD-4589-B11D-4A9848602D00}"/>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Freeform 6">
              <a:extLst>
                <a:ext uri="{FF2B5EF4-FFF2-40B4-BE49-F238E27FC236}">
                  <a16:creationId xmlns:a16="http://schemas.microsoft.com/office/drawing/2014/main" id="{90062EE8-46D4-48D9-9B3C-75326CF7F9E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7">
              <a:extLst>
                <a:ext uri="{FF2B5EF4-FFF2-40B4-BE49-F238E27FC236}">
                  <a16:creationId xmlns:a16="http://schemas.microsoft.com/office/drawing/2014/main" id="{9DEBBD20-E2EB-4610-9A51-669AC0D2F6A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8">
              <a:extLst>
                <a:ext uri="{FF2B5EF4-FFF2-40B4-BE49-F238E27FC236}">
                  <a16:creationId xmlns:a16="http://schemas.microsoft.com/office/drawing/2014/main" id="{EEAA3DE7-23CD-4558-8709-1B1030645528}"/>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9">
              <a:extLst>
                <a:ext uri="{FF2B5EF4-FFF2-40B4-BE49-F238E27FC236}">
                  <a16:creationId xmlns:a16="http://schemas.microsoft.com/office/drawing/2014/main" id="{60E1A601-537D-4FD7-9DCA-4471CC0D2AC8}"/>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a:extLst>
                <a:ext uri="{FF2B5EF4-FFF2-40B4-BE49-F238E27FC236}">
                  <a16:creationId xmlns:a16="http://schemas.microsoft.com/office/drawing/2014/main" id="{D7DA4939-7418-4F1E-AC7B-C955EC8331C2}"/>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a:extLst>
                <a:ext uri="{FF2B5EF4-FFF2-40B4-BE49-F238E27FC236}">
                  <a16:creationId xmlns:a16="http://schemas.microsoft.com/office/drawing/2014/main" id="{1227FC7A-9D41-44D0-99AD-04D451161FC2}"/>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a:extLst>
                <a:ext uri="{FF2B5EF4-FFF2-40B4-BE49-F238E27FC236}">
                  <a16:creationId xmlns:a16="http://schemas.microsoft.com/office/drawing/2014/main" id="{1D49DE8A-F082-488C-A82C-AD1F171C1B97}"/>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3">
              <a:extLst>
                <a:ext uri="{FF2B5EF4-FFF2-40B4-BE49-F238E27FC236}">
                  <a16:creationId xmlns:a16="http://schemas.microsoft.com/office/drawing/2014/main" id="{59E73E17-1BB6-4243-A33F-8C2A2A87799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14">
              <a:extLst>
                <a:ext uri="{FF2B5EF4-FFF2-40B4-BE49-F238E27FC236}">
                  <a16:creationId xmlns:a16="http://schemas.microsoft.com/office/drawing/2014/main" id="{DCDABC89-7E30-44B2-829D-185E31F03F4B}"/>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5">
              <a:extLst>
                <a:ext uri="{FF2B5EF4-FFF2-40B4-BE49-F238E27FC236}">
                  <a16:creationId xmlns:a16="http://schemas.microsoft.com/office/drawing/2014/main" id="{D4B8C552-A263-429A-9311-1418F422600A}"/>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66" name="Group 65">
              <a:extLst>
                <a:ext uri="{FF2B5EF4-FFF2-40B4-BE49-F238E27FC236}">
                  <a16:creationId xmlns:a16="http://schemas.microsoft.com/office/drawing/2014/main" id="{DEBBE881-3D3E-4191-A054-64C53E636502}"/>
                </a:ext>
              </a:extLst>
            </p:cNvPr>
            <p:cNvGrpSpPr>
              <a:grpSpLocks noChangeAspect="1"/>
            </p:cNvGrpSpPr>
            <p:nvPr/>
          </p:nvGrpSpPr>
          <p:grpSpPr bwMode="gray">
            <a:xfrm>
              <a:off x="1998819" y="1263267"/>
              <a:ext cx="39288" cy="20954"/>
              <a:chOff x="2687241" y="1822450"/>
              <a:chExt cx="23813" cy="12700"/>
            </a:xfrm>
          </p:grpSpPr>
          <p:sp>
            <p:nvSpPr>
              <p:cNvPr id="67" name="Freeform 8">
                <a:extLst>
                  <a:ext uri="{FF2B5EF4-FFF2-40B4-BE49-F238E27FC236}">
                    <a16:creationId xmlns:a16="http://schemas.microsoft.com/office/drawing/2014/main" id="{C1FFE498-E612-4637-9DEA-045FEC39828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8" name="Freeform 9">
                <a:extLst>
                  <a:ext uri="{FF2B5EF4-FFF2-40B4-BE49-F238E27FC236}">
                    <a16:creationId xmlns:a16="http://schemas.microsoft.com/office/drawing/2014/main" id="{26FC909D-B696-446E-A642-B1EBF7471724}"/>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55" name="AutoShape 7">
            <a:extLst>
              <a:ext uri="{FF2B5EF4-FFF2-40B4-BE49-F238E27FC236}">
                <a16:creationId xmlns:a16="http://schemas.microsoft.com/office/drawing/2014/main" id="{1EED5B79-0291-4B4B-96E3-3F93438B4A2A}"/>
              </a:ext>
            </a:extLst>
          </p:cNvPr>
          <p:cNvSpPr>
            <a:spLocks noChangeAspect="1" noChangeArrowheads="1" noTextEdit="1"/>
          </p:cNvSpPr>
          <p:nvPr userDrawn="1"/>
        </p:nvSpPr>
        <p:spPr bwMode="auto">
          <a:xfrm>
            <a:off x="3154363" y="0"/>
            <a:ext cx="58801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with Subtitle/Header">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8" y="1901952"/>
            <a:ext cx="11172984"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1" y="960120"/>
            <a:ext cx="11209561"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203407997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with Subtitle">
    <p:spTree>
      <p:nvGrpSpPr>
        <p:cNvPr id="1" name=""/>
        <p:cNvGrpSpPr/>
        <p:nvPr/>
      </p:nvGrpSpPr>
      <p:grpSpPr>
        <a:xfrm>
          <a:off x="0" y="0"/>
          <a:ext cx="0" cy="0"/>
          <a:chOff x="0" y="0"/>
          <a:chExt cx="0" cy="0"/>
        </a:xfrm>
      </p:grpSpPr>
      <p:sp>
        <p:nvSpPr>
          <p:cNvPr id="7" name="Text Placeholder 8"/>
          <p:cNvSpPr>
            <a:spLocks noGrp="1"/>
          </p:cNvSpPr>
          <p:nvPr>
            <p:ph type="body" sz="quarter" idx="13"/>
          </p:nvPr>
        </p:nvSpPr>
        <p:spPr>
          <a:xfrm>
            <a:off x="438911" y="960120"/>
            <a:ext cx="11207242" cy="448056"/>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lvl1pPr>
              <a:defRPr>
                <a:solidFill>
                  <a:schemeClr val="tx1"/>
                </a:solidFill>
              </a:defRPr>
            </a:lvl1pPr>
          </a:lstStyle>
          <a:p>
            <a:r>
              <a:rPr lang="en-US" dirty="0"/>
              <a:t>Click to edit Master title style</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afe Harbor">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p>
            <a:r>
              <a:rPr lang="en-US" dirty="0"/>
              <a:t>Safe Harbor Notice for Forward-Looking Statements</a:t>
            </a:r>
          </a:p>
        </p:txBody>
      </p:sp>
      <p:sp>
        <p:nvSpPr>
          <p:cNvPr id="5" name="TextBox 4"/>
          <p:cNvSpPr txBox="1"/>
          <p:nvPr userDrawn="1"/>
        </p:nvSpPr>
        <p:spPr bwMode="gray">
          <a:xfrm>
            <a:off x="463106" y="1252087"/>
            <a:ext cx="11226454" cy="5311454"/>
          </a:xfrm>
          <a:prstGeom prst="rect">
            <a:avLst/>
          </a:prstGeom>
          <a:noFill/>
        </p:spPr>
        <p:txBody>
          <a:bodyPr wrap="square" rtlCol="0">
            <a:spAutoFit/>
          </a:bodyPr>
          <a:lstStyle/>
          <a:p>
            <a:pPr marL="0" indent="0">
              <a:lnSpc>
                <a:spcPct val="95000"/>
              </a:lnSpc>
              <a:buNone/>
            </a:pPr>
            <a:r>
              <a:rPr lang="en-US" sz="1050" dirty="0">
                <a:solidFill>
                  <a:schemeClr val="tx1"/>
                </a:solidFill>
              </a:rPr>
              <a:t>This presentation contains “forward‐looking” statements that are based on our management’s beliefs and assumptions and on information currently available to management. We intend for such forward‐looking statements to be covered by the safe harbor provisions for forward‐looking statements contained in the U.S. Private Securities Litigation Reform Act of 1995. Forward‐looking statements include information concerning our possible or assumed strategy, future operations, financing plans, operating model, financial position, future revenues, projected costs, competitive position, industry environment, potential growth opportunities, potential market opportunities, plans and objectives of management and the effects of competition.</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include all statements that are not historical facts and can be identified by terms such as “anticipates,” “believes,” “could,” “seeks,” “estimates,” “expects,” “intends,” “may,” “plans,” “potential,” “predicts,” “prospects”, “projects,” “should,” “will,” “would” or similar expressions and the negatives of those terms, although not all forward‐looking statements contain these identifying words. Forward‐looking statements involve known and unknown risks, uncertainties and other factors that may cause our actual results, performance or achievements to be materially different from any future results, performance or achievements expressed or implied by the forward‐looking statements. We cannot guarantee that we actually will achieve the plans, intentions, or expectations disclosed in our forward‐looking statements and you should not place undue reliance on our forward‐looking statements. </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represent our management’s beliefs and assumptions only as of the date of this presentation. We undertake no obligation, and do not intend to update these forward‐looking statements, to review or confirm analysts’ expectations, or to provide interim reports or updates on the progress of the current financial quarter. Further information on these and other factors that could affect our financial results are included in our filings we make with the Securities and Exchange Commission, including those discussed in our most recent Annual Report on form 10-K.</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This presentation includes certain non‐GAAP financial measures as defined by SEC rules. We have provided a reconciliation of those measures to the most directly comparable GAAP measures in the Appendix. Terms such as “Annual Contract Value” and “G2K Customer” shall have the meanings set forth in our filings with the SEC. </a:t>
            </a:r>
            <a:br>
              <a:rPr lang="en-US" sz="1050" dirty="0">
                <a:solidFill>
                  <a:schemeClr val="tx1"/>
                </a:solidFill>
              </a:rPr>
            </a:br>
            <a:r>
              <a:rPr lang="en-US" sz="1050" dirty="0">
                <a:solidFill>
                  <a:schemeClr val="tx1"/>
                </a:solidFill>
              </a:rPr>
              <a:t>This presentation includes estimates of the size of the target addressable market for our products and services. We obtain industry and market data from our own internal estimates, from industry and general publications, and from research, surveys and studies conducted by third parties. The data on which we rely, and our assumptions, involve approximations, judgments about how to define and group product segments and markets, estimates, and risks and uncertainties, including those discussed in our most recent annual report on Form 10-K and other risks which we do not foresee that may materially, and negatively impact or fundamentally change the markets in which we compete. Therefore, our estimates of the size of the target addressable markets for our products and services could be overstated. Further, in a number of product segments and markets our product offerings have only recently been introduced, and we do not have an operating history establishing that our products will successfully compete in these product and market segments or successfully address the breadth and size of the market opportunity stated of implied by the industry and market data in this presentation. The information in this presentation on new products, features, or functionalities is intended to outline ServiceNow’s general product direction and should not be included in making a purchasing decision. The information on new products, features, functionalities is for informational purposes only and may not be incorporated into any contract. The information on new products is not a commitment, promise, or legal obligation to deliver any material, code or functionality. The development, release, and timing of any features or functionality described for our products remains at ServiceNow’s sole discretion.</a:t>
            </a:r>
          </a:p>
          <a:p>
            <a:pPr>
              <a:lnSpc>
                <a:spcPct val="95000"/>
              </a:lnSpc>
            </a:pPr>
            <a:endParaRPr lang="en-US" sz="1050" dirty="0">
              <a:solidFill>
                <a:schemeClr val="tx1"/>
              </a:solidFill>
            </a:endParaRPr>
          </a:p>
          <a:p>
            <a:pPr>
              <a:lnSpc>
                <a:spcPct val="95000"/>
              </a:lnSpc>
            </a:pPr>
            <a:endParaRPr lang="en-US" sz="1050" dirty="0">
              <a:solidFill>
                <a:schemeClr val="tx1"/>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75488" y="1901952"/>
            <a:ext cx="5422392" cy="4389120"/>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w headings">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7" y="1901952"/>
            <a:ext cx="5422392"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7" name="Content Placeholder 5"/>
          <p:cNvSpPr>
            <a:spLocks noGrp="1"/>
          </p:cNvSpPr>
          <p:nvPr>
            <p:ph sz="quarter" idx="11" hasCustomPrompt="1"/>
          </p:nvPr>
        </p:nvSpPr>
        <p:spPr>
          <a:xfrm>
            <a:off x="6227299" y="1901952"/>
            <a:ext cx="542117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158394999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Lef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78354599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39612" y="1901952"/>
            <a:ext cx="3291840" cy="4396987"/>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4398932" y="1901952"/>
            <a:ext cx="3291840"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Content Placeholder 8">
            <a:extLst>
              <a:ext uri="{FF2B5EF4-FFF2-40B4-BE49-F238E27FC236}">
                <a16:creationId xmlns:a16="http://schemas.microsoft.com/office/drawing/2014/main" id="{4BC0AA83-3E7C-45A7-A78B-876FEFF1FDA8}"/>
              </a:ext>
            </a:extLst>
          </p:cNvPr>
          <p:cNvSpPr>
            <a:spLocks noGrp="1"/>
          </p:cNvSpPr>
          <p:nvPr>
            <p:ph sz="quarter" idx="13" hasCustomPrompt="1"/>
          </p:nvPr>
        </p:nvSpPr>
        <p:spPr>
          <a:xfrm>
            <a:off x="8356633" y="1901951"/>
            <a:ext cx="3291840" cy="4396987"/>
          </a:xfrm>
        </p:spPr>
        <p:txBody>
          <a:bodyPr/>
          <a:lstStyle>
            <a:lvl1pPr>
              <a:defRPr/>
            </a:lvl1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07304028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with Header">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2B9B6F4E-73B9-3645-850E-B8AF5E70C964}"/>
              </a:ext>
            </a:extLst>
          </p:cNvPr>
          <p:cNvSpPr>
            <a:spLocks noGrp="1"/>
          </p:cNvSpPr>
          <p:nvPr>
            <p:ph sz="quarter" idx="10" hasCustomPrompt="1"/>
          </p:nvPr>
        </p:nvSpPr>
        <p:spPr>
          <a:xfrm>
            <a:off x="475486" y="1901952"/>
            <a:ext cx="3498805"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13" name="Content Placeholder 5">
            <a:extLst>
              <a:ext uri="{FF2B5EF4-FFF2-40B4-BE49-F238E27FC236}">
                <a16:creationId xmlns:a16="http://schemas.microsoft.com/office/drawing/2014/main" id="{F9258026-21D9-9948-BD91-74F7C537A5B0}"/>
              </a:ext>
            </a:extLst>
          </p:cNvPr>
          <p:cNvSpPr>
            <a:spLocks noGrp="1"/>
          </p:cNvSpPr>
          <p:nvPr>
            <p:ph sz="quarter" idx="11" hasCustomPrompt="1"/>
          </p:nvPr>
        </p:nvSpPr>
        <p:spPr>
          <a:xfrm>
            <a:off x="8086643" y="1901952"/>
            <a:ext cx="3561829"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19" name="Content Placeholder 5">
            <a:extLst>
              <a:ext uri="{FF2B5EF4-FFF2-40B4-BE49-F238E27FC236}">
                <a16:creationId xmlns:a16="http://schemas.microsoft.com/office/drawing/2014/main" id="{CC728572-097D-EC4B-BB44-34609460AE37}"/>
              </a:ext>
            </a:extLst>
          </p:cNvPr>
          <p:cNvSpPr>
            <a:spLocks noGrp="1"/>
          </p:cNvSpPr>
          <p:nvPr>
            <p:ph sz="quarter" idx="13" hasCustomPrompt="1"/>
          </p:nvPr>
        </p:nvSpPr>
        <p:spPr>
          <a:xfrm>
            <a:off x="4249553" y="1901952"/>
            <a:ext cx="354860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2" name="Title 1"/>
          <p:cNvSpPr>
            <a:spLocks noGrp="1"/>
          </p:cNvSpPr>
          <p:nvPr>
            <p:ph type="title"/>
          </p:nvPr>
        </p:nvSpPr>
        <p:spPr bwMode="gray"/>
        <p:txBody>
          <a:body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08224521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1" y="341807"/>
            <a:ext cx="5376473" cy="668692"/>
          </a:xfrm>
        </p:spPr>
        <p:txBody>
          <a:bodyPr/>
          <a:lstStyle/>
          <a:p>
            <a:r>
              <a:rPr lang="en-US" dirty="0"/>
              <a:t>Click to edit Master title style</a:t>
            </a:r>
          </a:p>
        </p:txBody>
      </p:sp>
      <p:sp>
        <p:nvSpPr>
          <p:cNvPr id="6" name="Content Placeholder 5"/>
          <p:cNvSpPr>
            <a:spLocks noGrp="1"/>
          </p:cNvSpPr>
          <p:nvPr>
            <p:ph sz="quarter" idx="10"/>
          </p:nvPr>
        </p:nvSpPr>
        <p:spPr>
          <a:xfrm>
            <a:off x="437780" y="1901952"/>
            <a:ext cx="5312787" cy="4396987"/>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537879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Picture Placeholder 8">
            <a:extLst>
              <a:ext uri="{FF2B5EF4-FFF2-40B4-BE49-F238E27FC236}">
                <a16:creationId xmlns:a16="http://schemas.microsoft.com/office/drawing/2014/main" id="{068AC82B-C3C3-469A-884C-F151849E7E5B}"/>
              </a:ext>
            </a:extLst>
          </p:cNvPr>
          <p:cNvSpPr>
            <a:spLocks noGrp="1"/>
          </p:cNvSpPr>
          <p:nvPr>
            <p:ph type="pic" sz="quarter" idx="13" hasCustomPrompt="1"/>
          </p:nvPr>
        </p:nvSpPr>
        <p:spPr>
          <a:xfrm>
            <a:off x="6094413" y="0"/>
            <a:ext cx="6094412" cy="6856413"/>
          </a:xfrm>
          <a:solidFill>
            <a:srgbClr val="F7F7F7"/>
          </a:solidFill>
        </p:spPr>
        <p:txBody>
          <a:bodyPr anchor="ctr" anchorCtr="1"/>
          <a:lstStyle>
            <a:lvl1pPr algn="ctr">
              <a:defRPr sz="1400">
                <a:solidFill>
                  <a:schemeClr val="tx1"/>
                </a:solidFill>
              </a:defRPr>
            </a:lvl1pPr>
          </a:lstStyle>
          <a:p>
            <a:r>
              <a:rPr lang="en-US" dirty="0"/>
              <a:t>Picture here</a:t>
            </a:r>
          </a:p>
        </p:txBody>
      </p:sp>
      <p:grpSp>
        <p:nvGrpSpPr>
          <p:cNvPr id="13" name="Group 12">
            <a:extLst>
              <a:ext uri="{FF2B5EF4-FFF2-40B4-BE49-F238E27FC236}">
                <a16:creationId xmlns:a16="http://schemas.microsoft.com/office/drawing/2014/main" id="{5B2D3ECD-87FC-41E1-A3AD-39EC6F8C655F}"/>
              </a:ext>
            </a:extLst>
          </p:cNvPr>
          <p:cNvGrpSpPr/>
          <p:nvPr userDrawn="1"/>
        </p:nvGrpSpPr>
        <p:grpSpPr bwMode="gray">
          <a:xfrm>
            <a:off x="540351" y="6347923"/>
            <a:ext cx="559991" cy="161925"/>
            <a:chOff x="4436128" y="1677988"/>
            <a:chExt cx="559991" cy="161925"/>
          </a:xfrm>
        </p:grpSpPr>
        <p:sp>
          <p:nvSpPr>
            <p:cNvPr id="14" name="Freeform 5">
              <a:extLst>
                <a:ext uri="{FF2B5EF4-FFF2-40B4-BE49-F238E27FC236}">
                  <a16:creationId xmlns:a16="http://schemas.microsoft.com/office/drawing/2014/main" id="{C82356C0-E1A7-416E-BD67-0668491D1BBA}"/>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6">
              <a:extLst>
                <a:ext uri="{FF2B5EF4-FFF2-40B4-BE49-F238E27FC236}">
                  <a16:creationId xmlns:a16="http://schemas.microsoft.com/office/drawing/2014/main" id="{113D68CF-3636-4E89-9C74-3B5A7EA6D946}"/>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7">
              <a:extLst>
                <a:ext uri="{FF2B5EF4-FFF2-40B4-BE49-F238E27FC236}">
                  <a16:creationId xmlns:a16="http://schemas.microsoft.com/office/drawing/2014/main" id="{79DAB2EB-5107-4BE0-AA23-BF952F298F65}"/>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4" name="Group 23">
              <a:extLst>
                <a:ext uri="{FF2B5EF4-FFF2-40B4-BE49-F238E27FC236}">
                  <a16:creationId xmlns:a16="http://schemas.microsoft.com/office/drawing/2014/main" id="{C07C1736-DA3F-4400-A2B1-ED871DC8C903}"/>
                </a:ext>
              </a:extLst>
            </p:cNvPr>
            <p:cNvGrpSpPr>
              <a:grpSpLocks noChangeAspect="1"/>
            </p:cNvGrpSpPr>
            <p:nvPr/>
          </p:nvGrpSpPr>
          <p:grpSpPr bwMode="gray">
            <a:xfrm>
              <a:off x="4956831" y="1814196"/>
              <a:ext cx="39288" cy="20954"/>
              <a:chOff x="2687241" y="1822450"/>
              <a:chExt cx="23813" cy="12700"/>
            </a:xfrm>
          </p:grpSpPr>
          <p:sp>
            <p:nvSpPr>
              <p:cNvPr id="25" name="Freeform 8">
                <a:extLst>
                  <a:ext uri="{FF2B5EF4-FFF2-40B4-BE49-F238E27FC236}">
                    <a16:creationId xmlns:a16="http://schemas.microsoft.com/office/drawing/2014/main" id="{FD7C390D-DE49-4217-9822-A5EE8F9E42B3}"/>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9">
                <a:extLst>
                  <a:ext uri="{FF2B5EF4-FFF2-40B4-BE49-F238E27FC236}">
                    <a16:creationId xmlns:a16="http://schemas.microsoft.com/office/drawing/2014/main" id="{0BE75A22-A12D-481C-A40F-C55E4CF6713E}"/>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49649707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_Slide_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29355969-DB84-4318-9E1A-76AA568398E1}"/>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4FC9A201-B61A-483F-8C54-FCC6074D0273}"/>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264E26F4-97A7-4775-8146-2BB1459C399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1855EA9-3279-4461-9DE0-200D3311EB43}"/>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DAE58D35-25DA-4B2D-8A6C-07BD5E7A189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3A3E946E-4278-44BC-AE34-30505F75F279}"/>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02CC909D-562A-4F74-B4D8-D625127A83AC}"/>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on left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0" y="341807"/>
            <a:ext cx="11172591" cy="668692"/>
          </a:xfrm>
        </p:spPr>
        <p:txBody>
          <a:bodyPr/>
          <a:lstStyle/>
          <a:p>
            <a:r>
              <a:rPr lang="en-US" dirty="0"/>
              <a:t>Click to edit Master title style</a:t>
            </a:r>
          </a:p>
        </p:txBody>
      </p:sp>
      <p:sp>
        <p:nvSpPr>
          <p:cNvPr id="6" name="Content Placeholder 5"/>
          <p:cNvSpPr>
            <a:spLocks noGrp="1"/>
          </p:cNvSpPr>
          <p:nvPr>
            <p:ph sz="quarter" idx="10"/>
          </p:nvPr>
        </p:nvSpPr>
        <p:spPr>
          <a:xfrm>
            <a:off x="6308140" y="1901953"/>
            <a:ext cx="5349240" cy="4244324"/>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72588"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7" name="Picture Placeholder 6">
            <a:extLst>
              <a:ext uri="{FF2B5EF4-FFF2-40B4-BE49-F238E27FC236}">
                <a16:creationId xmlns:a16="http://schemas.microsoft.com/office/drawing/2014/main" id="{AD4523B1-40E9-4B78-8229-4133B225CD99}"/>
              </a:ext>
            </a:extLst>
          </p:cNvPr>
          <p:cNvSpPr>
            <a:spLocks noGrp="1"/>
          </p:cNvSpPr>
          <p:nvPr>
            <p:ph type="pic" sz="quarter" idx="13"/>
          </p:nvPr>
        </p:nvSpPr>
        <p:spPr>
          <a:xfrm>
            <a:off x="531911" y="1901825"/>
            <a:ext cx="5394960" cy="4244975"/>
          </a:xfrm>
          <a:solidFill>
            <a:srgbClr val="F7F7F7"/>
          </a:solidFill>
        </p:spPr>
        <p:txBody>
          <a:bodyPr anchor="ctr" anchorCtr="0"/>
          <a:lstStyle>
            <a:lvl1pPr algn="ctr">
              <a:defRPr/>
            </a:lvl1pPr>
          </a:lstStyle>
          <a:p>
            <a:endParaRPr lang="en-US" dirty="0"/>
          </a:p>
        </p:txBody>
      </p:sp>
    </p:spTree>
    <p:extLst>
      <p:ext uri="{BB962C8B-B14F-4D97-AF65-F5344CB8AC3E}">
        <p14:creationId xmlns:p14="http://schemas.microsoft.com/office/powerpoint/2010/main" val="32425247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ual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dirty="0"/>
              <a:t>Click to edit Master title style</a:t>
            </a:r>
          </a:p>
        </p:txBody>
      </p:sp>
      <p:sp>
        <p:nvSpPr>
          <p:cNvPr id="5" name="Picture Placeholder 4"/>
          <p:cNvSpPr>
            <a:spLocks noGrp="1"/>
          </p:cNvSpPr>
          <p:nvPr>
            <p:ph type="pic" sz="quarter" idx="10"/>
          </p:nvPr>
        </p:nvSpPr>
        <p:spPr bwMode="gray">
          <a:xfrm>
            <a:off x="536400"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6261931"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4" name="Text Placeholder 3"/>
          <p:cNvSpPr>
            <a:spLocks noGrp="1"/>
          </p:cNvSpPr>
          <p:nvPr>
            <p:ph type="body" sz="quarter" idx="12"/>
          </p:nvPr>
        </p:nvSpPr>
        <p:spPr>
          <a:xfrm>
            <a:off x="531934"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8" name="Text Placeholder 3"/>
          <p:cNvSpPr>
            <a:spLocks noGrp="1"/>
          </p:cNvSpPr>
          <p:nvPr>
            <p:ph type="body" sz="quarter" idx="13"/>
          </p:nvPr>
        </p:nvSpPr>
        <p:spPr>
          <a:xfrm>
            <a:off x="6269123"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riple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a:t>Click to edit Master title style</a:t>
            </a:r>
            <a:endParaRPr lang="en-US" dirty="0"/>
          </a:p>
        </p:txBody>
      </p:sp>
      <p:sp>
        <p:nvSpPr>
          <p:cNvPr id="5" name="Picture Placeholder 4"/>
          <p:cNvSpPr>
            <a:spLocks noGrp="1"/>
          </p:cNvSpPr>
          <p:nvPr>
            <p:ph type="pic" sz="quarter" idx="10"/>
          </p:nvPr>
        </p:nvSpPr>
        <p:spPr bwMode="gray">
          <a:xfrm>
            <a:off x="528166" y="1548907"/>
            <a:ext cx="352044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4331846"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8" name="Picture Placeholder 4"/>
          <p:cNvSpPr>
            <a:spLocks noGrp="1"/>
          </p:cNvSpPr>
          <p:nvPr>
            <p:ph type="pic" sz="quarter" idx="12"/>
          </p:nvPr>
        </p:nvSpPr>
        <p:spPr bwMode="gray">
          <a:xfrm>
            <a:off x="8140219"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10" name="Text Placeholder 3"/>
          <p:cNvSpPr>
            <a:spLocks noGrp="1"/>
          </p:cNvSpPr>
          <p:nvPr>
            <p:ph type="body" sz="quarter" idx="13"/>
          </p:nvPr>
        </p:nvSpPr>
        <p:spPr>
          <a:xfrm>
            <a:off x="528165"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11" name="Text Placeholder 3"/>
          <p:cNvSpPr>
            <a:spLocks noGrp="1"/>
          </p:cNvSpPr>
          <p:nvPr>
            <p:ph type="body" sz="quarter" idx="14"/>
          </p:nvPr>
        </p:nvSpPr>
        <p:spPr>
          <a:xfrm>
            <a:off x="4331846"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
        <p:nvSpPr>
          <p:cNvPr id="12" name="Text Placeholder 3"/>
          <p:cNvSpPr>
            <a:spLocks noGrp="1"/>
          </p:cNvSpPr>
          <p:nvPr>
            <p:ph type="body" sz="quarter" idx="15"/>
          </p:nvPr>
        </p:nvSpPr>
        <p:spPr>
          <a:xfrm>
            <a:off x="8122288"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7900" y="1704848"/>
            <a:ext cx="11120572" cy="4270746"/>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540" y="5951592"/>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8" name="Text Placeholder 8"/>
          <p:cNvSpPr>
            <a:spLocks noGrp="1"/>
          </p:cNvSpPr>
          <p:nvPr>
            <p:ph type="body" sz="quarter" idx="13"/>
          </p:nvPr>
        </p:nvSpPr>
        <p:spPr bwMode="gray">
          <a:xfrm>
            <a:off x="527901" y="1198320"/>
            <a:ext cx="11120572" cy="446087"/>
          </a:xfrm>
        </p:spPr>
        <p:txBody>
          <a:bodyPr lIns="0" anchor="b">
            <a:noAutofit/>
          </a:bodyPr>
          <a:lstStyle>
            <a:lvl1pPr algn="ctr">
              <a:lnSpc>
                <a:spcPct val="85000"/>
              </a:lnSpc>
              <a:spcBef>
                <a:spcPts val="600"/>
              </a:spcBef>
              <a:buNone/>
              <a:defRPr sz="1800" b="1">
                <a:solidFill>
                  <a:schemeClr val="tx1"/>
                </a:solidFill>
                <a:latin typeface="+mj-lt"/>
                <a:ea typeface="Gilroy" panose="00000500000000000000" pitchFamily="50" charset="0"/>
                <a:cs typeface="Gilroy" panose="00000500000000000000" pitchFamily="50" charset="0"/>
              </a:defRPr>
            </a:lvl1pPr>
            <a:lvl2pPr>
              <a:buNone/>
              <a:defRPr/>
            </a:lvl2pPr>
            <a:lvl3pPr>
              <a:buNone/>
              <a:defRPr/>
            </a:lvl3pPr>
            <a:lvl4pPr>
              <a:buNone/>
              <a:defRPr/>
            </a:lvl4pPr>
            <a:lvl5pPr>
              <a:buNone/>
              <a:defRPr/>
            </a:lvl5pPr>
          </a:lstStyle>
          <a:p>
            <a:pPr lvl="0"/>
            <a:r>
              <a:rPr lang="en-US" dirty="0"/>
              <a:t>Click to edit Master text styles</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34232" y="1150070"/>
            <a:ext cx="5436821"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12" name="Chart Placeholder 3"/>
          <p:cNvSpPr>
            <a:spLocks noGrp="1"/>
          </p:cNvSpPr>
          <p:nvPr>
            <p:ph type="chart" sz="quarter" idx="18" hasCustomPrompt="1"/>
          </p:nvPr>
        </p:nvSpPr>
        <p:spPr bwMode="gray">
          <a:xfrm>
            <a:off x="6217773" y="1150070"/>
            <a:ext cx="5440680"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1594"/>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ulti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8956"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2" name="Chart Placeholder 3"/>
          <p:cNvSpPr>
            <a:spLocks noGrp="1"/>
          </p:cNvSpPr>
          <p:nvPr>
            <p:ph type="chart" sz="quarter" idx="18" hasCustomPrompt="1"/>
          </p:nvPr>
        </p:nvSpPr>
        <p:spPr bwMode="gray">
          <a:xfrm>
            <a:off x="6096487"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0986"/>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15" name="Chart Placeholder 3"/>
          <p:cNvSpPr>
            <a:spLocks noGrp="1"/>
          </p:cNvSpPr>
          <p:nvPr>
            <p:ph type="chart" sz="quarter" idx="19" hasCustomPrompt="1"/>
          </p:nvPr>
        </p:nvSpPr>
        <p:spPr bwMode="gray">
          <a:xfrm>
            <a:off x="528956"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6" name="Chart Placeholder 3"/>
          <p:cNvSpPr>
            <a:spLocks noGrp="1"/>
          </p:cNvSpPr>
          <p:nvPr>
            <p:ph type="chart" sz="quarter" idx="20" hasCustomPrompt="1"/>
          </p:nvPr>
        </p:nvSpPr>
        <p:spPr bwMode="gray">
          <a:xfrm>
            <a:off x="6096487"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ext Placeholder 6"/>
          <p:cNvSpPr>
            <a:spLocks noGrp="1"/>
          </p:cNvSpPr>
          <p:nvPr>
            <p:ph type="body" sz="quarter" idx="17" hasCustomPrompt="1"/>
          </p:nvPr>
        </p:nvSpPr>
        <p:spPr bwMode="gray">
          <a:xfrm>
            <a:off x="457200" y="5951218"/>
            <a:ext cx="11109960" cy="260484"/>
          </a:xfrm>
        </p:spPr>
        <p:txBody>
          <a:bodyPr bIns="0" anchor="b" anchorCtr="0"/>
          <a:lstStyle>
            <a:lvl1pPr marL="0" indent="0">
              <a:buNone/>
              <a:defRPr sz="800" baseline="0">
                <a:solidFill>
                  <a:schemeClr val="tx1"/>
                </a:solidFill>
              </a:defRPr>
            </a:lvl1pPr>
          </a:lstStyle>
          <a:p>
            <a:pPr lvl="0"/>
            <a:r>
              <a:rPr lang="en-US" dirty="0"/>
              <a:t>Source: Goes Here</a:t>
            </a:r>
          </a:p>
        </p:txBody>
      </p:sp>
      <p:sp>
        <p:nvSpPr>
          <p:cNvPr id="4" name="Table Placeholder 3"/>
          <p:cNvSpPr>
            <a:spLocks noGrp="1"/>
          </p:cNvSpPr>
          <p:nvPr>
            <p:ph type="tbl" sz="quarter" idx="18"/>
          </p:nvPr>
        </p:nvSpPr>
        <p:spPr bwMode="gray">
          <a:xfrm>
            <a:off x="538512" y="1230697"/>
            <a:ext cx="11109960" cy="4481512"/>
          </a:xfrm>
        </p:spPr>
        <p:txBody>
          <a:bodyPr anchor="ctr"/>
          <a:lstStyle>
            <a:lvl1pPr marL="0" indent="0" algn="ctr">
              <a:buNone/>
              <a:defRPr>
                <a:solidFill>
                  <a:schemeClr val="tx1"/>
                </a:solidFill>
              </a:defRPr>
            </a:lvl1pPr>
          </a:lstStyle>
          <a:p>
            <a:r>
              <a:rPr lang="en-US" dirty="0"/>
              <a:t>Click icon to add table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chemeClr val="tx1"/>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7" y="2383688"/>
            <a:ext cx="10525031" cy="1711386"/>
          </a:xfrm>
        </p:spPr>
        <p:txBody>
          <a:bodyPr anchor="b" anchorCtr="0"/>
          <a:lstStyle>
            <a:lvl1pPr marL="0" indent="0">
              <a:buClr>
                <a:schemeClr val="bg1"/>
              </a:buClr>
              <a:buFont typeface=".AppleSystemUIFont" charset="-120"/>
              <a:buNone/>
              <a:defRPr sz="4800" b="1">
                <a:solidFill>
                  <a:schemeClr val="tx1"/>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pic>
        <p:nvPicPr>
          <p:cNvPr id="82" name="Picture 81">
            <a:extLst>
              <a:ext uri="{FF2B5EF4-FFF2-40B4-BE49-F238E27FC236}">
                <a16:creationId xmlns:a16="http://schemas.microsoft.com/office/drawing/2014/main" id="{589C6FEA-5377-453E-A3BB-9B9A2E6982F7}"/>
              </a:ext>
            </a:extLst>
          </p:cNvPr>
          <p:cNvPicPr>
            <a:picLocks noChangeAspect="1"/>
          </p:cNvPicPr>
          <p:nvPr userDrawn="1"/>
        </p:nvPicPr>
        <p:blipFill>
          <a:blip r:embed="rId2"/>
          <a:stretch>
            <a:fillRect/>
          </a:stretch>
        </p:blipFill>
        <p:spPr>
          <a:xfrm>
            <a:off x="967797" y="972731"/>
            <a:ext cx="539526" cy="557895"/>
          </a:xfrm>
          <a:prstGeom prst="rect">
            <a:avLst/>
          </a:prstGeom>
        </p:spPr>
      </p:pic>
      <p:pic>
        <p:nvPicPr>
          <p:cNvPr id="83" name="Picture 82">
            <a:extLst>
              <a:ext uri="{FF2B5EF4-FFF2-40B4-BE49-F238E27FC236}">
                <a16:creationId xmlns:a16="http://schemas.microsoft.com/office/drawing/2014/main" id="{3100730A-F96E-4CC7-ADF0-72A3649AB777}"/>
              </a:ext>
            </a:extLst>
          </p:cNvPr>
          <p:cNvPicPr>
            <a:picLocks noChangeAspect="1"/>
          </p:cNvPicPr>
          <p:nvPr userDrawn="1"/>
        </p:nvPicPr>
        <p:blipFill>
          <a:blip r:embed="rId2"/>
          <a:stretch>
            <a:fillRect/>
          </a:stretch>
        </p:blipFill>
        <p:spPr>
          <a:xfrm flipH="1" flipV="1">
            <a:off x="10678008" y="5345260"/>
            <a:ext cx="539526" cy="557895"/>
          </a:xfrm>
          <a:prstGeom prst="rect">
            <a:avLst/>
          </a:prstGeom>
        </p:spPr>
      </p:pic>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tx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rgbClr val="F7F7F7"/>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8" y="2383688"/>
            <a:ext cx="10473516" cy="1711386"/>
          </a:xfrm>
        </p:spPr>
        <p:txBody>
          <a:bodyPr anchor="b" anchorCtr="0"/>
          <a:lstStyle>
            <a:lvl1pPr marL="0" indent="0">
              <a:buClr>
                <a:schemeClr val="bg1"/>
              </a:buClr>
              <a:buFont typeface=".AppleSystemUIFont" charset="-120"/>
              <a:buNone/>
              <a:defRPr sz="4800" b="1">
                <a:solidFill>
                  <a:srgbClr val="F7F7F7"/>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sp>
        <p:nvSpPr>
          <p:cNvPr id="77" name="Freeform 5">
            <a:extLst>
              <a:ext uri="{FF2B5EF4-FFF2-40B4-BE49-F238E27FC236}">
                <a16:creationId xmlns:a16="http://schemas.microsoft.com/office/drawing/2014/main" id="{C81BA6C9-E98F-4470-A4E1-E6EBE4BCC909}"/>
              </a:ext>
            </a:extLst>
          </p:cNvPr>
          <p:cNvSpPr>
            <a:spLocks/>
          </p:cNvSpPr>
          <p:nvPr userDrawn="1"/>
        </p:nvSpPr>
        <p:spPr bwMode="auto">
          <a:xfrm flipH="1" flipV="1">
            <a:off x="10677525" y="5346701"/>
            <a:ext cx="538163" cy="555625"/>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1" name="Freeform 9">
            <a:extLst>
              <a:ext uri="{FF2B5EF4-FFF2-40B4-BE49-F238E27FC236}">
                <a16:creationId xmlns:a16="http://schemas.microsoft.com/office/drawing/2014/main" id="{22687944-A2E2-4389-87E4-B80F70CF6AB0}"/>
              </a:ext>
            </a:extLst>
          </p:cNvPr>
          <p:cNvSpPr>
            <a:spLocks/>
          </p:cNvSpPr>
          <p:nvPr userDrawn="1"/>
        </p:nvSpPr>
        <p:spPr bwMode="auto">
          <a:xfrm>
            <a:off x="968375" y="974725"/>
            <a:ext cx="536575" cy="554037"/>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12050623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Closing">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1D8231D8-E67A-4F3D-AA21-6327BFA85941}"/>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FEE35D3-B609-43C2-81D9-EB9569BE434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006A6B39-AE2F-4AFF-96AB-80E7DE2BF645}"/>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C425EBB1-CA2B-47D6-BAF0-345A1C19BF92}"/>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DD637075-3FCE-496B-A005-DBC8945CFFBD}"/>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A6E63787-277C-48CE-A1A6-A74BE91B9094}"/>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806FC878-AD0D-4131-A042-B1E45F153E8C}"/>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7E873F7C-104A-4021-BB0D-AB05063CB2AC}"/>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2E8A1865-AF39-4CAB-8C05-F6266740A6F1}"/>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98C7B756-135B-4C9C-A0D7-6BF91AFB931D}"/>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0DAEAED4-DF27-48F1-840C-0D5AA658944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7202CD2A-7DBB-4AD3-98CC-79A285C1A997}"/>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96C4E1B9-C482-4910-8247-6715FF6802E3}"/>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8DB6AC56-32CF-4092-84B9-DFE59ADD894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E068B85F-6362-4C10-A5E8-A55F2E552202}"/>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5895B6DD-D19F-42FF-951D-1442EFC52BE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273757204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Opening">
    <p:bg bwMode="gray">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531185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Question Slid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E24F6211-F7A9-4145-BE9E-9CC8F5037BA8}"/>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DDAAA93-2B96-43AA-8E9F-D15CB11BC811}"/>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AC91E5DE-69E1-431F-AF4A-B7FAF3076796}"/>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01F85A7D-1F5F-4FE1-B8B7-532F23CFA369}"/>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CF836577-0306-4EA3-9218-544E7222279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E1045394-0B1B-4391-98FC-468ADCBCD995}"/>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80E4B78B-D1A0-42CD-8563-EAA14D40213B}"/>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EBE8B1B6-EE79-4E61-A6FE-03CA1C81B3F5}"/>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A480B79C-700D-4BBB-826F-6C808BFC26D3}"/>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363F41F8-1EC2-4EF4-AD6B-B6A826C3A332}"/>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A440DBD9-AD4A-4B69-A053-4297220B5A7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5DD7F9F6-C40A-44C3-BFC1-12FCC89D1F4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1C5059AD-11C1-4D77-B86E-11F85A988E9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E54F817F-FBB6-4AFA-ABC0-24EF64E42571}"/>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A908FF5-7479-4DB2-BA6C-0AC7718482FD}"/>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BE60C21A-C6DF-46AA-94D9-99E0E44D33D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219229707"/>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hank You_1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59E002F9-4864-4463-A5EE-F975F25FF9A4}"/>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CD60E101-BD25-4987-A29F-8651D8D59945}"/>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BECB4618-5B7D-46B1-8301-FD495CC275D1}"/>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60B0B988-6E1C-49FE-8059-ED4E945634EF}"/>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BE762C3F-CECB-4F2D-A8C5-9A4431E32353}"/>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196A9012-81D7-4A39-85FA-BB1F5CE3E42C}"/>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6C512A8A-0BC5-4747-B47E-33BA3049D4B5}"/>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D7EFE9DD-59DF-4798-93A9-5AF12FB0BBE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A526D7AA-8512-4D15-ACB8-70621D871E5E}"/>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E2F58E73-CE6C-43CF-AF5F-D96D81AA4A21}"/>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1BE90B64-1CDA-4A4D-8B91-21AFA5C2E771}"/>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F784ED14-C99B-4268-B978-773DBAC390A3}"/>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8CAFE57C-BD90-4ED5-B49E-B064E16575D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A8C105BC-FE57-4C7F-BCA5-90A43570955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BA614DB-820D-42C5-BC01-2A0C0B1F2156}"/>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74D90B02-6A2E-419E-A48C-6F4A9696A3B7}"/>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312547272"/>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Thank You_Blank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2151889565"/>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o not use">
    <p:spTree>
      <p:nvGrpSpPr>
        <p:cNvPr id="1" name=""/>
        <p:cNvGrpSpPr/>
        <p:nvPr/>
      </p:nvGrpSpPr>
      <p:grpSpPr>
        <a:xfrm>
          <a:off x="0" y="0"/>
          <a:ext cx="0" cy="0"/>
          <a:chOff x="0" y="0"/>
          <a:chExt cx="0" cy="0"/>
        </a:xfrm>
      </p:grpSpPr>
      <p:sp>
        <p:nvSpPr>
          <p:cNvPr id="3" name="Rectangle 2"/>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4" name="TextBox 3"/>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5" name="Rectangle 4"/>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6" name="TextBox 5"/>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7" name="Rectangle 6"/>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8" name="TextBox 7"/>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_Slide_3">
    <p:bg>
      <p:bgPr>
        <a:solidFill>
          <a:schemeClr val="accent2"/>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4" name="Group 73">
            <a:extLst>
              <a:ext uri="{FF2B5EF4-FFF2-40B4-BE49-F238E27FC236}">
                <a16:creationId xmlns:a16="http://schemas.microsoft.com/office/drawing/2014/main" id="{8FE83250-2C3E-46C9-A6BB-30BE9F63612B}"/>
              </a:ext>
            </a:extLst>
          </p:cNvPr>
          <p:cNvGrpSpPr/>
          <p:nvPr userDrawn="1"/>
        </p:nvGrpSpPr>
        <p:grpSpPr bwMode="gray">
          <a:xfrm>
            <a:off x="540351" y="6347923"/>
            <a:ext cx="559991" cy="161925"/>
            <a:chOff x="4436128" y="1677988"/>
            <a:chExt cx="559991" cy="161925"/>
          </a:xfrm>
        </p:grpSpPr>
        <p:sp>
          <p:nvSpPr>
            <p:cNvPr id="76" name="Freeform 5">
              <a:extLst>
                <a:ext uri="{FF2B5EF4-FFF2-40B4-BE49-F238E27FC236}">
                  <a16:creationId xmlns:a16="http://schemas.microsoft.com/office/drawing/2014/main" id="{CB7AD1AF-6293-4CA2-9BE8-9A19D9E1CBF2}"/>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9D068BFD-D10D-4BD2-AF26-04411604A6A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91AD43DF-EAEC-455C-8658-029E094B917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4CFDCFE2-5180-4617-9752-B0D14E0B72CB}"/>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C5A9C5EB-33BE-45B9-9DCF-3AD47D493547}"/>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44563C9E-E5E7-47E0-95A4-723EB8C22FE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6440985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_Slide_Blank">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A10ECD70-3095-41A0-830E-3056AF54A6F8}"/>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A1B2AC15-B2DA-4547-9B6F-A46615A5B70C}"/>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21F10718-3D60-404A-91AE-B52BF426D5D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690156DB-8BFE-4872-8203-EF563049CBA9}"/>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C9F71F0C-E8C0-4F8B-AA27-5A2E234654E3}"/>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7FBE0CA9-D9A4-45CD-8605-DBC8BB040244}"/>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4D273F1-88A5-47CC-BFC5-330AECFD329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142563242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vert="horz" lIns="91440" tIns="0" rIns="91440" bIns="0" rtlCol="0" anchor="b" anchorCtr="0">
            <a:noAutofit/>
          </a:bodyPr>
          <a:lstStyle>
            <a:lvl1pPr>
              <a:defRPr lang="en-US" dirty="0"/>
            </a:lvl1pPr>
          </a:lstStyle>
          <a:p>
            <a:pPr lvl="0"/>
            <a:r>
              <a:rPr lang="en-US" dirty="0"/>
              <a:t>Click to edit Master title style</a:t>
            </a:r>
          </a:p>
        </p:txBody>
      </p:sp>
      <p:sp>
        <p:nvSpPr>
          <p:cNvPr id="3" name="Content Placeholder 2"/>
          <p:cNvSpPr>
            <a:spLocks noGrp="1"/>
          </p:cNvSpPr>
          <p:nvPr>
            <p:ph idx="1"/>
          </p:nvPr>
        </p:nvSpPr>
        <p:spPr bwMode="gray">
          <a:xfrm>
            <a:off x="475487" y="1902265"/>
            <a:ext cx="11172985" cy="4446033"/>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488" y="1902265"/>
            <a:ext cx="11172985" cy="4459159"/>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
        <p:nvSpPr>
          <p:cNvPr id="7" name="Text Placeholder 8"/>
          <p:cNvSpPr>
            <a:spLocks noGrp="1"/>
          </p:cNvSpPr>
          <p:nvPr>
            <p:ph type="body" sz="quarter" idx="13" hasCustomPrompt="1"/>
          </p:nvPr>
        </p:nvSpPr>
        <p:spPr>
          <a:xfrm>
            <a:off x="441231" y="960179"/>
            <a:ext cx="11207241" cy="446087"/>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bwMode="gray">
          <a:xfrm>
            <a:off x="435731" y="1902265"/>
            <a:ext cx="11212741" cy="444565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txBox="1">
            <a:spLocks/>
          </p:cNvSpPr>
          <p:nvPr/>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dirty="0">
              <a:solidFill>
                <a:schemeClr val="tx1"/>
              </a:solidFill>
              <a:latin typeface="+mn-lt"/>
              <a:ea typeface="Avenir Book" charset="0"/>
              <a:cs typeface="Arial" panose="020B0604020202020204" pitchFamily="34" charset="0"/>
            </a:endParaRPr>
          </a:p>
        </p:txBody>
      </p:sp>
      <p:sp>
        <p:nvSpPr>
          <p:cNvPr id="21" name="Footer Placeholder 4"/>
          <p:cNvSpPr txBox="1">
            <a:spLocks/>
          </p:cNvSpPr>
          <p:nvPr/>
        </p:nvSpPr>
        <p:spPr bwMode="gray">
          <a:xfrm>
            <a:off x="8053501" y="6364009"/>
            <a:ext cx="3703073"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r" defTabSz="457017" rtl="0" eaLnBrk="1" latinLnBrk="0" hangingPunct="1">
              <a:tabLst>
                <a:tab pos="3599010" algn="l"/>
              </a:tabLst>
            </a:pPr>
            <a:r>
              <a:rPr lang="en-US" sz="600" kern="1200" dirty="0">
                <a:solidFill>
                  <a:schemeClr val="tx1"/>
                </a:solidFill>
                <a:latin typeface="+mn-lt"/>
                <a:ea typeface="+mn-ea"/>
                <a:cs typeface="Arial" panose="020B0604020202020204" pitchFamily="34" charset="0"/>
              </a:rPr>
              <a:t>© 2020 ServiceNow, Inc. All Rights Reserved. </a:t>
            </a:r>
          </a:p>
        </p:txBody>
      </p:sp>
      <p:sp>
        <p:nvSpPr>
          <p:cNvPr id="2" name="Title Placeholder 1"/>
          <p:cNvSpPr>
            <a:spLocks noGrp="1"/>
          </p:cNvSpPr>
          <p:nvPr>
            <p:ph type="title"/>
          </p:nvPr>
        </p:nvSpPr>
        <p:spPr bwMode="gray">
          <a:xfrm>
            <a:off x="441231" y="341807"/>
            <a:ext cx="11207242" cy="668692"/>
          </a:xfrm>
          <a:prstGeom prst="rect">
            <a:avLst/>
          </a:prstGeom>
        </p:spPr>
        <p:txBody>
          <a:bodyPr vert="horz" lIns="91440" tIns="0" rIns="91440" bIns="0" rtlCol="0" anchor="b" anchorCtr="0">
            <a:noAutofit/>
          </a:bodyPr>
          <a:lstStyle/>
          <a:p>
            <a:pPr lvl="0"/>
            <a:r>
              <a:rPr lang="en-US" dirty="0"/>
              <a:t>Click to edit Master title style</a:t>
            </a:r>
          </a:p>
        </p:txBody>
      </p:sp>
      <p:grpSp>
        <p:nvGrpSpPr>
          <p:cNvPr id="15" name="Group 14">
            <a:extLst>
              <a:ext uri="{FF2B5EF4-FFF2-40B4-BE49-F238E27FC236}">
                <a16:creationId xmlns:a16="http://schemas.microsoft.com/office/drawing/2014/main" id="{160B7161-33C9-4283-A38D-24218FC8740E}"/>
              </a:ext>
            </a:extLst>
          </p:cNvPr>
          <p:cNvGrpSpPr/>
          <p:nvPr userDrawn="1"/>
        </p:nvGrpSpPr>
        <p:grpSpPr bwMode="gray">
          <a:xfrm>
            <a:off x="540351" y="6347923"/>
            <a:ext cx="559991" cy="161925"/>
            <a:chOff x="4436128" y="1677988"/>
            <a:chExt cx="559991" cy="161925"/>
          </a:xfrm>
        </p:grpSpPr>
        <p:sp>
          <p:nvSpPr>
            <p:cNvPr id="16" name="Freeform 5">
              <a:extLst>
                <a:ext uri="{FF2B5EF4-FFF2-40B4-BE49-F238E27FC236}">
                  <a16:creationId xmlns:a16="http://schemas.microsoft.com/office/drawing/2014/main" id="{9E42893F-BEE7-4522-9C1C-54E8C1DF2A56}"/>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6">
              <a:extLst>
                <a:ext uri="{FF2B5EF4-FFF2-40B4-BE49-F238E27FC236}">
                  <a16:creationId xmlns:a16="http://schemas.microsoft.com/office/drawing/2014/main" id="{72C58D0B-DCA5-4006-B425-92F28A5A454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7">
              <a:extLst>
                <a:ext uri="{FF2B5EF4-FFF2-40B4-BE49-F238E27FC236}">
                  <a16:creationId xmlns:a16="http://schemas.microsoft.com/office/drawing/2014/main" id="{69A8B906-BE12-4BF9-8035-A5D01A7FA1D4}"/>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19" name="Group 18">
              <a:extLst>
                <a:ext uri="{FF2B5EF4-FFF2-40B4-BE49-F238E27FC236}">
                  <a16:creationId xmlns:a16="http://schemas.microsoft.com/office/drawing/2014/main" id="{1089459A-43CF-4F05-B84E-346BB12E7DC2}"/>
                </a:ext>
              </a:extLst>
            </p:cNvPr>
            <p:cNvGrpSpPr>
              <a:grpSpLocks noChangeAspect="1"/>
            </p:cNvGrpSpPr>
            <p:nvPr/>
          </p:nvGrpSpPr>
          <p:grpSpPr bwMode="gray">
            <a:xfrm>
              <a:off x="4956831" y="1814196"/>
              <a:ext cx="39288" cy="20954"/>
              <a:chOff x="2687241" y="1822450"/>
              <a:chExt cx="23813" cy="12700"/>
            </a:xfrm>
          </p:grpSpPr>
          <p:sp>
            <p:nvSpPr>
              <p:cNvPr id="20" name="Freeform 8">
                <a:extLst>
                  <a:ext uri="{FF2B5EF4-FFF2-40B4-BE49-F238E27FC236}">
                    <a16:creationId xmlns:a16="http://schemas.microsoft.com/office/drawing/2014/main" id="{FE52A60A-2E72-41D3-92BC-3E02BB2731DB}"/>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9">
                <a:extLst>
                  <a:ext uri="{FF2B5EF4-FFF2-40B4-BE49-F238E27FC236}">
                    <a16:creationId xmlns:a16="http://schemas.microsoft.com/office/drawing/2014/main" id="{D51BEEF2-6746-4723-8172-AE900AC6B9CD}"/>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898961582"/>
      </p:ext>
    </p:extLst>
  </p:cSld>
  <p:clrMap bg1="lt1" tx1="dk1" bg2="lt2" tx2="dk2" accent1="accent1" accent2="accent2" accent3="accent3" accent4="accent4" accent5="accent5" accent6="accent6" hlink="hlink" folHlink="folHlink"/>
  <p:sldLayoutIdLst>
    <p:sldLayoutId id="2147484091" r:id="rId1"/>
    <p:sldLayoutId id="2147484097" r:id="rId2"/>
    <p:sldLayoutId id="2147484144" r:id="rId3"/>
    <p:sldLayoutId id="2147484246" r:id="rId4"/>
    <p:sldLayoutId id="2147484145" r:id="rId5"/>
    <p:sldLayoutId id="2147484143" r:id="rId6"/>
    <p:sldLayoutId id="2147484102" r:id="rId7"/>
    <p:sldLayoutId id="2147484103" r:id="rId8"/>
    <p:sldLayoutId id="2147484104" r:id="rId9"/>
    <p:sldLayoutId id="2147484242" r:id="rId10"/>
    <p:sldLayoutId id="2147484129" r:id="rId11"/>
    <p:sldLayoutId id="2147484105" r:id="rId12"/>
    <p:sldLayoutId id="2147484137" r:id="rId13"/>
    <p:sldLayoutId id="2147484106" r:id="rId14"/>
    <p:sldLayoutId id="2147484140" r:id="rId15"/>
    <p:sldLayoutId id="2147484244" r:id="rId16"/>
    <p:sldLayoutId id="2147484141" r:id="rId17"/>
    <p:sldLayoutId id="2147484142" r:id="rId18"/>
    <p:sldLayoutId id="2147484146" r:id="rId19"/>
    <p:sldLayoutId id="2147484243" r:id="rId20"/>
    <p:sldLayoutId id="2147484133" r:id="rId21"/>
    <p:sldLayoutId id="2147484132" r:id="rId22"/>
    <p:sldLayoutId id="2147484108" r:id="rId23"/>
    <p:sldLayoutId id="2147484109" r:id="rId24"/>
    <p:sldLayoutId id="2147484110" r:id="rId25"/>
    <p:sldLayoutId id="2147484111" r:id="rId26"/>
    <p:sldLayoutId id="2147484112" r:id="rId27"/>
    <p:sldLayoutId id="2147484151" r:id="rId28"/>
    <p:sldLayoutId id="2147484113" r:id="rId29"/>
    <p:sldLayoutId id="2147484138" r:id="rId30"/>
    <p:sldLayoutId id="2147484148" r:id="rId31"/>
    <p:sldLayoutId id="2147484149" r:id="rId32"/>
    <p:sldLayoutId id="2147484150" r:id="rId33"/>
    <p:sldLayoutId id="2147484125" r:id="rId34"/>
  </p:sldLayoutIdLst>
  <p:transition>
    <p:fade/>
  </p:transition>
  <p:hf sldNum="0" hdr="0" ftr="0" dt="0"/>
  <p:txStyles>
    <p:titleStyle>
      <a:lvl1pPr algn="l" defTabSz="457017" rtl="0" eaLnBrk="1" latinLnBrk="0" hangingPunct="1">
        <a:lnSpc>
          <a:spcPct val="85000"/>
        </a:lnSpc>
        <a:spcBef>
          <a:spcPts val="0"/>
        </a:spcBef>
        <a:buNone/>
        <a:defRPr lang="en-US" sz="3200" b="1" i="0" kern="1200" dirty="0" smtClean="0">
          <a:solidFill>
            <a:schemeClr val="tx1"/>
          </a:solidFill>
          <a:latin typeface="+mj-lt"/>
          <a:ea typeface="Gilroy" panose="00000500000000000000" pitchFamily="50" charset="0"/>
          <a:cs typeface="Gilroy" panose="00000500000000000000" pitchFamily="50" charset="0"/>
        </a:defRPr>
      </a:lvl1pPr>
    </p:titleStyle>
    <p:body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p:bodyStyle>
    <p:otherStyle>
      <a:defPPr>
        <a:defRPr lang="en-US"/>
      </a:defPPr>
      <a:lvl1pPr marL="0" algn="l" defTabSz="457017" rtl="0" eaLnBrk="1" latinLnBrk="0" hangingPunct="1">
        <a:defRPr sz="1799" kern="1200">
          <a:solidFill>
            <a:schemeClr val="tx1"/>
          </a:solidFill>
          <a:latin typeface="+mn-lt"/>
          <a:ea typeface="+mn-ea"/>
          <a:cs typeface="+mn-cs"/>
        </a:defRPr>
      </a:lvl1pPr>
      <a:lvl2pPr marL="457017" algn="l" defTabSz="457017" rtl="0" eaLnBrk="1" latinLnBrk="0" hangingPunct="1">
        <a:defRPr sz="1799" kern="1200">
          <a:solidFill>
            <a:schemeClr val="tx1"/>
          </a:solidFill>
          <a:latin typeface="+mn-lt"/>
          <a:ea typeface="+mn-ea"/>
          <a:cs typeface="+mn-cs"/>
        </a:defRPr>
      </a:lvl2pPr>
      <a:lvl3pPr marL="914034" algn="l" defTabSz="457017" rtl="0" eaLnBrk="1" latinLnBrk="0" hangingPunct="1">
        <a:defRPr sz="1799" kern="1200">
          <a:solidFill>
            <a:schemeClr val="tx1"/>
          </a:solidFill>
          <a:latin typeface="+mn-lt"/>
          <a:ea typeface="+mn-ea"/>
          <a:cs typeface="+mn-cs"/>
        </a:defRPr>
      </a:lvl3pPr>
      <a:lvl4pPr marL="1371051" algn="l" defTabSz="457017" rtl="0" eaLnBrk="1" latinLnBrk="0" hangingPunct="1">
        <a:defRPr sz="1799" kern="1200">
          <a:solidFill>
            <a:schemeClr val="tx1"/>
          </a:solidFill>
          <a:latin typeface="+mn-lt"/>
          <a:ea typeface="+mn-ea"/>
          <a:cs typeface="+mn-cs"/>
        </a:defRPr>
      </a:lvl4pPr>
      <a:lvl5pPr marL="1828068" algn="l" defTabSz="457017" rtl="0" eaLnBrk="1" latinLnBrk="0" hangingPunct="1">
        <a:defRPr sz="1799" kern="1200">
          <a:solidFill>
            <a:schemeClr val="tx1"/>
          </a:solidFill>
          <a:latin typeface="+mn-lt"/>
          <a:ea typeface="+mn-ea"/>
          <a:cs typeface="+mn-cs"/>
        </a:defRPr>
      </a:lvl5pPr>
      <a:lvl6pPr marL="2285086" algn="l" defTabSz="457017" rtl="0" eaLnBrk="1" latinLnBrk="0" hangingPunct="1">
        <a:defRPr sz="1799" kern="1200">
          <a:solidFill>
            <a:schemeClr val="tx1"/>
          </a:solidFill>
          <a:latin typeface="+mn-lt"/>
          <a:ea typeface="+mn-ea"/>
          <a:cs typeface="+mn-cs"/>
        </a:defRPr>
      </a:lvl6pPr>
      <a:lvl7pPr marL="2742103" algn="l" defTabSz="457017" rtl="0" eaLnBrk="1" latinLnBrk="0" hangingPunct="1">
        <a:defRPr sz="1799" kern="1200">
          <a:solidFill>
            <a:schemeClr val="tx1"/>
          </a:solidFill>
          <a:latin typeface="+mn-lt"/>
          <a:ea typeface="+mn-ea"/>
          <a:cs typeface="+mn-cs"/>
        </a:defRPr>
      </a:lvl7pPr>
      <a:lvl8pPr marL="3199120" algn="l" defTabSz="457017" rtl="0" eaLnBrk="1" latinLnBrk="0" hangingPunct="1">
        <a:defRPr sz="1799" kern="1200">
          <a:solidFill>
            <a:schemeClr val="tx1"/>
          </a:solidFill>
          <a:latin typeface="+mn-lt"/>
          <a:ea typeface="+mn-ea"/>
          <a:cs typeface="+mn-cs"/>
        </a:defRPr>
      </a:lvl8pPr>
      <a:lvl9pPr marL="3656137" algn="l" defTabSz="457017"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quick-answer/executive-sponsor-role.pdf" TargetMode="Externa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hyperlink" Target="https://community.servicenow.com/community?id=community_home" TargetMode="External"/><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hyperlink" Target="https://www.servicenow.com/products/benchmarks/itsm.html" TargetMode="External"/><Relationship Id="rId5" Type="http://schemas.openxmlformats.org/officeDocument/2006/relationships/hyperlink" Target="https://www.servicenow.com/events.html" TargetMode="External"/><Relationship Id="rId4" Type="http://schemas.openxmlformats.org/officeDocument/2006/relationships/hyperlink" Target="https://community.servicenow.com/community?id=community_user_grou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docs.servicenow.com/bundle/orlando-performance-analytics-and-reporting/page/use/performance-analytics/reference/r_PALandingPage.html" TargetMode="Externa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checklist/transformation-vision-outcomes.pptx"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hyperlink" Target="https://www.servicenow.com/content/dam/servicenow-assets/public/en-us/doc-type/success/checklist/build-program-plan.pptx" TargetMode="External"/><Relationship Id="rId4" Type="http://schemas.openxmlformats.org/officeDocument/2006/relationships/hyperlink" Target="https://www.servicenow.com/success/playbook/business-case-guide.html"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bp/success-quick-answer-now-platform.pdf" TargetMode="Externa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hyperlink" Target="https://www.servicenow.com/success/playbook/governance-process-policies-team.html"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servicenow.com/products/performance-analytics.html" TargetMode="Externa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hyperlink" Target="https://www.servicenow.com/success/playbook/build-business-case.html"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quick-answer/custom-dashboard.pdf"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quick-answer/platform-team-roles.pdf"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293FF93-8966-40C6-AA0F-1C28780AD121}"/>
              </a:ext>
            </a:extLst>
          </p:cNvPr>
          <p:cNvGrpSpPr/>
          <p:nvPr/>
        </p:nvGrpSpPr>
        <p:grpSpPr>
          <a:xfrm>
            <a:off x="0" y="11871"/>
            <a:ext cx="12188825" cy="6856214"/>
            <a:chOff x="0" y="1786"/>
            <a:chExt cx="12188825" cy="6856214"/>
          </a:xfrm>
        </p:grpSpPr>
        <p:pic>
          <p:nvPicPr>
            <p:cNvPr id="6" name="Picture 5">
              <a:extLst>
                <a:ext uri="{FF2B5EF4-FFF2-40B4-BE49-F238E27FC236}">
                  <a16:creationId xmlns:a16="http://schemas.microsoft.com/office/drawing/2014/main" id="{E3BFA7BB-BFAA-4F15-BCE6-29B7F9B26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6"/>
              <a:ext cx="12188825" cy="6856214"/>
            </a:xfrm>
            <a:prstGeom prst="rect">
              <a:avLst/>
            </a:prstGeom>
          </p:spPr>
        </p:pic>
        <p:grpSp>
          <p:nvGrpSpPr>
            <p:cNvPr id="7" name="Group 6">
              <a:extLst>
                <a:ext uri="{FF2B5EF4-FFF2-40B4-BE49-F238E27FC236}">
                  <a16:creationId xmlns:a16="http://schemas.microsoft.com/office/drawing/2014/main" id="{1781F98C-137C-4B41-812C-0D2B4844105A}"/>
                </a:ext>
              </a:extLst>
            </p:cNvPr>
            <p:cNvGrpSpPr/>
            <p:nvPr/>
          </p:nvGrpSpPr>
          <p:grpSpPr bwMode="gray">
            <a:xfrm>
              <a:off x="539750" y="1054100"/>
              <a:ext cx="1498357" cy="234950"/>
              <a:chOff x="539750" y="1054100"/>
              <a:chExt cx="1498357" cy="234950"/>
            </a:xfrm>
          </p:grpSpPr>
          <p:sp>
            <p:nvSpPr>
              <p:cNvPr id="8" name="AutoShape 3">
                <a:extLst>
                  <a:ext uri="{FF2B5EF4-FFF2-40B4-BE49-F238E27FC236}">
                    <a16:creationId xmlns:a16="http://schemas.microsoft.com/office/drawing/2014/main" id="{3BB922E3-07F0-4954-A034-6272DC4D710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5">
                <a:extLst>
                  <a:ext uri="{FF2B5EF4-FFF2-40B4-BE49-F238E27FC236}">
                    <a16:creationId xmlns:a16="http://schemas.microsoft.com/office/drawing/2014/main" id="{7745803B-EC7C-4CD5-B06E-4CF501043FC2}"/>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a:extLst>
                  <a:ext uri="{FF2B5EF4-FFF2-40B4-BE49-F238E27FC236}">
                    <a16:creationId xmlns:a16="http://schemas.microsoft.com/office/drawing/2014/main" id="{DFA78A12-287D-4683-BA2A-47D28FBB1C6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7">
                <a:extLst>
                  <a:ext uri="{FF2B5EF4-FFF2-40B4-BE49-F238E27FC236}">
                    <a16:creationId xmlns:a16="http://schemas.microsoft.com/office/drawing/2014/main" id="{A45BCCCA-57C1-4903-B41A-7D7DD70EE24F}"/>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8">
                <a:extLst>
                  <a:ext uri="{FF2B5EF4-FFF2-40B4-BE49-F238E27FC236}">
                    <a16:creationId xmlns:a16="http://schemas.microsoft.com/office/drawing/2014/main" id="{E025665D-2037-4A16-8CCD-BCBC116AA60E}"/>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Oval 9">
                <a:extLst>
                  <a:ext uri="{FF2B5EF4-FFF2-40B4-BE49-F238E27FC236}">
                    <a16:creationId xmlns:a16="http://schemas.microsoft.com/office/drawing/2014/main" id="{DDD89543-5C2A-4F7D-A7F6-1C582EEC28A1}"/>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Rectangle 10">
                <a:extLst>
                  <a:ext uri="{FF2B5EF4-FFF2-40B4-BE49-F238E27FC236}">
                    <a16:creationId xmlns:a16="http://schemas.microsoft.com/office/drawing/2014/main" id="{692C7B95-B785-47B8-829F-663C857AA78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a:extLst>
                  <a:ext uri="{FF2B5EF4-FFF2-40B4-BE49-F238E27FC236}">
                    <a16:creationId xmlns:a16="http://schemas.microsoft.com/office/drawing/2014/main" id="{E6990258-0565-42DA-A381-4F04ACC7D71B}"/>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a:extLst>
                  <a:ext uri="{FF2B5EF4-FFF2-40B4-BE49-F238E27FC236}">
                    <a16:creationId xmlns:a16="http://schemas.microsoft.com/office/drawing/2014/main" id="{26058803-4427-453B-9AF8-6A9033992CAB}"/>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a:extLst>
                  <a:ext uri="{FF2B5EF4-FFF2-40B4-BE49-F238E27FC236}">
                    <a16:creationId xmlns:a16="http://schemas.microsoft.com/office/drawing/2014/main" id="{95773D05-3AD7-4D78-AC15-3993C782483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a:extLst>
                  <a:ext uri="{FF2B5EF4-FFF2-40B4-BE49-F238E27FC236}">
                    <a16:creationId xmlns:a16="http://schemas.microsoft.com/office/drawing/2014/main" id="{F280892D-77CE-48DE-8514-F8DB5430CBC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a:extLst>
                  <a:ext uri="{FF2B5EF4-FFF2-40B4-BE49-F238E27FC236}">
                    <a16:creationId xmlns:a16="http://schemas.microsoft.com/office/drawing/2014/main" id="{14FDAA0F-38C5-4BB0-95E3-860776553B56}"/>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0" name="Group 19">
                <a:extLst>
                  <a:ext uri="{FF2B5EF4-FFF2-40B4-BE49-F238E27FC236}">
                    <a16:creationId xmlns:a16="http://schemas.microsoft.com/office/drawing/2014/main" id="{435E4500-D48B-41C4-A028-38829EE0C7D0}"/>
                  </a:ext>
                </a:extLst>
              </p:cNvPr>
              <p:cNvGrpSpPr>
                <a:grpSpLocks noChangeAspect="1"/>
              </p:cNvGrpSpPr>
              <p:nvPr/>
            </p:nvGrpSpPr>
            <p:grpSpPr bwMode="gray">
              <a:xfrm>
                <a:off x="1998819" y="1263267"/>
                <a:ext cx="39288" cy="20954"/>
                <a:chOff x="2687241" y="1822450"/>
                <a:chExt cx="23813" cy="12700"/>
              </a:xfrm>
            </p:grpSpPr>
            <p:sp>
              <p:nvSpPr>
                <p:cNvPr id="21" name="Freeform 8">
                  <a:extLst>
                    <a:ext uri="{FF2B5EF4-FFF2-40B4-BE49-F238E27FC236}">
                      <a16:creationId xmlns:a16="http://schemas.microsoft.com/office/drawing/2014/main" id="{6183CD40-39D1-4391-89B1-314E50C3803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9">
                  <a:extLst>
                    <a:ext uri="{FF2B5EF4-FFF2-40B4-BE49-F238E27FC236}">
                      <a16:creationId xmlns:a16="http://schemas.microsoft.com/office/drawing/2014/main" id="{65617F44-E7DE-47A9-9487-54C23F5D36A2}"/>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sp>
        <p:nvSpPr>
          <p:cNvPr id="2" name="Text Placeholder 1">
            <a:extLst>
              <a:ext uri="{FF2B5EF4-FFF2-40B4-BE49-F238E27FC236}">
                <a16:creationId xmlns:a16="http://schemas.microsoft.com/office/drawing/2014/main" id="{7132EFF0-9B9F-4B58-9CFE-25093D7793D6}"/>
              </a:ext>
            </a:extLst>
          </p:cNvPr>
          <p:cNvSpPr>
            <a:spLocks noGrp="1"/>
          </p:cNvSpPr>
          <p:nvPr>
            <p:ph type="body" sz="quarter" idx="12"/>
          </p:nvPr>
        </p:nvSpPr>
        <p:spPr/>
        <p:txBody>
          <a:bodyPr vert="horz" lIns="91440" tIns="45720" rIns="91440" bIns="45720" rtlCol="0" anchor="t">
            <a:noAutofit/>
          </a:bodyPr>
          <a:lstStyle/>
          <a:p>
            <a:r>
              <a:rPr lang="en-US" dirty="0"/>
              <a:t>Success Pillar: State and measure your business goals</a:t>
            </a:r>
          </a:p>
          <a:p>
            <a:endParaRPr lang="en-US" dirty="0"/>
          </a:p>
        </p:txBody>
      </p:sp>
      <p:sp>
        <p:nvSpPr>
          <p:cNvPr id="4" name="Title 3">
            <a:extLst>
              <a:ext uri="{FF2B5EF4-FFF2-40B4-BE49-F238E27FC236}">
                <a16:creationId xmlns:a16="http://schemas.microsoft.com/office/drawing/2014/main" id="{64634E25-3A5D-4EE6-95D2-215E4B88C51E}"/>
              </a:ext>
            </a:extLst>
          </p:cNvPr>
          <p:cNvSpPr>
            <a:spLocks noGrp="1"/>
          </p:cNvSpPr>
          <p:nvPr>
            <p:ph type="title"/>
          </p:nvPr>
        </p:nvSpPr>
        <p:spPr/>
        <p:txBody>
          <a:bodyPr/>
          <a:lstStyle/>
          <a:p>
            <a:r>
              <a:rPr lang="en-US" sz="4800" dirty="0"/>
              <a:t>Baseline and track performance, usage KPIs, and metrics</a:t>
            </a:r>
            <a:endParaRPr lang="en-US" dirty="0"/>
          </a:p>
        </p:txBody>
      </p:sp>
    </p:spTree>
    <p:extLst>
      <p:ext uri="{BB962C8B-B14F-4D97-AF65-F5344CB8AC3E}">
        <p14:creationId xmlns:p14="http://schemas.microsoft.com/office/powerpoint/2010/main" val="3076879838"/>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9">
            <a:extLst>
              <a:ext uri="{FF2B5EF4-FFF2-40B4-BE49-F238E27FC236}">
                <a16:creationId xmlns:a16="http://schemas.microsoft.com/office/drawing/2014/main" id="{C200895D-3A7A-8B4B-95EA-0FF976C4C8B0}"/>
              </a:ext>
            </a:extLst>
          </p:cNvPr>
          <p:cNvSpPr>
            <a:spLocks noGrp="1"/>
          </p:cNvSpPr>
          <p:nvPr>
            <p:ph type="body" sz="quarter" idx="13"/>
          </p:nvPr>
        </p:nvSpPr>
        <p:spPr>
          <a:xfrm>
            <a:off x="441231" y="960179"/>
            <a:ext cx="11207241" cy="446087"/>
          </a:xfrm>
        </p:spPr>
        <p:txBody>
          <a:bodyPr/>
          <a:lstStyle/>
          <a:p>
            <a:endParaRPr lang="en-US" sz="2000" dirty="0"/>
          </a:p>
          <a:p>
            <a:endParaRPr lang="en-US" dirty="0"/>
          </a:p>
        </p:txBody>
      </p:sp>
      <p:sp>
        <p:nvSpPr>
          <p:cNvPr id="14" name="Title 1">
            <a:extLst>
              <a:ext uri="{FF2B5EF4-FFF2-40B4-BE49-F238E27FC236}">
                <a16:creationId xmlns:a16="http://schemas.microsoft.com/office/drawing/2014/main" id="{CDDE9DBE-025A-EB4E-8347-B8828057D278}"/>
              </a:ext>
            </a:extLst>
          </p:cNvPr>
          <p:cNvSpPr>
            <a:spLocks noGrp="1"/>
          </p:cNvSpPr>
          <p:nvPr>
            <p:ph type="title"/>
          </p:nvPr>
        </p:nvSpPr>
        <p:spPr>
          <a:xfrm>
            <a:off x="441231" y="341807"/>
            <a:ext cx="9992554" cy="668692"/>
          </a:xfrm>
        </p:spPr>
        <p:txBody>
          <a:bodyPr/>
          <a:lstStyle/>
          <a:p>
            <a:r>
              <a:rPr lang="en-US" dirty="0"/>
              <a:t>Step 3: Define diagnostic metrics (Continued)</a:t>
            </a:r>
          </a:p>
        </p:txBody>
      </p:sp>
      <p:sp>
        <p:nvSpPr>
          <p:cNvPr id="36" name="Rectangle 35">
            <a:extLst>
              <a:ext uri="{FF2B5EF4-FFF2-40B4-BE49-F238E27FC236}">
                <a16:creationId xmlns:a16="http://schemas.microsoft.com/office/drawing/2014/main" id="{BD2C093E-0214-9C4D-9E25-FB4A6CF5C9A7}"/>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11">
            <a:extLst>
              <a:ext uri="{FF2B5EF4-FFF2-40B4-BE49-F238E27FC236}">
                <a16:creationId xmlns:a16="http://schemas.microsoft.com/office/drawing/2014/main" id="{A1715F31-31F7-8546-AF1A-76DAC3DDE896}"/>
              </a:ext>
            </a:extLst>
          </p:cNvPr>
          <p:cNvSpPr txBox="1">
            <a:spLocks/>
          </p:cNvSpPr>
          <p:nvPr/>
        </p:nvSpPr>
        <p:spPr>
          <a:xfrm>
            <a:off x="441231" y="1548940"/>
            <a:ext cx="6242373" cy="2725036"/>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Use diagnostic metrics to inform course corrections in project plans </a:t>
            </a:r>
          </a:p>
          <a:p>
            <a:pPr>
              <a:buFont typeface="Wingdings" pitchFamily="2" charset="2"/>
              <a:buChar char="q"/>
            </a:pPr>
            <a:r>
              <a:rPr lang="en-US" sz="1200" dirty="0"/>
              <a:t>Review KPI performance at least monthly. </a:t>
            </a:r>
          </a:p>
          <a:p>
            <a:pPr>
              <a:buFont typeface="Wingdings" pitchFamily="2" charset="2"/>
              <a:buChar char="q"/>
            </a:pPr>
            <a:r>
              <a:rPr lang="en-US" sz="1200" dirty="0"/>
              <a:t>Involve your team in investigating where KPI performance is trending to miss target goals (set in Step 2c), using diagnostic metrics as indicators.</a:t>
            </a:r>
          </a:p>
          <a:p>
            <a:pPr>
              <a:buFont typeface="Wingdings" pitchFamily="2" charset="2"/>
              <a:buChar char="q"/>
            </a:pPr>
            <a:r>
              <a:rPr lang="en-US" sz="1200" dirty="0"/>
              <a:t>Document why you think KPI performance was abnormal, citing diagnostic metrics that support your analysis.</a:t>
            </a:r>
          </a:p>
          <a:p>
            <a:pPr>
              <a:buFont typeface="Wingdings" pitchFamily="2" charset="2"/>
              <a:buChar char="q"/>
            </a:pPr>
            <a:r>
              <a:rPr lang="en-US" sz="1200" dirty="0"/>
              <a:t>Revise project plans (deadlines, project sequencing, planned deployments/updates, etc.) based on your findings.</a:t>
            </a:r>
          </a:p>
          <a:p>
            <a:pPr marL="0" indent="0">
              <a:buNone/>
            </a:pPr>
            <a:endParaRPr lang="en-US" sz="1200" b="1" dirty="0"/>
          </a:p>
        </p:txBody>
      </p:sp>
      <p:sp>
        <p:nvSpPr>
          <p:cNvPr id="23" name="Chevron 22">
            <a:extLst>
              <a:ext uri="{FF2B5EF4-FFF2-40B4-BE49-F238E27FC236}">
                <a16:creationId xmlns:a16="http://schemas.microsoft.com/office/drawing/2014/main" id="{06599702-6390-AA49-B5D2-5CD7D82E64BB}"/>
              </a:ext>
            </a:extLst>
          </p:cNvPr>
          <p:cNvSpPr/>
          <p:nvPr/>
        </p:nvSpPr>
        <p:spPr>
          <a:xfrm>
            <a:off x="6070862" y="5848654"/>
            <a:ext cx="151771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Understand business objectives</a:t>
            </a:r>
          </a:p>
        </p:txBody>
      </p:sp>
      <p:sp>
        <p:nvSpPr>
          <p:cNvPr id="24" name="Chevron 23">
            <a:extLst>
              <a:ext uri="{FF2B5EF4-FFF2-40B4-BE49-F238E27FC236}">
                <a16:creationId xmlns:a16="http://schemas.microsoft.com/office/drawing/2014/main" id="{B11D5052-C6CE-D841-849C-8116A59A32C2}"/>
              </a:ext>
            </a:extLst>
          </p:cNvPr>
          <p:cNvSpPr/>
          <p:nvPr/>
        </p:nvSpPr>
        <p:spPr>
          <a:xfrm>
            <a:off x="7272271" y="5848654"/>
            <a:ext cx="12778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KPIs</a:t>
            </a:r>
          </a:p>
        </p:txBody>
      </p:sp>
      <p:sp>
        <p:nvSpPr>
          <p:cNvPr id="25" name="Chevron 24">
            <a:extLst>
              <a:ext uri="{FF2B5EF4-FFF2-40B4-BE49-F238E27FC236}">
                <a16:creationId xmlns:a16="http://schemas.microsoft.com/office/drawing/2014/main" id="{C41FD8B5-CA55-C949-AD41-F2596D4091D2}"/>
              </a:ext>
            </a:extLst>
          </p:cNvPr>
          <p:cNvSpPr/>
          <p:nvPr/>
        </p:nvSpPr>
        <p:spPr>
          <a:xfrm>
            <a:off x="8163609" y="5848654"/>
            <a:ext cx="138574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Define diagnostic metrics</a:t>
            </a:r>
          </a:p>
        </p:txBody>
      </p:sp>
      <p:sp>
        <p:nvSpPr>
          <p:cNvPr id="26" name="Chevron 25">
            <a:extLst>
              <a:ext uri="{FF2B5EF4-FFF2-40B4-BE49-F238E27FC236}">
                <a16:creationId xmlns:a16="http://schemas.microsoft.com/office/drawing/2014/main" id="{23DF008E-253B-B749-9E60-99BA8EBCFAFF}"/>
              </a:ext>
            </a:extLst>
          </p:cNvPr>
          <p:cNvSpPr/>
          <p:nvPr/>
        </p:nvSpPr>
        <p:spPr>
          <a:xfrm>
            <a:off x="9247694" y="5848654"/>
            <a:ext cx="166919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Continually improve metrics tracking</a:t>
            </a:r>
          </a:p>
        </p:txBody>
      </p:sp>
      <p:sp>
        <p:nvSpPr>
          <p:cNvPr id="27" name="Chevron 26">
            <a:extLst>
              <a:ext uri="{FF2B5EF4-FFF2-40B4-BE49-F238E27FC236}">
                <a16:creationId xmlns:a16="http://schemas.microsoft.com/office/drawing/2014/main" id="{6FFB5FBC-2110-A847-8D33-AE5E6BDBDC6B}"/>
              </a:ext>
            </a:extLst>
          </p:cNvPr>
          <p:cNvSpPr/>
          <p:nvPr/>
        </p:nvSpPr>
        <p:spPr>
          <a:xfrm>
            <a:off x="10510887" y="5848654"/>
            <a:ext cx="12443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Extend metrics usage</a:t>
            </a:r>
          </a:p>
        </p:txBody>
      </p:sp>
      <p:sp>
        <p:nvSpPr>
          <p:cNvPr id="28" name="Chevron 27">
            <a:extLst>
              <a:ext uri="{FF2B5EF4-FFF2-40B4-BE49-F238E27FC236}">
                <a16:creationId xmlns:a16="http://schemas.microsoft.com/office/drawing/2014/main" id="{82337DE1-2CF5-0744-B380-174471B9E269}"/>
              </a:ext>
            </a:extLst>
          </p:cNvPr>
          <p:cNvSpPr/>
          <p:nvPr/>
        </p:nvSpPr>
        <p:spPr>
          <a:xfrm>
            <a:off x="5503414"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2" name="Rectangle 21">
            <a:extLst>
              <a:ext uri="{FF2B5EF4-FFF2-40B4-BE49-F238E27FC236}">
                <a16:creationId xmlns:a16="http://schemas.microsoft.com/office/drawing/2014/main" id="{9B4A0D97-9C92-4647-BDEA-8C856719A6A7}"/>
              </a:ext>
            </a:extLst>
          </p:cNvPr>
          <p:cNvSpPr/>
          <p:nvPr/>
        </p:nvSpPr>
        <p:spPr>
          <a:xfrm>
            <a:off x="8314442" y="1548940"/>
            <a:ext cx="3351870" cy="183582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You likely won’t need to define diagnostic metrics for each of your defined KPIs. For example, many implementation KPIs might speak for themselves. But you’ll need diagnostic metrics that help you figure out what’s happening with some of your KPIs (especially for outcome KPIs) if you want to understand the root cause of KPI performance and actually influence them.</a:t>
            </a:r>
          </a:p>
        </p:txBody>
      </p:sp>
      <p:sp>
        <p:nvSpPr>
          <p:cNvPr id="29" name="Rectangle 28">
            <a:extLst>
              <a:ext uri="{FF2B5EF4-FFF2-40B4-BE49-F238E27FC236}">
                <a16:creationId xmlns:a16="http://schemas.microsoft.com/office/drawing/2014/main" id="{C3113906-DC63-FD48-B3D7-1A2E4999EA81}"/>
              </a:ext>
            </a:extLst>
          </p:cNvPr>
          <p:cNvSpPr/>
          <p:nvPr/>
        </p:nvSpPr>
        <p:spPr>
          <a:xfrm>
            <a:off x="8314442" y="3545143"/>
            <a:ext cx="3351870" cy="168059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Implementation KPIs can also provide useful insight as diagnostic metrics to diagnose the cause for trends in outcome KPI performance. For example, if operations teams are not adopting incident management on ServiceNow at the rate you expected, it’s unlikely that you’ll realize expected cost decreases associated with the implementation of that capability).</a:t>
            </a:r>
          </a:p>
        </p:txBody>
      </p:sp>
      <p:grpSp>
        <p:nvGrpSpPr>
          <p:cNvPr id="15" name="Group 14">
            <a:extLst>
              <a:ext uri="{FF2B5EF4-FFF2-40B4-BE49-F238E27FC236}">
                <a16:creationId xmlns:a16="http://schemas.microsoft.com/office/drawing/2014/main" id="{7BFAAFF9-6B9C-2C4E-B186-32B1CF567DF1}"/>
              </a:ext>
            </a:extLst>
          </p:cNvPr>
          <p:cNvGrpSpPr/>
          <p:nvPr/>
        </p:nvGrpSpPr>
        <p:grpSpPr>
          <a:xfrm>
            <a:off x="441230" y="5848654"/>
            <a:ext cx="11313995" cy="462116"/>
            <a:chOff x="5503414" y="5848654"/>
            <a:chExt cx="6251811" cy="462116"/>
          </a:xfrm>
        </p:grpSpPr>
        <p:sp>
          <p:nvSpPr>
            <p:cNvPr id="18" name="Chevron 17">
              <a:extLst>
                <a:ext uri="{FF2B5EF4-FFF2-40B4-BE49-F238E27FC236}">
                  <a16:creationId xmlns:a16="http://schemas.microsoft.com/office/drawing/2014/main" id="{E2B6AAE6-6A43-C54A-A6FB-B2A0D166C63D}"/>
                </a:ext>
              </a:extLst>
            </p:cNvPr>
            <p:cNvSpPr/>
            <p:nvPr/>
          </p:nvSpPr>
          <p:spPr>
            <a:xfrm>
              <a:off x="6070863" y="5848654"/>
              <a:ext cx="139188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Understand your business objectives</a:t>
              </a:r>
            </a:p>
          </p:txBody>
        </p:sp>
        <p:sp>
          <p:nvSpPr>
            <p:cNvPr id="19" name="Chevron 18">
              <a:extLst>
                <a:ext uri="{FF2B5EF4-FFF2-40B4-BE49-F238E27FC236}">
                  <a16:creationId xmlns:a16="http://schemas.microsoft.com/office/drawing/2014/main" id="{C797E8FE-6352-CF48-9446-214D3C39976E}"/>
                </a:ext>
              </a:extLst>
            </p:cNvPr>
            <p:cNvSpPr/>
            <p:nvPr/>
          </p:nvSpPr>
          <p:spPr>
            <a:xfrm>
              <a:off x="7272271" y="5848654"/>
              <a:ext cx="12778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KPIs</a:t>
              </a:r>
            </a:p>
          </p:txBody>
        </p:sp>
        <p:sp>
          <p:nvSpPr>
            <p:cNvPr id="20" name="Chevron 19">
              <a:extLst>
                <a:ext uri="{FF2B5EF4-FFF2-40B4-BE49-F238E27FC236}">
                  <a16:creationId xmlns:a16="http://schemas.microsoft.com/office/drawing/2014/main" id="{AB38A1DF-9E4F-A142-8E4C-D5A9707CC994}"/>
                </a:ext>
              </a:extLst>
            </p:cNvPr>
            <p:cNvSpPr/>
            <p:nvPr/>
          </p:nvSpPr>
          <p:spPr>
            <a:xfrm>
              <a:off x="8163609" y="5848654"/>
              <a:ext cx="128923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Define diagnostic metrics</a:t>
              </a:r>
            </a:p>
          </p:txBody>
        </p:sp>
        <p:sp>
          <p:nvSpPr>
            <p:cNvPr id="21" name="Chevron 20">
              <a:extLst>
                <a:ext uri="{FF2B5EF4-FFF2-40B4-BE49-F238E27FC236}">
                  <a16:creationId xmlns:a16="http://schemas.microsoft.com/office/drawing/2014/main" id="{996A939F-34F1-F84B-B0F7-7FD5FFD6783A}"/>
                </a:ext>
              </a:extLst>
            </p:cNvPr>
            <p:cNvSpPr/>
            <p:nvPr/>
          </p:nvSpPr>
          <p:spPr>
            <a:xfrm>
              <a:off x="9247694" y="5848654"/>
              <a:ext cx="148933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Continually improve metrics tracking</a:t>
              </a:r>
            </a:p>
          </p:txBody>
        </p:sp>
        <p:sp>
          <p:nvSpPr>
            <p:cNvPr id="30" name="Chevron 29">
              <a:extLst>
                <a:ext uri="{FF2B5EF4-FFF2-40B4-BE49-F238E27FC236}">
                  <a16:creationId xmlns:a16="http://schemas.microsoft.com/office/drawing/2014/main" id="{C9DBAD13-E250-5F4D-B447-21EF939A1313}"/>
                </a:ext>
              </a:extLst>
            </p:cNvPr>
            <p:cNvSpPr/>
            <p:nvPr/>
          </p:nvSpPr>
          <p:spPr>
            <a:xfrm>
              <a:off x="10510887" y="5848654"/>
              <a:ext cx="12443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Extend metrics usage</a:t>
              </a:r>
            </a:p>
          </p:txBody>
        </p:sp>
        <p:sp>
          <p:nvSpPr>
            <p:cNvPr id="31" name="Chevron 30">
              <a:extLst>
                <a:ext uri="{FF2B5EF4-FFF2-40B4-BE49-F238E27FC236}">
                  <a16:creationId xmlns:a16="http://schemas.microsoft.com/office/drawing/2014/main" id="{240245FD-40D5-9649-9AB8-CE28FABF4C2A}"/>
                </a:ext>
              </a:extLst>
            </p:cNvPr>
            <p:cNvSpPr/>
            <p:nvPr/>
          </p:nvSpPr>
          <p:spPr>
            <a:xfrm>
              <a:off x="5503414"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Tree>
    <p:extLst>
      <p:ext uri="{BB962C8B-B14F-4D97-AF65-F5344CB8AC3E}">
        <p14:creationId xmlns:p14="http://schemas.microsoft.com/office/powerpoint/2010/main" val="4068529904"/>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9">
            <a:extLst>
              <a:ext uri="{FF2B5EF4-FFF2-40B4-BE49-F238E27FC236}">
                <a16:creationId xmlns:a16="http://schemas.microsoft.com/office/drawing/2014/main" id="{62221974-A629-3344-81CD-E30DB5612BFE}"/>
              </a:ext>
            </a:extLst>
          </p:cNvPr>
          <p:cNvSpPr txBox="1">
            <a:spLocks/>
          </p:cNvSpPr>
          <p:nvPr/>
        </p:nvSpPr>
        <p:spPr>
          <a:xfrm>
            <a:off x="441231" y="960179"/>
            <a:ext cx="11207241" cy="44608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endParaRPr lang="en-US" dirty="0"/>
          </a:p>
        </p:txBody>
      </p:sp>
      <p:sp>
        <p:nvSpPr>
          <p:cNvPr id="16" name="Title 1">
            <a:extLst>
              <a:ext uri="{FF2B5EF4-FFF2-40B4-BE49-F238E27FC236}">
                <a16:creationId xmlns:a16="http://schemas.microsoft.com/office/drawing/2014/main" id="{5C355882-9AF4-684D-A1FD-3146603B2544}"/>
              </a:ext>
            </a:extLst>
          </p:cNvPr>
          <p:cNvSpPr>
            <a:spLocks noGrp="1"/>
          </p:cNvSpPr>
          <p:nvPr>
            <p:ph type="title"/>
          </p:nvPr>
        </p:nvSpPr>
        <p:spPr>
          <a:xfrm>
            <a:off x="441231" y="341807"/>
            <a:ext cx="11207242" cy="668692"/>
          </a:xfrm>
        </p:spPr>
        <p:txBody>
          <a:bodyPr/>
          <a:lstStyle/>
          <a:p>
            <a:r>
              <a:rPr lang="en-US" dirty="0"/>
              <a:t>Step 4: Continually improve metrics tracking</a:t>
            </a:r>
          </a:p>
        </p:txBody>
      </p:sp>
      <p:sp>
        <p:nvSpPr>
          <p:cNvPr id="20" name="TextBox 19">
            <a:extLst>
              <a:ext uri="{FF2B5EF4-FFF2-40B4-BE49-F238E27FC236}">
                <a16:creationId xmlns:a16="http://schemas.microsoft.com/office/drawing/2014/main" id="{0550C129-BB49-3B4B-B5FD-B81B5AFD26E6}"/>
              </a:ext>
            </a:extLst>
          </p:cNvPr>
          <p:cNvSpPr txBox="1"/>
          <p:nvPr/>
        </p:nvSpPr>
        <p:spPr>
          <a:xfrm>
            <a:off x="441231" y="1141657"/>
            <a:ext cx="11225082" cy="830997"/>
          </a:xfrm>
          <a:prstGeom prst="rect">
            <a:avLst/>
          </a:prstGeom>
          <a:noFill/>
        </p:spPr>
        <p:txBody>
          <a:bodyPr wrap="square" rtlCol="0" anchor="t">
            <a:spAutoFit/>
          </a:bodyPr>
          <a:lstStyle/>
          <a:p>
            <a:r>
              <a:rPr lang="en-US" sz="1200" dirty="0"/>
              <a:t>Once you’ve defined a useful set of KPIs and diagnostic metrics, it’s time to consider how you’ll make sure that your efforts to measure performance continue to deliver what they’re intended to deliver over time. Treating performance measurement and tracking as a one-time project is a mistake. Instead, continue to invest to make sure you define your metrics as well as is possible, update them when necessary, and share them with the right people. </a:t>
            </a:r>
          </a:p>
        </p:txBody>
      </p:sp>
      <p:sp>
        <p:nvSpPr>
          <p:cNvPr id="33" name="Rectangle 32">
            <a:extLst>
              <a:ext uri="{FF2B5EF4-FFF2-40B4-BE49-F238E27FC236}">
                <a16:creationId xmlns:a16="http://schemas.microsoft.com/office/drawing/2014/main" id="{39B6AAE5-210A-FB4A-BA92-CE9D0F722039}"/>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Content Placeholder 11">
            <a:extLst>
              <a:ext uri="{FF2B5EF4-FFF2-40B4-BE49-F238E27FC236}">
                <a16:creationId xmlns:a16="http://schemas.microsoft.com/office/drawing/2014/main" id="{595EA068-AD53-5344-9846-5BBBCA4DA66D}"/>
              </a:ext>
            </a:extLst>
          </p:cNvPr>
          <p:cNvSpPr txBox="1">
            <a:spLocks/>
          </p:cNvSpPr>
          <p:nvPr/>
        </p:nvSpPr>
        <p:spPr>
          <a:xfrm>
            <a:off x="441230" y="2131446"/>
            <a:ext cx="11207242" cy="3428441"/>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accountability for ongoing metrics management</a:t>
            </a:r>
          </a:p>
          <a:p>
            <a:pPr marL="227965" indent="-227965">
              <a:buFont typeface="Wingdings" pitchFamily="2" charset="2"/>
              <a:buChar char="q"/>
            </a:pPr>
            <a:r>
              <a:rPr lang="en-US" sz="1200" dirty="0"/>
              <a:t>The Now Platform owner should partner with their </a:t>
            </a:r>
            <a:r>
              <a:rPr lang="en-US" sz="1200" dirty="0">
                <a:hlinkClick r:id="rId3"/>
              </a:rPr>
              <a:t>executive sponsor</a:t>
            </a:r>
            <a:r>
              <a:rPr lang="en-US" sz="1200" dirty="0"/>
              <a:t> to assign one or more metrics managers with the responsibility and accountability for ongoing metrics management, including: </a:t>
            </a:r>
          </a:p>
          <a:p>
            <a:pPr marL="456565" lvl="1" indent="-224790">
              <a:buFont typeface="Wingdings" pitchFamily="2" charset="2"/>
              <a:buChar char="q"/>
            </a:pPr>
            <a:r>
              <a:rPr lang="en-US" sz="1100" dirty="0"/>
              <a:t>Finding and maintaining the data sources needed to report on defined KPIs, which is critical because ServiceNow may be connecting to and consolidating multiple data sources across many systems to generate reports</a:t>
            </a:r>
          </a:p>
          <a:p>
            <a:pPr marL="456565" lvl="1" indent="-224790">
              <a:buFont typeface="Wingdings" pitchFamily="2" charset="2"/>
              <a:buChar char="q"/>
            </a:pPr>
            <a:r>
              <a:rPr lang="en-US" sz="1100" dirty="0"/>
              <a:t>Revisiting your ServiceNow vision, business case, and project plan documents every six months to see if any changes have been made that would require KPI redefinition</a:t>
            </a:r>
          </a:p>
          <a:p>
            <a:pPr marL="456565" lvl="1" indent="-224790">
              <a:buFont typeface="Wingdings" pitchFamily="2" charset="2"/>
              <a:buChar char="q"/>
            </a:pPr>
            <a:r>
              <a:rPr lang="en-US" sz="1100" dirty="0"/>
              <a:t>Periodic review—at least monthly and always after new business and/or ServiceNow visions and objectives are set—of what KPIs need to be tracked, removing existing KPIs that are no longer relevant, and identifying when new metrics are needed </a:t>
            </a:r>
          </a:p>
          <a:p>
            <a:pPr marL="456565" lvl="1" indent="-224790">
              <a:buFont typeface="Wingdings" pitchFamily="2" charset="2"/>
              <a:buChar char="q"/>
            </a:pPr>
            <a:r>
              <a:rPr lang="en-US" sz="1100" dirty="0"/>
              <a:t>Redefining KPIs in collaboration with process or service owners as needed</a:t>
            </a:r>
          </a:p>
          <a:p>
            <a:pPr marL="456565" lvl="1" indent="-224790">
              <a:buFont typeface="Wingdings" pitchFamily="2" charset="2"/>
              <a:buChar char="q"/>
            </a:pPr>
            <a:r>
              <a:rPr lang="en-US" sz="1100" dirty="0"/>
              <a:t>Sharing KPI dashboards with roles and groups that need them to inform decisions</a:t>
            </a:r>
          </a:p>
          <a:p>
            <a:pPr marL="456565" lvl="1" indent="-224790">
              <a:buFont typeface="Wingdings" pitchFamily="2" charset="2"/>
              <a:buChar char="q"/>
            </a:pPr>
            <a:r>
              <a:rPr lang="en-US" sz="1100" dirty="0"/>
              <a:t>Assessing whether diagnostic metrics are helping the ServiceNow team diagnose issues and make course corrections, and suggesting redefinition or new metrics as needed</a:t>
            </a:r>
          </a:p>
          <a:p>
            <a:pPr>
              <a:buFont typeface="Wingdings" pitchFamily="2" charset="2"/>
              <a:buChar char="q"/>
            </a:pPr>
            <a:r>
              <a:rPr lang="en-US" sz="1200" dirty="0"/>
              <a:t>Map new KPI management responsibilities and authorities with the responsibilities and authorities of other existing roles. (If you maintain an organizational RACI chart that documents role responsibilities and accountabilities, add “KPI manager(s)” to the chart.)</a:t>
            </a:r>
          </a:p>
          <a:p>
            <a:pPr marL="456565" lvl="1" indent="-224790">
              <a:buFont typeface="Wingdings" pitchFamily="2" charset="2"/>
              <a:buChar char="q"/>
            </a:pPr>
            <a:r>
              <a:rPr lang="en-US" sz="1100" dirty="0"/>
              <a:t>Identify where KPI management responsibilities and accountabilities may overlap with existing roles and verify that these overlaps will not cause confusion.</a:t>
            </a:r>
          </a:p>
          <a:p>
            <a:pPr>
              <a:buFont typeface="Wingdings" pitchFamily="2" charset="2"/>
              <a:buChar char="q"/>
            </a:pPr>
            <a:endParaRPr lang="en-US" sz="1600" dirty="0"/>
          </a:p>
        </p:txBody>
      </p:sp>
      <p:sp>
        <p:nvSpPr>
          <p:cNvPr id="23" name="Chevron 22">
            <a:extLst>
              <a:ext uri="{FF2B5EF4-FFF2-40B4-BE49-F238E27FC236}">
                <a16:creationId xmlns:a16="http://schemas.microsoft.com/office/drawing/2014/main" id="{303B4D7B-FEB4-E541-8EBF-5EE088DC5A07}"/>
              </a:ext>
            </a:extLst>
          </p:cNvPr>
          <p:cNvSpPr/>
          <p:nvPr/>
        </p:nvSpPr>
        <p:spPr>
          <a:xfrm>
            <a:off x="6070862" y="5848654"/>
            <a:ext cx="151771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Understand business objectives</a:t>
            </a:r>
          </a:p>
        </p:txBody>
      </p:sp>
      <p:sp>
        <p:nvSpPr>
          <p:cNvPr id="24" name="Chevron 23">
            <a:extLst>
              <a:ext uri="{FF2B5EF4-FFF2-40B4-BE49-F238E27FC236}">
                <a16:creationId xmlns:a16="http://schemas.microsoft.com/office/drawing/2014/main" id="{3C36DA44-E409-E446-B949-D4D634C00592}"/>
              </a:ext>
            </a:extLst>
          </p:cNvPr>
          <p:cNvSpPr/>
          <p:nvPr/>
        </p:nvSpPr>
        <p:spPr>
          <a:xfrm>
            <a:off x="7272271" y="5848654"/>
            <a:ext cx="12778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KPIs</a:t>
            </a:r>
          </a:p>
        </p:txBody>
      </p:sp>
      <p:sp>
        <p:nvSpPr>
          <p:cNvPr id="25" name="Chevron 24">
            <a:extLst>
              <a:ext uri="{FF2B5EF4-FFF2-40B4-BE49-F238E27FC236}">
                <a16:creationId xmlns:a16="http://schemas.microsoft.com/office/drawing/2014/main" id="{14FD327D-8FF8-914A-AEE8-9A5FCA669212}"/>
              </a:ext>
            </a:extLst>
          </p:cNvPr>
          <p:cNvSpPr/>
          <p:nvPr/>
        </p:nvSpPr>
        <p:spPr>
          <a:xfrm>
            <a:off x="8163609" y="5848654"/>
            <a:ext cx="13857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diagnostic metrics</a:t>
            </a:r>
          </a:p>
        </p:txBody>
      </p:sp>
      <p:sp>
        <p:nvSpPr>
          <p:cNvPr id="26" name="Chevron 25">
            <a:extLst>
              <a:ext uri="{FF2B5EF4-FFF2-40B4-BE49-F238E27FC236}">
                <a16:creationId xmlns:a16="http://schemas.microsoft.com/office/drawing/2014/main" id="{A6567A0B-451D-9D4A-A682-D5AF65F28105}"/>
              </a:ext>
            </a:extLst>
          </p:cNvPr>
          <p:cNvSpPr/>
          <p:nvPr/>
        </p:nvSpPr>
        <p:spPr>
          <a:xfrm>
            <a:off x="9247694" y="5848654"/>
            <a:ext cx="1669195"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Continually improve metrics tracking</a:t>
            </a:r>
          </a:p>
        </p:txBody>
      </p:sp>
      <p:sp>
        <p:nvSpPr>
          <p:cNvPr id="34" name="Chevron 33">
            <a:extLst>
              <a:ext uri="{FF2B5EF4-FFF2-40B4-BE49-F238E27FC236}">
                <a16:creationId xmlns:a16="http://schemas.microsoft.com/office/drawing/2014/main" id="{F7684110-A491-6E45-802C-4058B68F23AD}"/>
              </a:ext>
            </a:extLst>
          </p:cNvPr>
          <p:cNvSpPr/>
          <p:nvPr/>
        </p:nvSpPr>
        <p:spPr>
          <a:xfrm>
            <a:off x="10510887" y="5848654"/>
            <a:ext cx="12443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Extend metrics usage</a:t>
            </a:r>
          </a:p>
        </p:txBody>
      </p:sp>
      <p:sp>
        <p:nvSpPr>
          <p:cNvPr id="35" name="Chevron 34">
            <a:extLst>
              <a:ext uri="{FF2B5EF4-FFF2-40B4-BE49-F238E27FC236}">
                <a16:creationId xmlns:a16="http://schemas.microsoft.com/office/drawing/2014/main" id="{CEF1CFC9-314C-894C-B88F-B31D040963DE}"/>
              </a:ext>
            </a:extLst>
          </p:cNvPr>
          <p:cNvSpPr/>
          <p:nvPr/>
        </p:nvSpPr>
        <p:spPr>
          <a:xfrm>
            <a:off x="5503414"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nvGrpSpPr>
          <p:cNvPr id="13" name="Group 12">
            <a:extLst>
              <a:ext uri="{FF2B5EF4-FFF2-40B4-BE49-F238E27FC236}">
                <a16:creationId xmlns:a16="http://schemas.microsoft.com/office/drawing/2014/main" id="{497632AB-20BE-0844-A9AB-4F2027CB25FD}"/>
              </a:ext>
            </a:extLst>
          </p:cNvPr>
          <p:cNvGrpSpPr/>
          <p:nvPr/>
        </p:nvGrpSpPr>
        <p:grpSpPr>
          <a:xfrm>
            <a:off x="441230" y="5848654"/>
            <a:ext cx="11313995" cy="462116"/>
            <a:chOff x="5503414" y="5848654"/>
            <a:chExt cx="6251811" cy="462116"/>
          </a:xfrm>
        </p:grpSpPr>
        <p:sp>
          <p:nvSpPr>
            <p:cNvPr id="14" name="Chevron 13">
              <a:extLst>
                <a:ext uri="{FF2B5EF4-FFF2-40B4-BE49-F238E27FC236}">
                  <a16:creationId xmlns:a16="http://schemas.microsoft.com/office/drawing/2014/main" id="{E83882B8-5207-A946-AF25-30902569A62C}"/>
                </a:ext>
              </a:extLst>
            </p:cNvPr>
            <p:cNvSpPr/>
            <p:nvPr/>
          </p:nvSpPr>
          <p:spPr>
            <a:xfrm>
              <a:off x="6070863" y="5848654"/>
              <a:ext cx="139188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Understand your business objectives</a:t>
              </a:r>
            </a:p>
          </p:txBody>
        </p:sp>
        <p:sp>
          <p:nvSpPr>
            <p:cNvPr id="17" name="Chevron 16">
              <a:extLst>
                <a:ext uri="{FF2B5EF4-FFF2-40B4-BE49-F238E27FC236}">
                  <a16:creationId xmlns:a16="http://schemas.microsoft.com/office/drawing/2014/main" id="{71AC4430-9520-BC4D-AF15-9BEB42193F85}"/>
                </a:ext>
              </a:extLst>
            </p:cNvPr>
            <p:cNvSpPr/>
            <p:nvPr/>
          </p:nvSpPr>
          <p:spPr>
            <a:xfrm>
              <a:off x="7272271" y="5848654"/>
              <a:ext cx="12778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KPIs</a:t>
              </a:r>
            </a:p>
          </p:txBody>
        </p:sp>
        <p:sp>
          <p:nvSpPr>
            <p:cNvPr id="18" name="Chevron 17">
              <a:extLst>
                <a:ext uri="{FF2B5EF4-FFF2-40B4-BE49-F238E27FC236}">
                  <a16:creationId xmlns:a16="http://schemas.microsoft.com/office/drawing/2014/main" id="{10C2512A-94D9-694D-9BD4-BEB6E925F9E0}"/>
                </a:ext>
              </a:extLst>
            </p:cNvPr>
            <p:cNvSpPr/>
            <p:nvPr/>
          </p:nvSpPr>
          <p:spPr>
            <a:xfrm>
              <a:off x="8163609" y="5848654"/>
              <a:ext cx="12892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diagnostic metrics</a:t>
              </a:r>
            </a:p>
          </p:txBody>
        </p:sp>
        <p:sp>
          <p:nvSpPr>
            <p:cNvPr id="19" name="Chevron 18">
              <a:extLst>
                <a:ext uri="{FF2B5EF4-FFF2-40B4-BE49-F238E27FC236}">
                  <a16:creationId xmlns:a16="http://schemas.microsoft.com/office/drawing/2014/main" id="{3F6F8E6B-2A63-4348-8F68-7F949833D142}"/>
                </a:ext>
              </a:extLst>
            </p:cNvPr>
            <p:cNvSpPr/>
            <p:nvPr/>
          </p:nvSpPr>
          <p:spPr>
            <a:xfrm>
              <a:off x="9247694" y="5848654"/>
              <a:ext cx="1489335"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Continually improve metrics tracking</a:t>
              </a:r>
            </a:p>
          </p:txBody>
        </p:sp>
        <p:sp>
          <p:nvSpPr>
            <p:cNvPr id="22" name="Chevron 21">
              <a:extLst>
                <a:ext uri="{FF2B5EF4-FFF2-40B4-BE49-F238E27FC236}">
                  <a16:creationId xmlns:a16="http://schemas.microsoft.com/office/drawing/2014/main" id="{4BC58913-DCB3-0B40-8793-3FCA2E0304CD}"/>
                </a:ext>
              </a:extLst>
            </p:cNvPr>
            <p:cNvSpPr/>
            <p:nvPr/>
          </p:nvSpPr>
          <p:spPr>
            <a:xfrm>
              <a:off x="10510887" y="5848654"/>
              <a:ext cx="12443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Extend metrics usage</a:t>
              </a:r>
            </a:p>
          </p:txBody>
        </p:sp>
        <p:sp>
          <p:nvSpPr>
            <p:cNvPr id="27" name="Chevron 26">
              <a:extLst>
                <a:ext uri="{FF2B5EF4-FFF2-40B4-BE49-F238E27FC236}">
                  <a16:creationId xmlns:a16="http://schemas.microsoft.com/office/drawing/2014/main" id="{2C145E6B-AA0B-1346-A884-5C21B4431366}"/>
                </a:ext>
              </a:extLst>
            </p:cNvPr>
            <p:cNvSpPr/>
            <p:nvPr/>
          </p:nvSpPr>
          <p:spPr>
            <a:xfrm>
              <a:off x="5503414"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Tree>
    <p:extLst>
      <p:ext uri="{BB962C8B-B14F-4D97-AF65-F5344CB8AC3E}">
        <p14:creationId xmlns:p14="http://schemas.microsoft.com/office/powerpoint/2010/main" val="2514136566"/>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9">
            <a:extLst>
              <a:ext uri="{FF2B5EF4-FFF2-40B4-BE49-F238E27FC236}">
                <a16:creationId xmlns:a16="http://schemas.microsoft.com/office/drawing/2014/main" id="{62221974-A629-3344-81CD-E30DB5612BFE}"/>
              </a:ext>
            </a:extLst>
          </p:cNvPr>
          <p:cNvSpPr txBox="1">
            <a:spLocks/>
          </p:cNvSpPr>
          <p:nvPr/>
        </p:nvSpPr>
        <p:spPr>
          <a:xfrm>
            <a:off x="441231" y="960179"/>
            <a:ext cx="11207241" cy="44608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endParaRPr lang="en-US" dirty="0"/>
          </a:p>
        </p:txBody>
      </p:sp>
      <p:sp>
        <p:nvSpPr>
          <p:cNvPr id="16" name="Title 1">
            <a:extLst>
              <a:ext uri="{FF2B5EF4-FFF2-40B4-BE49-F238E27FC236}">
                <a16:creationId xmlns:a16="http://schemas.microsoft.com/office/drawing/2014/main" id="{5C355882-9AF4-684D-A1FD-3146603B2544}"/>
              </a:ext>
            </a:extLst>
          </p:cNvPr>
          <p:cNvSpPr>
            <a:spLocks noGrp="1"/>
          </p:cNvSpPr>
          <p:nvPr>
            <p:ph type="title"/>
          </p:nvPr>
        </p:nvSpPr>
        <p:spPr>
          <a:xfrm>
            <a:off x="441231" y="341807"/>
            <a:ext cx="11207242" cy="668692"/>
          </a:xfrm>
        </p:spPr>
        <p:txBody>
          <a:bodyPr/>
          <a:lstStyle/>
          <a:p>
            <a:r>
              <a:rPr lang="en-US" dirty="0"/>
              <a:t>Step 4: Continually improve metrics tracking (Continued)</a:t>
            </a:r>
          </a:p>
        </p:txBody>
      </p:sp>
      <p:sp>
        <p:nvSpPr>
          <p:cNvPr id="33" name="Rectangle 32">
            <a:extLst>
              <a:ext uri="{FF2B5EF4-FFF2-40B4-BE49-F238E27FC236}">
                <a16:creationId xmlns:a16="http://schemas.microsoft.com/office/drawing/2014/main" id="{39B6AAE5-210A-FB4A-BA92-CE9D0F722039}"/>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Chevron 22">
            <a:extLst>
              <a:ext uri="{FF2B5EF4-FFF2-40B4-BE49-F238E27FC236}">
                <a16:creationId xmlns:a16="http://schemas.microsoft.com/office/drawing/2014/main" id="{303B4D7B-FEB4-E541-8EBF-5EE088DC5A07}"/>
              </a:ext>
            </a:extLst>
          </p:cNvPr>
          <p:cNvSpPr/>
          <p:nvPr/>
        </p:nvSpPr>
        <p:spPr>
          <a:xfrm>
            <a:off x="6070862" y="5848654"/>
            <a:ext cx="151771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Understand business objectives</a:t>
            </a:r>
          </a:p>
        </p:txBody>
      </p:sp>
      <p:sp>
        <p:nvSpPr>
          <p:cNvPr id="24" name="Chevron 23">
            <a:extLst>
              <a:ext uri="{FF2B5EF4-FFF2-40B4-BE49-F238E27FC236}">
                <a16:creationId xmlns:a16="http://schemas.microsoft.com/office/drawing/2014/main" id="{3C36DA44-E409-E446-B949-D4D634C00592}"/>
              </a:ext>
            </a:extLst>
          </p:cNvPr>
          <p:cNvSpPr/>
          <p:nvPr/>
        </p:nvSpPr>
        <p:spPr>
          <a:xfrm>
            <a:off x="7272271" y="5848654"/>
            <a:ext cx="12778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KPIs</a:t>
            </a:r>
          </a:p>
        </p:txBody>
      </p:sp>
      <p:sp>
        <p:nvSpPr>
          <p:cNvPr id="25" name="Chevron 24">
            <a:extLst>
              <a:ext uri="{FF2B5EF4-FFF2-40B4-BE49-F238E27FC236}">
                <a16:creationId xmlns:a16="http://schemas.microsoft.com/office/drawing/2014/main" id="{14FD327D-8FF8-914A-AEE8-9A5FCA669212}"/>
              </a:ext>
            </a:extLst>
          </p:cNvPr>
          <p:cNvSpPr/>
          <p:nvPr/>
        </p:nvSpPr>
        <p:spPr>
          <a:xfrm>
            <a:off x="8163609" y="5848654"/>
            <a:ext cx="13857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diagnostic metrics</a:t>
            </a:r>
          </a:p>
        </p:txBody>
      </p:sp>
      <p:sp>
        <p:nvSpPr>
          <p:cNvPr id="26" name="Chevron 25">
            <a:extLst>
              <a:ext uri="{FF2B5EF4-FFF2-40B4-BE49-F238E27FC236}">
                <a16:creationId xmlns:a16="http://schemas.microsoft.com/office/drawing/2014/main" id="{A6567A0B-451D-9D4A-A682-D5AF65F28105}"/>
              </a:ext>
            </a:extLst>
          </p:cNvPr>
          <p:cNvSpPr/>
          <p:nvPr/>
        </p:nvSpPr>
        <p:spPr>
          <a:xfrm>
            <a:off x="9247694" y="5848654"/>
            <a:ext cx="1669195"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Continually improve metrics tracking</a:t>
            </a:r>
          </a:p>
        </p:txBody>
      </p:sp>
      <p:sp>
        <p:nvSpPr>
          <p:cNvPr id="34" name="Chevron 33">
            <a:extLst>
              <a:ext uri="{FF2B5EF4-FFF2-40B4-BE49-F238E27FC236}">
                <a16:creationId xmlns:a16="http://schemas.microsoft.com/office/drawing/2014/main" id="{F7684110-A491-6E45-802C-4058B68F23AD}"/>
              </a:ext>
            </a:extLst>
          </p:cNvPr>
          <p:cNvSpPr/>
          <p:nvPr/>
        </p:nvSpPr>
        <p:spPr>
          <a:xfrm>
            <a:off x="10510887" y="5848654"/>
            <a:ext cx="12443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Extend metrics usage</a:t>
            </a:r>
          </a:p>
        </p:txBody>
      </p:sp>
      <p:sp>
        <p:nvSpPr>
          <p:cNvPr id="35" name="Chevron 34">
            <a:extLst>
              <a:ext uri="{FF2B5EF4-FFF2-40B4-BE49-F238E27FC236}">
                <a16:creationId xmlns:a16="http://schemas.microsoft.com/office/drawing/2014/main" id="{CEF1CFC9-314C-894C-B88F-B31D040963DE}"/>
              </a:ext>
            </a:extLst>
          </p:cNvPr>
          <p:cNvSpPr/>
          <p:nvPr/>
        </p:nvSpPr>
        <p:spPr>
          <a:xfrm>
            <a:off x="5503414"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7" name="Content Placeholder 11">
            <a:extLst>
              <a:ext uri="{FF2B5EF4-FFF2-40B4-BE49-F238E27FC236}">
                <a16:creationId xmlns:a16="http://schemas.microsoft.com/office/drawing/2014/main" id="{32E69DB4-6CCC-F846-837C-E8CC601BFC4A}"/>
              </a:ext>
            </a:extLst>
          </p:cNvPr>
          <p:cNvSpPr txBox="1">
            <a:spLocks/>
          </p:cNvSpPr>
          <p:nvPr/>
        </p:nvSpPr>
        <p:spPr>
          <a:xfrm>
            <a:off x="441232" y="1373175"/>
            <a:ext cx="4855598" cy="4138061"/>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Have the role(s) assigned accountability for metrics tracking conduct a quarterly review of the existing metrics and how they’re measured and tracked</a:t>
            </a:r>
          </a:p>
          <a:p>
            <a:pPr marL="227965" indent="-227965">
              <a:buFont typeface="Wingdings" pitchFamily="2" charset="2"/>
              <a:buChar char="q"/>
            </a:pPr>
            <a:r>
              <a:rPr lang="en-US" sz="1200" dirty="0"/>
              <a:t>During metrics reviews, have the metrics manager(s) ask: </a:t>
            </a:r>
          </a:p>
          <a:p>
            <a:pPr marL="456565" lvl="1" indent="-224790">
              <a:buFont typeface="Wingdings" pitchFamily="2" charset="2"/>
              <a:buChar char="q"/>
            </a:pPr>
            <a:r>
              <a:rPr lang="en-US" sz="1100" dirty="0"/>
              <a:t>Are the KPIs defined still a useful set of performance indicators?</a:t>
            </a:r>
          </a:p>
          <a:p>
            <a:pPr marL="456565" lvl="1" indent="-224790">
              <a:buFont typeface="Wingdings" pitchFamily="2" charset="2"/>
              <a:buChar char="q"/>
            </a:pPr>
            <a:r>
              <a:rPr lang="en-US" sz="1100" dirty="0"/>
              <a:t>Are your KPI data sources consistent and secure? Has data quality improved or deteriorated? </a:t>
            </a:r>
          </a:p>
          <a:p>
            <a:pPr marL="456565" lvl="1" indent="-224790">
              <a:buFont typeface="Wingdings" pitchFamily="2" charset="2"/>
              <a:buChar char="q"/>
            </a:pPr>
            <a:r>
              <a:rPr lang="en-US" sz="1100" dirty="0"/>
              <a:t>Are you still tracking the most up-to-date KPIs? Have any objectives been fulfilled, meaning relevant KPIs no longer need to be tracked? Have there been any changes in your strategic vision or ServiceNow roadmap that might impact what you need to measure? Have there been any product changes from ServiceNow that impact what you need to measure?</a:t>
            </a:r>
          </a:p>
          <a:p>
            <a:pPr marL="456565" lvl="1" indent="-224790">
              <a:buFont typeface="Wingdings" pitchFamily="2" charset="2"/>
              <a:buChar char="q"/>
            </a:pPr>
            <a:r>
              <a:rPr lang="en-US" sz="1100" dirty="0"/>
              <a:t>Are your stakeholder groups still getting the information they need from dashboards? Are the KPIs actually informing the decisions they need to make? Would they suggest any improvements, redefinitions, or new KPIs? </a:t>
            </a:r>
          </a:p>
          <a:p>
            <a:pPr marL="456565" lvl="1" indent="-224790">
              <a:buFont typeface="Wingdings" pitchFamily="2" charset="2"/>
              <a:buChar char="q"/>
            </a:pPr>
            <a:r>
              <a:rPr lang="en-US" sz="1100" dirty="0"/>
              <a:t>Are your diagnostic metrics helping you predict KPI performance, diagnose issues, and influence positive results? </a:t>
            </a:r>
          </a:p>
        </p:txBody>
      </p:sp>
      <p:sp>
        <p:nvSpPr>
          <p:cNvPr id="28" name="Rectangle 27">
            <a:extLst>
              <a:ext uri="{FF2B5EF4-FFF2-40B4-BE49-F238E27FC236}">
                <a16:creationId xmlns:a16="http://schemas.microsoft.com/office/drawing/2014/main" id="{94CA1524-59F9-0444-A804-C57F30BD1031}"/>
              </a:ext>
            </a:extLst>
          </p:cNvPr>
          <p:cNvSpPr/>
          <p:nvPr/>
        </p:nvSpPr>
        <p:spPr>
          <a:xfrm>
            <a:off x="5776332" y="3769112"/>
            <a:ext cx="5889980" cy="187458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Many organizations hire consulting or advisory companies to help them benchmark against other companies. While these services can provide extensive comparisons, they can be costly and time-consuming engagements. Alternatively, you can try partnering with peers at other companies to talk shop and compare results (although you should be careful about partnering this way with peers working at direct competitor companies). ServiceNow </a:t>
            </a:r>
            <a:r>
              <a:rPr lang="en-US" sz="1100" dirty="0">
                <a:solidFill>
                  <a:schemeClr val="tx1"/>
                </a:solidFill>
                <a:hlinkClick r:id="rId3"/>
              </a:rPr>
              <a:t>Community forums</a:t>
            </a:r>
            <a:r>
              <a:rPr lang="en-US" sz="1100" dirty="0">
                <a:solidFill>
                  <a:schemeClr val="tx1"/>
                </a:solidFill>
              </a:rPr>
              <a:t>, </a:t>
            </a:r>
            <a:r>
              <a:rPr lang="en-US" sz="1100" dirty="0">
                <a:solidFill>
                  <a:schemeClr val="tx1"/>
                </a:solidFill>
                <a:hlinkClick r:id="rId4"/>
              </a:rPr>
              <a:t>user groups</a:t>
            </a:r>
            <a:r>
              <a:rPr lang="en-US" sz="1100" dirty="0">
                <a:solidFill>
                  <a:schemeClr val="tx1"/>
                </a:solidFill>
              </a:rPr>
              <a:t>, and </a:t>
            </a:r>
            <a:r>
              <a:rPr lang="en-US" sz="1100" dirty="0">
                <a:solidFill>
                  <a:schemeClr val="tx1"/>
                </a:solidFill>
                <a:hlinkClick r:id="rId5"/>
              </a:rPr>
              <a:t>events</a:t>
            </a:r>
            <a:r>
              <a:rPr lang="en-US" sz="1100" dirty="0">
                <a:solidFill>
                  <a:schemeClr val="tx1"/>
                </a:solidFill>
              </a:rPr>
              <a:t> are all opportunities to meet others who might be interested in this kind of informal benchmarking. If that’s not enough, </a:t>
            </a:r>
            <a:r>
              <a:rPr lang="en-US" sz="1100" dirty="0">
                <a:solidFill>
                  <a:schemeClr val="tx1"/>
                </a:solidFill>
                <a:hlinkClick r:id="rId6"/>
              </a:rPr>
              <a:t>ServiceNow Benchmarks and Data Insights</a:t>
            </a:r>
            <a:r>
              <a:rPr lang="en-US" sz="1100" dirty="0">
                <a:solidFill>
                  <a:schemeClr val="tx1"/>
                </a:solidFill>
              </a:rPr>
              <a:t> can help you compare your service management performance to the industry averages of your peers. </a:t>
            </a:r>
          </a:p>
        </p:txBody>
      </p:sp>
      <p:sp>
        <p:nvSpPr>
          <p:cNvPr id="29" name="Content Placeholder 11">
            <a:extLst>
              <a:ext uri="{FF2B5EF4-FFF2-40B4-BE49-F238E27FC236}">
                <a16:creationId xmlns:a16="http://schemas.microsoft.com/office/drawing/2014/main" id="{F8D51170-3D5F-5348-80C9-D4B7019055DD}"/>
              </a:ext>
            </a:extLst>
          </p:cNvPr>
          <p:cNvSpPr txBox="1">
            <a:spLocks/>
          </p:cNvSpPr>
          <p:nvPr/>
        </p:nvSpPr>
        <p:spPr>
          <a:xfrm>
            <a:off x="5776332" y="1373175"/>
            <a:ext cx="5889980" cy="2320711"/>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Benchmark against peers (including companies in the same industry, of similar size in terms of revenue, number of employees, and competitors) every six to 12 months to source new ideas for how to measure and track performance, considering: </a:t>
            </a:r>
          </a:p>
          <a:p>
            <a:pPr>
              <a:buFont typeface="Wingdings" pitchFamily="2" charset="2"/>
              <a:buChar char="q"/>
            </a:pPr>
            <a:r>
              <a:rPr lang="en-US" sz="1200" dirty="0"/>
              <a:t>Are they using similar KPIs if their objectives are consistent? </a:t>
            </a:r>
          </a:p>
          <a:p>
            <a:pPr>
              <a:buFont typeface="Wingdings" pitchFamily="2" charset="2"/>
              <a:buChar char="q"/>
            </a:pPr>
            <a:r>
              <a:rPr lang="en-US" sz="1200" dirty="0"/>
              <a:t>How are they performing? Are we ahead or behind? </a:t>
            </a:r>
          </a:p>
          <a:p>
            <a:pPr>
              <a:buFont typeface="Wingdings" pitchFamily="2" charset="2"/>
              <a:buChar char="q"/>
            </a:pPr>
            <a:r>
              <a:rPr lang="en-US" sz="1200" dirty="0"/>
              <a:t>Are there opportunities to learn from what peers are doing? For example, are they measuring cleverly defined KPIs that we aren’t using? </a:t>
            </a:r>
          </a:p>
          <a:p>
            <a:pPr>
              <a:buFont typeface="Wingdings" pitchFamily="2" charset="2"/>
              <a:buChar char="q"/>
            </a:pPr>
            <a:r>
              <a:rPr lang="en-US" sz="1200" dirty="0"/>
              <a:t>Where can we increase our KPI performance goals to leapfrog our peers?</a:t>
            </a:r>
          </a:p>
        </p:txBody>
      </p:sp>
      <p:grpSp>
        <p:nvGrpSpPr>
          <p:cNvPr id="14" name="Group 13">
            <a:extLst>
              <a:ext uri="{FF2B5EF4-FFF2-40B4-BE49-F238E27FC236}">
                <a16:creationId xmlns:a16="http://schemas.microsoft.com/office/drawing/2014/main" id="{7957DEAF-EE0F-5045-8D6E-8836D4019F0D}"/>
              </a:ext>
            </a:extLst>
          </p:cNvPr>
          <p:cNvGrpSpPr/>
          <p:nvPr/>
        </p:nvGrpSpPr>
        <p:grpSpPr>
          <a:xfrm>
            <a:off x="441230" y="5848654"/>
            <a:ext cx="11313995" cy="462116"/>
            <a:chOff x="5503414" y="5848654"/>
            <a:chExt cx="6251811" cy="462116"/>
          </a:xfrm>
        </p:grpSpPr>
        <p:sp>
          <p:nvSpPr>
            <p:cNvPr id="17" name="Chevron 16">
              <a:extLst>
                <a:ext uri="{FF2B5EF4-FFF2-40B4-BE49-F238E27FC236}">
                  <a16:creationId xmlns:a16="http://schemas.microsoft.com/office/drawing/2014/main" id="{BE12E237-077B-B048-A57D-B629C42677A4}"/>
                </a:ext>
              </a:extLst>
            </p:cNvPr>
            <p:cNvSpPr/>
            <p:nvPr/>
          </p:nvSpPr>
          <p:spPr>
            <a:xfrm>
              <a:off x="6070863" y="5848654"/>
              <a:ext cx="139188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Understand your business objectives</a:t>
              </a:r>
            </a:p>
          </p:txBody>
        </p:sp>
        <p:sp>
          <p:nvSpPr>
            <p:cNvPr id="18" name="Chevron 17">
              <a:extLst>
                <a:ext uri="{FF2B5EF4-FFF2-40B4-BE49-F238E27FC236}">
                  <a16:creationId xmlns:a16="http://schemas.microsoft.com/office/drawing/2014/main" id="{9EE93146-21EF-6D42-84E9-69B4B1F5EABE}"/>
                </a:ext>
              </a:extLst>
            </p:cNvPr>
            <p:cNvSpPr/>
            <p:nvPr/>
          </p:nvSpPr>
          <p:spPr>
            <a:xfrm>
              <a:off x="7272271" y="5848654"/>
              <a:ext cx="12778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KPIs</a:t>
              </a:r>
            </a:p>
          </p:txBody>
        </p:sp>
        <p:sp>
          <p:nvSpPr>
            <p:cNvPr id="19" name="Chevron 18">
              <a:extLst>
                <a:ext uri="{FF2B5EF4-FFF2-40B4-BE49-F238E27FC236}">
                  <a16:creationId xmlns:a16="http://schemas.microsoft.com/office/drawing/2014/main" id="{3C35D5A4-713B-9540-9EED-85AF5C063043}"/>
                </a:ext>
              </a:extLst>
            </p:cNvPr>
            <p:cNvSpPr/>
            <p:nvPr/>
          </p:nvSpPr>
          <p:spPr>
            <a:xfrm>
              <a:off x="8163609" y="5848654"/>
              <a:ext cx="12892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diagnostic metrics</a:t>
              </a:r>
            </a:p>
          </p:txBody>
        </p:sp>
        <p:sp>
          <p:nvSpPr>
            <p:cNvPr id="20" name="Chevron 19">
              <a:extLst>
                <a:ext uri="{FF2B5EF4-FFF2-40B4-BE49-F238E27FC236}">
                  <a16:creationId xmlns:a16="http://schemas.microsoft.com/office/drawing/2014/main" id="{3DE63920-A765-F242-9D77-6E0CCCFE1433}"/>
                </a:ext>
              </a:extLst>
            </p:cNvPr>
            <p:cNvSpPr/>
            <p:nvPr/>
          </p:nvSpPr>
          <p:spPr>
            <a:xfrm>
              <a:off x="9247694" y="5848654"/>
              <a:ext cx="1489335"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Continually improve metrics tracking</a:t>
              </a:r>
            </a:p>
          </p:txBody>
        </p:sp>
        <p:sp>
          <p:nvSpPr>
            <p:cNvPr id="21" name="Chevron 20">
              <a:extLst>
                <a:ext uri="{FF2B5EF4-FFF2-40B4-BE49-F238E27FC236}">
                  <a16:creationId xmlns:a16="http://schemas.microsoft.com/office/drawing/2014/main" id="{1937569F-EFFD-8849-91F0-16233DF1A3C6}"/>
                </a:ext>
              </a:extLst>
            </p:cNvPr>
            <p:cNvSpPr/>
            <p:nvPr/>
          </p:nvSpPr>
          <p:spPr>
            <a:xfrm>
              <a:off x="10510887" y="5848654"/>
              <a:ext cx="12443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Extend metrics usage</a:t>
              </a:r>
            </a:p>
          </p:txBody>
        </p:sp>
        <p:sp>
          <p:nvSpPr>
            <p:cNvPr id="22" name="Chevron 21">
              <a:extLst>
                <a:ext uri="{FF2B5EF4-FFF2-40B4-BE49-F238E27FC236}">
                  <a16:creationId xmlns:a16="http://schemas.microsoft.com/office/drawing/2014/main" id="{EFD22539-EF12-8D49-8A39-CEB82D83181A}"/>
                </a:ext>
              </a:extLst>
            </p:cNvPr>
            <p:cNvSpPr/>
            <p:nvPr/>
          </p:nvSpPr>
          <p:spPr>
            <a:xfrm>
              <a:off x="5503414"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Tree>
    <p:extLst>
      <p:ext uri="{BB962C8B-B14F-4D97-AF65-F5344CB8AC3E}">
        <p14:creationId xmlns:p14="http://schemas.microsoft.com/office/powerpoint/2010/main" val="3209205637"/>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9">
            <a:extLst>
              <a:ext uri="{FF2B5EF4-FFF2-40B4-BE49-F238E27FC236}">
                <a16:creationId xmlns:a16="http://schemas.microsoft.com/office/drawing/2014/main" id="{62221974-A629-3344-81CD-E30DB5612BFE}"/>
              </a:ext>
            </a:extLst>
          </p:cNvPr>
          <p:cNvSpPr txBox="1">
            <a:spLocks/>
          </p:cNvSpPr>
          <p:nvPr/>
        </p:nvSpPr>
        <p:spPr>
          <a:xfrm>
            <a:off x="441231" y="960179"/>
            <a:ext cx="11207241" cy="44608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endParaRPr lang="en-US" dirty="0"/>
          </a:p>
        </p:txBody>
      </p:sp>
      <p:sp>
        <p:nvSpPr>
          <p:cNvPr id="16" name="Title 1">
            <a:extLst>
              <a:ext uri="{FF2B5EF4-FFF2-40B4-BE49-F238E27FC236}">
                <a16:creationId xmlns:a16="http://schemas.microsoft.com/office/drawing/2014/main" id="{5C355882-9AF4-684D-A1FD-3146603B2544}"/>
              </a:ext>
            </a:extLst>
          </p:cNvPr>
          <p:cNvSpPr>
            <a:spLocks noGrp="1"/>
          </p:cNvSpPr>
          <p:nvPr>
            <p:ph type="title"/>
          </p:nvPr>
        </p:nvSpPr>
        <p:spPr>
          <a:xfrm>
            <a:off x="441231" y="341807"/>
            <a:ext cx="11207242" cy="668692"/>
          </a:xfrm>
        </p:spPr>
        <p:txBody>
          <a:bodyPr/>
          <a:lstStyle/>
          <a:p>
            <a:r>
              <a:rPr lang="en-US" dirty="0"/>
              <a:t>Step 5: Extend metrics usage</a:t>
            </a:r>
          </a:p>
        </p:txBody>
      </p:sp>
      <p:sp>
        <p:nvSpPr>
          <p:cNvPr id="20" name="TextBox 19">
            <a:extLst>
              <a:ext uri="{FF2B5EF4-FFF2-40B4-BE49-F238E27FC236}">
                <a16:creationId xmlns:a16="http://schemas.microsoft.com/office/drawing/2014/main" id="{0550C129-BB49-3B4B-B5FD-B81B5AFD26E6}"/>
              </a:ext>
            </a:extLst>
          </p:cNvPr>
          <p:cNvSpPr txBox="1"/>
          <p:nvPr/>
        </p:nvSpPr>
        <p:spPr>
          <a:xfrm>
            <a:off x="441231" y="1141657"/>
            <a:ext cx="11225082" cy="830997"/>
          </a:xfrm>
          <a:prstGeom prst="rect">
            <a:avLst/>
          </a:prstGeom>
          <a:noFill/>
        </p:spPr>
        <p:txBody>
          <a:bodyPr wrap="square" rtlCol="0" anchor="t">
            <a:spAutoFit/>
          </a:bodyPr>
          <a:lstStyle/>
          <a:p>
            <a:r>
              <a:rPr lang="en-US" sz="1200" dirty="0"/>
              <a:t>Unless you invest in enabling others to view and use your measurements, metrics only offer evidence of how ServiceNow is supporting business outcomes to you, your team, and the senior leaders you report to. To fully realize the value of tracking ServiceNow metrics, you need all groups using ServiceNow in your organization to use metrics to tell them how they do work and make decisions. Excellent results are most likely when employees understand how to inform their work using past performance measurement.</a:t>
            </a:r>
          </a:p>
        </p:txBody>
      </p:sp>
      <p:sp>
        <p:nvSpPr>
          <p:cNvPr id="33" name="Rectangle 32">
            <a:extLst>
              <a:ext uri="{FF2B5EF4-FFF2-40B4-BE49-F238E27FC236}">
                <a16:creationId xmlns:a16="http://schemas.microsoft.com/office/drawing/2014/main" id="{39B6AAE5-210A-FB4A-BA92-CE9D0F722039}"/>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Chevron 22">
            <a:extLst>
              <a:ext uri="{FF2B5EF4-FFF2-40B4-BE49-F238E27FC236}">
                <a16:creationId xmlns:a16="http://schemas.microsoft.com/office/drawing/2014/main" id="{303B4D7B-FEB4-E541-8EBF-5EE088DC5A07}"/>
              </a:ext>
            </a:extLst>
          </p:cNvPr>
          <p:cNvSpPr/>
          <p:nvPr/>
        </p:nvSpPr>
        <p:spPr>
          <a:xfrm>
            <a:off x="6070862" y="5848654"/>
            <a:ext cx="151771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Understand business objectives</a:t>
            </a:r>
          </a:p>
        </p:txBody>
      </p:sp>
      <p:sp>
        <p:nvSpPr>
          <p:cNvPr id="24" name="Chevron 23">
            <a:extLst>
              <a:ext uri="{FF2B5EF4-FFF2-40B4-BE49-F238E27FC236}">
                <a16:creationId xmlns:a16="http://schemas.microsoft.com/office/drawing/2014/main" id="{3C36DA44-E409-E446-B949-D4D634C00592}"/>
              </a:ext>
            </a:extLst>
          </p:cNvPr>
          <p:cNvSpPr/>
          <p:nvPr/>
        </p:nvSpPr>
        <p:spPr>
          <a:xfrm>
            <a:off x="7272271" y="5848654"/>
            <a:ext cx="12778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KPIs</a:t>
            </a:r>
          </a:p>
        </p:txBody>
      </p:sp>
      <p:sp>
        <p:nvSpPr>
          <p:cNvPr id="25" name="Chevron 24">
            <a:extLst>
              <a:ext uri="{FF2B5EF4-FFF2-40B4-BE49-F238E27FC236}">
                <a16:creationId xmlns:a16="http://schemas.microsoft.com/office/drawing/2014/main" id="{14FD327D-8FF8-914A-AEE8-9A5FCA669212}"/>
              </a:ext>
            </a:extLst>
          </p:cNvPr>
          <p:cNvSpPr/>
          <p:nvPr/>
        </p:nvSpPr>
        <p:spPr>
          <a:xfrm>
            <a:off x="8163609" y="5848654"/>
            <a:ext cx="13857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diagnostic metrics</a:t>
            </a:r>
          </a:p>
        </p:txBody>
      </p:sp>
      <p:sp>
        <p:nvSpPr>
          <p:cNvPr id="26" name="Chevron 25">
            <a:extLst>
              <a:ext uri="{FF2B5EF4-FFF2-40B4-BE49-F238E27FC236}">
                <a16:creationId xmlns:a16="http://schemas.microsoft.com/office/drawing/2014/main" id="{A6567A0B-451D-9D4A-A682-D5AF65F28105}"/>
              </a:ext>
            </a:extLst>
          </p:cNvPr>
          <p:cNvSpPr/>
          <p:nvPr/>
        </p:nvSpPr>
        <p:spPr>
          <a:xfrm>
            <a:off x="9247694" y="5848654"/>
            <a:ext cx="166919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Continually improve metrics tracking</a:t>
            </a:r>
          </a:p>
        </p:txBody>
      </p:sp>
      <p:sp>
        <p:nvSpPr>
          <p:cNvPr id="34" name="Chevron 33">
            <a:extLst>
              <a:ext uri="{FF2B5EF4-FFF2-40B4-BE49-F238E27FC236}">
                <a16:creationId xmlns:a16="http://schemas.microsoft.com/office/drawing/2014/main" id="{F7684110-A491-6E45-802C-4058B68F23AD}"/>
              </a:ext>
            </a:extLst>
          </p:cNvPr>
          <p:cNvSpPr/>
          <p:nvPr/>
        </p:nvSpPr>
        <p:spPr>
          <a:xfrm>
            <a:off x="10510887" y="5848654"/>
            <a:ext cx="124433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Extend metrics usage</a:t>
            </a:r>
          </a:p>
        </p:txBody>
      </p:sp>
      <p:sp>
        <p:nvSpPr>
          <p:cNvPr id="35" name="Chevron 34">
            <a:extLst>
              <a:ext uri="{FF2B5EF4-FFF2-40B4-BE49-F238E27FC236}">
                <a16:creationId xmlns:a16="http://schemas.microsoft.com/office/drawing/2014/main" id="{CEF1CFC9-314C-894C-B88F-B31D040963DE}"/>
              </a:ext>
            </a:extLst>
          </p:cNvPr>
          <p:cNvSpPr/>
          <p:nvPr/>
        </p:nvSpPr>
        <p:spPr>
          <a:xfrm>
            <a:off x="5503414"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2" name="Content Placeholder 11">
            <a:extLst>
              <a:ext uri="{FF2B5EF4-FFF2-40B4-BE49-F238E27FC236}">
                <a16:creationId xmlns:a16="http://schemas.microsoft.com/office/drawing/2014/main" id="{1B64B9DC-AD86-2A45-9728-54953E759A24}"/>
              </a:ext>
            </a:extLst>
          </p:cNvPr>
          <p:cNvSpPr txBox="1">
            <a:spLocks/>
          </p:cNvSpPr>
          <p:nvPr/>
        </p:nvSpPr>
        <p:spPr>
          <a:xfrm>
            <a:off x="441231" y="2073560"/>
            <a:ext cx="8290174" cy="3641328"/>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Provide groups that can benefit from informing their work with ServiceNow KPI performance—process owners, operations teams, leadership, governance committees, etc.—with KPI measurements that are relevant to their work </a:t>
            </a:r>
            <a:endParaRPr lang="en-US" sz="1200" dirty="0"/>
          </a:p>
          <a:p>
            <a:pPr marL="227965" indent="-227965">
              <a:buFont typeface="Wingdings" pitchFamily="2" charset="2"/>
              <a:buChar char="q"/>
            </a:pPr>
            <a:r>
              <a:rPr lang="en-US" sz="1200" dirty="0"/>
              <a:t>List the different stakeholder groups that you think could benefit from using KPI performance to inform their work. These groups might include business leaders from each of the business areas you support with ServiceNow, governance boards, process owners, IT operations teams, partners, and vendors.</a:t>
            </a:r>
          </a:p>
          <a:p>
            <a:pPr>
              <a:buFont typeface="Wingdings" pitchFamily="2" charset="2"/>
              <a:buChar char="q"/>
            </a:pPr>
            <a:r>
              <a:rPr lang="en-US" sz="1200" dirty="0"/>
              <a:t>Work with someone from each of the groups on your list to discuss the types of information that would be most helpful to them, then help them select two to five KPIs (from those defined in Step 2) that will most closely provide the information they need. </a:t>
            </a:r>
          </a:p>
          <a:p>
            <a:pPr marL="456565" lvl="1" indent="-224790">
              <a:buFont typeface="Wingdings" pitchFamily="2" charset="2"/>
              <a:buChar char="q"/>
            </a:pPr>
            <a:r>
              <a:rPr lang="en-US" sz="1100" dirty="0"/>
              <a:t>If no predefined KPIs will provide the information they need, consider where you can define new KPIs.</a:t>
            </a:r>
          </a:p>
          <a:p>
            <a:pPr marL="227965" indent="-227965">
              <a:buFont typeface="Wingdings" pitchFamily="2" charset="2"/>
              <a:buChar char="q"/>
            </a:pPr>
            <a:r>
              <a:rPr lang="en-US" sz="1200" dirty="0"/>
              <a:t>Based on your conversation with someone from each group, build a custom dashboard for each group that presents up-to-date results for the KPIs you helped them select and explore how ServiceNow Performance Analytics can support this. </a:t>
            </a:r>
          </a:p>
          <a:p>
            <a:pPr>
              <a:buFont typeface="Wingdings" pitchFamily="2" charset="2"/>
              <a:buChar char="q"/>
            </a:pPr>
            <a:r>
              <a:rPr lang="en-US" sz="1200" dirty="0"/>
              <a:t>Meet with someone from each metrics user group every six months to make sure that the KPIs on their dashboard are still relevant to the work they do.</a:t>
            </a:r>
          </a:p>
          <a:p>
            <a:pPr marL="456565" lvl="1" indent="-224790">
              <a:buFont typeface="Wingdings" pitchFamily="2" charset="2"/>
              <a:buChar char="q"/>
            </a:pPr>
            <a:r>
              <a:rPr lang="en-US" sz="1100" dirty="0"/>
              <a:t>During these meetings, collect examples of how their group used metrics to inform their work and decisions, looking for success stories that can be shared with leaders and members from other groups.</a:t>
            </a:r>
          </a:p>
        </p:txBody>
      </p:sp>
      <p:sp>
        <p:nvSpPr>
          <p:cNvPr id="27" name="Rectangle 26">
            <a:extLst>
              <a:ext uri="{FF2B5EF4-FFF2-40B4-BE49-F238E27FC236}">
                <a16:creationId xmlns:a16="http://schemas.microsoft.com/office/drawing/2014/main" id="{510B0540-C6AC-2641-82BC-CA3D1CC63B10}"/>
              </a:ext>
            </a:extLst>
          </p:cNvPr>
          <p:cNvSpPr/>
          <p:nvPr/>
        </p:nvSpPr>
        <p:spPr>
          <a:xfrm>
            <a:off x="9010184" y="2128802"/>
            <a:ext cx="2656127" cy="1383831"/>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 </a:t>
            </a:r>
            <a:r>
              <a:rPr lang="en-US" sz="1100" dirty="0">
                <a:solidFill>
                  <a:schemeClr val="tx1"/>
                </a:solidFill>
              </a:rPr>
              <a:t>ServiceNow </a:t>
            </a:r>
            <a:r>
              <a:rPr lang="en-US" sz="1100" dirty="0">
                <a:solidFill>
                  <a:schemeClr val="tx1"/>
                </a:solidFill>
                <a:hlinkClick r:id="rId3"/>
              </a:rPr>
              <a:t>Performance Analytics</a:t>
            </a:r>
            <a:r>
              <a:rPr lang="en-US" sz="1100" dirty="0">
                <a:solidFill>
                  <a:schemeClr val="tx1"/>
                </a:solidFill>
              </a:rPr>
              <a:t> offers a number of pre-built, OOTB dashboards already designed to inform different stakeholder groups that you can quickly turn on and share using the platform.</a:t>
            </a:r>
            <a:r>
              <a:rPr lang="en-US" sz="1100" b="1" dirty="0">
                <a:solidFill>
                  <a:schemeClr val="tx1"/>
                </a:solidFill>
              </a:rPr>
              <a:t> </a:t>
            </a:r>
            <a:endParaRPr lang="en-US" sz="1100" dirty="0">
              <a:solidFill>
                <a:schemeClr val="tx1"/>
              </a:solidFill>
            </a:endParaRPr>
          </a:p>
        </p:txBody>
      </p:sp>
      <p:grpSp>
        <p:nvGrpSpPr>
          <p:cNvPr id="14" name="Group 13">
            <a:extLst>
              <a:ext uri="{FF2B5EF4-FFF2-40B4-BE49-F238E27FC236}">
                <a16:creationId xmlns:a16="http://schemas.microsoft.com/office/drawing/2014/main" id="{13F4F01D-52E9-444E-ACA7-61D2849531AA}"/>
              </a:ext>
            </a:extLst>
          </p:cNvPr>
          <p:cNvGrpSpPr/>
          <p:nvPr/>
        </p:nvGrpSpPr>
        <p:grpSpPr>
          <a:xfrm>
            <a:off x="441230" y="5848654"/>
            <a:ext cx="11313995" cy="462116"/>
            <a:chOff x="5503414" y="5848654"/>
            <a:chExt cx="6251811" cy="462116"/>
          </a:xfrm>
        </p:grpSpPr>
        <p:sp>
          <p:nvSpPr>
            <p:cNvPr id="17" name="Chevron 16">
              <a:extLst>
                <a:ext uri="{FF2B5EF4-FFF2-40B4-BE49-F238E27FC236}">
                  <a16:creationId xmlns:a16="http://schemas.microsoft.com/office/drawing/2014/main" id="{F7999C11-026C-414B-8418-20F47977853C}"/>
                </a:ext>
              </a:extLst>
            </p:cNvPr>
            <p:cNvSpPr/>
            <p:nvPr/>
          </p:nvSpPr>
          <p:spPr>
            <a:xfrm>
              <a:off x="6070863" y="5848654"/>
              <a:ext cx="139188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Understand your business objectives</a:t>
              </a:r>
            </a:p>
          </p:txBody>
        </p:sp>
        <p:sp>
          <p:nvSpPr>
            <p:cNvPr id="18" name="Chevron 17">
              <a:extLst>
                <a:ext uri="{FF2B5EF4-FFF2-40B4-BE49-F238E27FC236}">
                  <a16:creationId xmlns:a16="http://schemas.microsoft.com/office/drawing/2014/main" id="{74FAB5F8-EACE-D840-BE23-3BE185B3D941}"/>
                </a:ext>
              </a:extLst>
            </p:cNvPr>
            <p:cNvSpPr/>
            <p:nvPr/>
          </p:nvSpPr>
          <p:spPr>
            <a:xfrm>
              <a:off x="7272271" y="5848654"/>
              <a:ext cx="12778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KPIs</a:t>
              </a:r>
            </a:p>
          </p:txBody>
        </p:sp>
        <p:sp>
          <p:nvSpPr>
            <p:cNvPr id="19" name="Chevron 18">
              <a:extLst>
                <a:ext uri="{FF2B5EF4-FFF2-40B4-BE49-F238E27FC236}">
                  <a16:creationId xmlns:a16="http://schemas.microsoft.com/office/drawing/2014/main" id="{2C394984-77D5-4A47-9E08-9E7B9C65B3AD}"/>
                </a:ext>
              </a:extLst>
            </p:cNvPr>
            <p:cNvSpPr/>
            <p:nvPr/>
          </p:nvSpPr>
          <p:spPr>
            <a:xfrm>
              <a:off x="8163609" y="5848654"/>
              <a:ext cx="12892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diagnostic metrics</a:t>
              </a:r>
            </a:p>
          </p:txBody>
        </p:sp>
        <p:sp>
          <p:nvSpPr>
            <p:cNvPr id="21" name="Chevron 20">
              <a:extLst>
                <a:ext uri="{FF2B5EF4-FFF2-40B4-BE49-F238E27FC236}">
                  <a16:creationId xmlns:a16="http://schemas.microsoft.com/office/drawing/2014/main" id="{2F748564-BD5A-5446-A14D-3BC6B1F6E8CE}"/>
                </a:ext>
              </a:extLst>
            </p:cNvPr>
            <p:cNvSpPr/>
            <p:nvPr/>
          </p:nvSpPr>
          <p:spPr>
            <a:xfrm>
              <a:off x="9247694" y="5848654"/>
              <a:ext cx="148933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Continually improve metrics tracking</a:t>
              </a:r>
            </a:p>
          </p:txBody>
        </p:sp>
        <p:sp>
          <p:nvSpPr>
            <p:cNvPr id="28" name="Chevron 27">
              <a:extLst>
                <a:ext uri="{FF2B5EF4-FFF2-40B4-BE49-F238E27FC236}">
                  <a16:creationId xmlns:a16="http://schemas.microsoft.com/office/drawing/2014/main" id="{E425068B-0A83-1842-BE09-1201ED9F14B4}"/>
                </a:ext>
              </a:extLst>
            </p:cNvPr>
            <p:cNvSpPr/>
            <p:nvPr/>
          </p:nvSpPr>
          <p:spPr>
            <a:xfrm>
              <a:off x="10510887" y="5848654"/>
              <a:ext cx="124433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Extend metrics usage</a:t>
              </a:r>
            </a:p>
          </p:txBody>
        </p:sp>
        <p:sp>
          <p:nvSpPr>
            <p:cNvPr id="29" name="Chevron 28">
              <a:extLst>
                <a:ext uri="{FF2B5EF4-FFF2-40B4-BE49-F238E27FC236}">
                  <a16:creationId xmlns:a16="http://schemas.microsoft.com/office/drawing/2014/main" id="{0D49B321-2199-134E-B597-F35A57028C50}"/>
                </a:ext>
              </a:extLst>
            </p:cNvPr>
            <p:cNvSpPr/>
            <p:nvPr/>
          </p:nvSpPr>
          <p:spPr>
            <a:xfrm>
              <a:off x="5503414"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Tree>
    <p:extLst>
      <p:ext uri="{BB962C8B-B14F-4D97-AF65-F5344CB8AC3E}">
        <p14:creationId xmlns:p14="http://schemas.microsoft.com/office/powerpoint/2010/main" val="3077743957"/>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04F09E3-B8E6-4CB1-A8C2-3B463F5C4B33}"/>
              </a:ext>
            </a:extLst>
          </p:cNvPr>
          <p:cNvGraphicFramePr>
            <a:graphicFrameLocks noGrp="1"/>
          </p:cNvGraphicFramePr>
          <p:nvPr>
            <p:extLst>
              <p:ext uri="{D42A27DB-BD31-4B8C-83A1-F6EECF244321}">
                <p14:modId xmlns:p14="http://schemas.microsoft.com/office/powerpoint/2010/main" val="151085956"/>
              </p:ext>
            </p:extLst>
          </p:nvPr>
        </p:nvGraphicFramePr>
        <p:xfrm>
          <a:off x="188414" y="1717398"/>
          <a:ext cx="11842476" cy="4140958"/>
        </p:xfrm>
        <a:graphic>
          <a:graphicData uri="http://schemas.openxmlformats.org/drawingml/2006/table">
            <a:tbl>
              <a:tblPr>
                <a:tableStyleId>{9D7B26C5-4107-4FEC-AEDC-1716B250A1EF}</a:tableStyleId>
              </a:tblPr>
              <a:tblGrid>
                <a:gridCol w="3704856">
                  <a:extLst>
                    <a:ext uri="{9D8B030D-6E8A-4147-A177-3AD203B41FA5}">
                      <a16:colId xmlns:a16="http://schemas.microsoft.com/office/drawing/2014/main" val="821785997"/>
                    </a:ext>
                  </a:extLst>
                </a:gridCol>
                <a:gridCol w="4515439">
                  <a:extLst>
                    <a:ext uri="{9D8B030D-6E8A-4147-A177-3AD203B41FA5}">
                      <a16:colId xmlns:a16="http://schemas.microsoft.com/office/drawing/2014/main" val="3178034869"/>
                    </a:ext>
                  </a:extLst>
                </a:gridCol>
                <a:gridCol w="3622181">
                  <a:extLst>
                    <a:ext uri="{9D8B030D-6E8A-4147-A177-3AD203B41FA5}">
                      <a16:colId xmlns:a16="http://schemas.microsoft.com/office/drawing/2014/main" val="882216737"/>
                    </a:ext>
                  </a:extLst>
                </a:gridCol>
              </a:tblGrid>
              <a:tr h="2097972">
                <a:tc>
                  <a:txBody>
                    <a:bodyPr/>
                    <a:lstStyle/>
                    <a:p>
                      <a:r>
                        <a:rPr lang="en-US" sz="1600" b="1" dirty="0"/>
                        <a:t>Key performance indicators</a:t>
                      </a:r>
                    </a:p>
                  </a:txBody>
                  <a:tcPr/>
                </a:tc>
                <a:tc>
                  <a:txBody>
                    <a:bodyPr/>
                    <a:lstStyle/>
                    <a:p>
                      <a:r>
                        <a:rPr lang="en-US" sz="1600" dirty="0"/>
                        <a:t>Essential KPIs</a:t>
                      </a:r>
                      <a:endParaRPr lang="en-US" sz="1200" dirty="0"/>
                    </a:p>
                    <a:p>
                      <a:pPr marL="285750" indent="-285750">
                        <a:buFont typeface="Arial" panose="020B0604020202020204" pitchFamily="34" charset="0"/>
                        <a:buChar char="•"/>
                      </a:pPr>
                      <a:r>
                        <a:rPr lang="en-US" sz="1200" dirty="0"/>
                        <a:t># of defined KPIs</a:t>
                      </a:r>
                    </a:p>
                    <a:p>
                      <a:pPr marL="285750" indent="-285750">
                        <a:buFont typeface="Arial" panose="020B0604020202020204" pitchFamily="34" charset="0"/>
                        <a:buChar char="•"/>
                      </a:pPr>
                      <a:r>
                        <a:rPr lang="en-US" sz="1200" dirty="0"/>
                        <a:t>% of KPIs with associated diagnostic metrics </a:t>
                      </a:r>
                    </a:p>
                    <a:p>
                      <a:pPr marL="285750" indent="-285750">
                        <a:buFont typeface="Arial" panose="020B0604020202020204" pitchFamily="34" charset="0"/>
                        <a:buChar char="•"/>
                      </a:pPr>
                      <a:r>
                        <a:rPr lang="en-US" sz="1200" dirty="0"/>
                        <a:t># of project plan adjustments (associated with metrics performance)</a:t>
                      </a:r>
                    </a:p>
                    <a:p>
                      <a:pPr marL="285750" indent="-285750">
                        <a:buFont typeface="Arial" panose="020B0604020202020204" pitchFamily="34" charset="0"/>
                        <a:buChar char="•"/>
                      </a:pPr>
                      <a:r>
                        <a:rPr lang="en-US" sz="1200" dirty="0"/>
                        <a:t># of groups using KPI measurements to inform work</a:t>
                      </a:r>
                    </a:p>
                    <a:p>
                      <a:pPr marL="0" indent="0">
                        <a:buFont typeface="Arial" panose="020B0604020202020204" pitchFamily="34" charset="0"/>
                        <a:buNone/>
                      </a:pPr>
                      <a:endParaRPr lang="en-US" sz="1600" dirty="0"/>
                    </a:p>
                  </a:txBody>
                  <a:tcPr/>
                </a:tc>
                <a:tc>
                  <a:txBody>
                    <a:bodyPr/>
                    <a:lstStyle/>
                    <a:p>
                      <a:r>
                        <a:rPr lang="en-US" sz="1600" dirty="0"/>
                        <a:t>Nice-to-have KPIs</a:t>
                      </a:r>
                      <a:endParaRPr lang="en-US" sz="1200" dirty="0"/>
                    </a:p>
                    <a:p>
                      <a:pPr marL="285750" indent="-285750">
                        <a:buFont typeface="Arial" panose="020B0604020202020204" pitchFamily="34" charset="0"/>
                        <a:buChar char="•"/>
                      </a:pPr>
                      <a:r>
                        <a:rPr lang="en-US" sz="1200" dirty="0"/>
                        <a:t>% KPIs that have been redefined in current year</a:t>
                      </a:r>
                    </a:p>
                    <a:p>
                      <a:pPr marL="285750" indent="-285750">
                        <a:buFont typeface="Arial" panose="020B0604020202020204" pitchFamily="34" charset="0"/>
                        <a:buChar char="•"/>
                      </a:pPr>
                      <a:r>
                        <a:rPr lang="en-US" sz="1200" dirty="0"/>
                        <a:t>% change of total defined KPIs in current year</a:t>
                      </a:r>
                    </a:p>
                    <a:p>
                      <a:pPr marL="285750" indent="-285750">
                        <a:buFont typeface="Arial" panose="020B0604020202020204" pitchFamily="34" charset="0"/>
                        <a:buChar char="•"/>
                      </a:pPr>
                      <a:endParaRPr lang="en-US" dirty="0"/>
                    </a:p>
                  </a:txBody>
                  <a:tcPr/>
                </a:tc>
                <a:extLst>
                  <a:ext uri="{0D108BD9-81ED-4DB2-BD59-A6C34878D82A}">
                    <a16:rowId xmlns:a16="http://schemas.microsoft.com/office/drawing/2014/main" val="1080930406"/>
                  </a:ext>
                </a:extLst>
              </a:tr>
              <a:tr h="2042986">
                <a:tc>
                  <a:txBody>
                    <a:bodyPr/>
                    <a:lstStyle/>
                    <a:p>
                      <a:r>
                        <a:rPr lang="en-US" sz="1600" b="1" dirty="0"/>
                        <a:t>Stakeholder map</a:t>
                      </a:r>
                    </a:p>
                  </a:txBody>
                  <a:tcPr/>
                </a:tc>
                <a:tc>
                  <a:txBody>
                    <a:bodyPr/>
                    <a:lstStyle/>
                    <a:p>
                      <a:r>
                        <a:rPr lang="en-US" sz="1600" dirty="0"/>
                        <a:t>Responsible/accountable</a:t>
                      </a:r>
                    </a:p>
                    <a:p>
                      <a:pPr marL="285750" indent="-285750">
                        <a:buFont typeface="Arial" panose="020B0604020202020204" pitchFamily="34" charset="0"/>
                        <a:buChar char="•"/>
                      </a:pPr>
                      <a:r>
                        <a:rPr lang="en-US" sz="1200" dirty="0"/>
                        <a:t>Now Platform owner </a:t>
                      </a:r>
                    </a:p>
                    <a:p>
                      <a:pPr marL="285750" indent="-285750">
                        <a:buFont typeface="Arial" panose="020B0604020202020204" pitchFamily="34" charset="0"/>
                        <a:buChar char="•"/>
                      </a:pPr>
                      <a:r>
                        <a:rPr lang="en-US" sz="1200" dirty="0"/>
                        <a:t>ServiceNow executive sponsor </a:t>
                      </a:r>
                    </a:p>
                    <a:p>
                      <a:pPr marL="285750" indent="-285750">
                        <a:buFont typeface="Arial" panose="020B0604020202020204" pitchFamily="34" charset="0"/>
                        <a:buChar char="•"/>
                      </a:pPr>
                      <a:r>
                        <a:rPr lang="en-US" sz="1200" dirty="0"/>
                        <a:t>Service owners </a:t>
                      </a:r>
                    </a:p>
                    <a:p>
                      <a:pPr marL="285750" indent="-285750">
                        <a:buFont typeface="Arial" panose="020B0604020202020204" pitchFamily="34" charset="0"/>
                        <a:buChar char="•"/>
                      </a:pPr>
                      <a:r>
                        <a:rPr lang="en-US" sz="1200" dirty="0"/>
                        <a:t>Process owners </a:t>
                      </a:r>
                    </a:p>
                    <a:p>
                      <a:pPr marL="285750" indent="-285750">
                        <a:buFont typeface="Arial" panose="020B0604020202020204" pitchFamily="34" charset="0"/>
                        <a:buChar char="•"/>
                      </a:pPr>
                      <a:r>
                        <a:rPr lang="en-US" sz="1200" dirty="0"/>
                        <a:t>CIO/senior IT leadership</a:t>
                      </a:r>
                    </a:p>
                    <a:p>
                      <a:pPr marL="285750" indent="-285750">
                        <a:buFont typeface="Arial" panose="020B0604020202020204" pitchFamily="34" charset="0"/>
                        <a:buChar char="•"/>
                      </a:pPr>
                      <a:endParaRPr lang="en-US" sz="1600" dirty="0"/>
                    </a:p>
                  </a:txBody>
                  <a:tcPr/>
                </a:tc>
                <a:tc>
                  <a:txBody>
                    <a:bodyPr/>
                    <a:lstStyle/>
                    <a:p>
                      <a:r>
                        <a:rPr lang="en-US" sz="1600" dirty="0"/>
                        <a:t>Consulted/informed</a:t>
                      </a:r>
                    </a:p>
                    <a:p>
                      <a:pPr marL="285750" indent="-285750">
                        <a:buFont typeface="Arial" panose="020B0604020202020204" pitchFamily="34" charset="0"/>
                        <a:buChar char="•"/>
                      </a:pPr>
                      <a:r>
                        <a:rPr lang="en-US" sz="1200" dirty="0"/>
                        <a:t>Enterprise architecture </a:t>
                      </a:r>
                    </a:p>
                    <a:p>
                      <a:pPr marL="285750" indent="-285750">
                        <a:buFont typeface="Arial" panose="020B0604020202020204" pitchFamily="34" charset="0"/>
                        <a:buChar char="•"/>
                      </a:pPr>
                      <a:r>
                        <a:rPr lang="en-US" sz="1200" dirty="0"/>
                        <a:t>Business engagement teams </a:t>
                      </a:r>
                    </a:p>
                    <a:p>
                      <a:pPr marL="285750" indent="-285750">
                        <a:buFont typeface="Arial" panose="020B0604020202020204" pitchFamily="34" charset="0"/>
                        <a:buChar char="•"/>
                      </a:pPr>
                      <a:r>
                        <a:rPr lang="en-US" sz="1200" dirty="0"/>
                        <a:t>IT staff (especially the help desk)</a:t>
                      </a:r>
                    </a:p>
                    <a:p>
                      <a:pPr marL="285750" indent="-285750">
                        <a:buFont typeface="Arial" panose="020B0604020202020204" pitchFamily="34" charset="0"/>
                        <a:buChar char="•"/>
                      </a:pPr>
                      <a:r>
                        <a:rPr lang="en-US" sz="1200" dirty="0"/>
                        <a:t>Vendors and partners </a:t>
                      </a:r>
                    </a:p>
                    <a:p>
                      <a:pPr marL="285750" indent="-285750">
                        <a:buFont typeface="Arial" panose="020B0604020202020204" pitchFamily="34" charset="0"/>
                        <a:buChar char="•"/>
                      </a:pPr>
                      <a:r>
                        <a:rPr lang="en-US" sz="1200" dirty="0"/>
                        <a:t>Business leaders (in areas where ServiceNow is implemented)</a:t>
                      </a:r>
                    </a:p>
                    <a:p>
                      <a:pPr marL="285750" indent="-285750">
                        <a:buFont typeface="Arial" panose="020B0604020202020204" pitchFamily="34" charset="0"/>
                        <a:buChar char="•"/>
                      </a:pPr>
                      <a:endParaRPr lang="en-US" sz="1200" dirty="0"/>
                    </a:p>
                    <a:p>
                      <a:pPr marL="285750" indent="-285750">
                        <a:buFont typeface="Arial" panose="020B0604020202020204" pitchFamily="34" charset="0"/>
                        <a:buChar char="•"/>
                      </a:pPr>
                      <a:endParaRPr lang="en-US" sz="1200" dirty="0"/>
                    </a:p>
                    <a:p>
                      <a:pPr marL="285750" indent="-285750">
                        <a:buFont typeface="Arial" panose="020B0604020202020204" pitchFamily="34" charset="0"/>
                        <a:buChar char="•"/>
                      </a:pPr>
                      <a:endParaRPr lang="en-US" sz="1200" dirty="0"/>
                    </a:p>
                  </a:txBody>
                  <a:tcPr/>
                </a:tc>
                <a:extLst>
                  <a:ext uri="{0D108BD9-81ED-4DB2-BD59-A6C34878D82A}">
                    <a16:rowId xmlns:a16="http://schemas.microsoft.com/office/drawing/2014/main" val="11941122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dirty="0"/>
              <a:t>KPIs and stakeholders</a:t>
            </a:r>
          </a:p>
        </p:txBody>
      </p:sp>
      <p:sp>
        <p:nvSpPr>
          <p:cNvPr id="10" name="Rectangle 9">
            <a:extLst>
              <a:ext uri="{FF2B5EF4-FFF2-40B4-BE49-F238E27FC236}">
                <a16:creationId xmlns:a16="http://schemas.microsoft.com/office/drawing/2014/main" id="{3D5502B8-8D89-184D-9C01-A579A196C8D2}"/>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06017560"/>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0C6938-C4ED-42A5-A794-31A7DCFCFDBE}"/>
              </a:ext>
            </a:extLst>
          </p:cNvPr>
          <p:cNvSpPr>
            <a:spLocks noGrp="1"/>
          </p:cNvSpPr>
          <p:nvPr>
            <p:ph type="ctrTitle"/>
          </p:nvPr>
        </p:nvSpPr>
        <p:spPr/>
        <p:txBody>
          <a:bodyPr/>
          <a:lstStyle/>
          <a:p>
            <a:r>
              <a:rPr lang="en-US" dirty="0"/>
              <a:t>Appendix</a:t>
            </a:r>
          </a:p>
        </p:txBody>
      </p:sp>
    </p:spTree>
    <p:extLst>
      <p:ext uri="{BB962C8B-B14F-4D97-AF65-F5344CB8AC3E}">
        <p14:creationId xmlns:p14="http://schemas.microsoft.com/office/powerpoint/2010/main" val="22489110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dirty="0"/>
              <a:t>Appendix: Example outcome KPIs by business outcome</a:t>
            </a:r>
          </a:p>
        </p:txBody>
      </p:sp>
      <p:sp>
        <p:nvSpPr>
          <p:cNvPr id="10" name="Rectangle 9">
            <a:extLst>
              <a:ext uri="{FF2B5EF4-FFF2-40B4-BE49-F238E27FC236}">
                <a16:creationId xmlns:a16="http://schemas.microsoft.com/office/drawing/2014/main" id="{3D5502B8-8D89-184D-9C01-A579A196C8D2}"/>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a:extLst>
              <a:ext uri="{FF2B5EF4-FFF2-40B4-BE49-F238E27FC236}">
                <a16:creationId xmlns:a16="http://schemas.microsoft.com/office/drawing/2014/main" id="{963D9A4C-0EC7-D94B-B229-81FA703A29D1}"/>
              </a:ext>
            </a:extLst>
          </p:cNvPr>
          <p:cNvGraphicFramePr>
            <a:graphicFrameLocks noGrp="1"/>
          </p:cNvGraphicFramePr>
          <p:nvPr>
            <p:extLst>
              <p:ext uri="{D42A27DB-BD31-4B8C-83A1-F6EECF244321}">
                <p14:modId xmlns:p14="http://schemas.microsoft.com/office/powerpoint/2010/main" val="356387412"/>
              </p:ext>
            </p:extLst>
          </p:nvPr>
        </p:nvGraphicFramePr>
        <p:xfrm>
          <a:off x="311085" y="1327996"/>
          <a:ext cx="11538409" cy="4937760"/>
        </p:xfrm>
        <a:graphic>
          <a:graphicData uri="http://schemas.openxmlformats.org/drawingml/2006/table">
            <a:tbl>
              <a:tblPr firstRow="1" bandRow="1">
                <a:tableStyleId>{9D7B26C5-4107-4FEC-AEDC-1716B250A1EF}</a:tableStyleId>
              </a:tblPr>
              <a:tblGrid>
                <a:gridCol w="1001534">
                  <a:extLst>
                    <a:ext uri="{9D8B030D-6E8A-4147-A177-3AD203B41FA5}">
                      <a16:colId xmlns:a16="http://schemas.microsoft.com/office/drawing/2014/main" val="4055728526"/>
                    </a:ext>
                  </a:extLst>
                </a:gridCol>
                <a:gridCol w="1523741">
                  <a:extLst>
                    <a:ext uri="{9D8B030D-6E8A-4147-A177-3AD203B41FA5}">
                      <a16:colId xmlns:a16="http://schemas.microsoft.com/office/drawing/2014/main" val="251244833"/>
                    </a:ext>
                  </a:extLst>
                </a:gridCol>
                <a:gridCol w="1484919">
                  <a:extLst>
                    <a:ext uri="{9D8B030D-6E8A-4147-A177-3AD203B41FA5}">
                      <a16:colId xmlns:a16="http://schemas.microsoft.com/office/drawing/2014/main" val="4006133274"/>
                    </a:ext>
                  </a:extLst>
                </a:gridCol>
                <a:gridCol w="1349044">
                  <a:extLst>
                    <a:ext uri="{9D8B030D-6E8A-4147-A177-3AD203B41FA5}">
                      <a16:colId xmlns:a16="http://schemas.microsoft.com/office/drawing/2014/main" val="2841391054"/>
                    </a:ext>
                  </a:extLst>
                </a:gridCol>
                <a:gridCol w="1669321">
                  <a:extLst>
                    <a:ext uri="{9D8B030D-6E8A-4147-A177-3AD203B41FA5}">
                      <a16:colId xmlns:a16="http://schemas.microsoft.com/office/drawing/2014/main" val="2099511189"/>
                    </a:ext>
                  </a:extLst>
                </a:gridCol>
                <a:gridCol w="1455804">
                  <a:extLst>
                    <a:ext uri="{9D8B030D-6E8A-4147-A177-3AD203B41FA5}">
                      <a16:colId xmlns:a16="http://schemas.microsoft.com/office/drawing/2014/main" val="2939027489"/>
                    </a:ext>
                  </a:extLst>
                </a:gridCol>
                <a:gridCol w="1562562">
                  <a:extLst>
                    <a:ext uri="{9D8B030D-6E8A-4147-A177-3AD203B41FA5}">
                      <a16:colId xmlns:a16="http://schemas.microsoft.com/office/drawing/2014/main" val="3835074146"/>
                    </a:ext>
                  </a:extLst>
                </a:gridCol>
                <a:gridCol w="1491484">
                  <a:extLst>
                    <a:ext uri="{9D8B030D-6E8A-4147-A177-3AD203B41FA5}">
                      <a16:colId xmlns:a16="http://schemas.microsoft.com/office/drawing/2014/main" val="596797837"/>
                    </a:ext>
                  </a:extLst>
                </a:gridCol>
              </a:tblGrid>
              <a:tr h="370840">
                <a:tc>
                  <a:txBody>
                    <a:bodyPr/>
                    <a:lstStyle/>
                    <a:p>
                      <a:pPr algn="ctr"/>
                      <a:r>
                        <a:rPr lang="en-US" sz="1200" dirty="0"/>
                        <a:t>Business outcome</a:t>
                      </a:r>
                    </a:p>
                  </a:txBody>
                  <a:tcPr>
                    <a:solidFill>
                      <a:schemeClr val="bg1"/>
                    </a:solidFill>
                  </a:tcPr>
                </a:tc>
                <a:tc>
                  <a:txBody>
                    <a:bodyPr/>
                    <a:lstStyle/>
                    <a:p>
                      <a:pPr algn="ctr"/>
                      <a:r>
                        <a:rPr lang="en-US" sz="1200" dirty="0"/>
                        <a:t>Modernize IT service management</a:t>
                      </a:r>
                    </a:p>
                  </a:txBody>
                  <a:tcPr/>
                </a:tc>
                <a:tc>
                  <a:txBody>
                    <a:bodyPr/>
                    <a:lstStyle/>
                    <a:p>
                      <a:pPr algn="ctr"/>
                      <a:r>
                        <a:rPr lang="en-US" sz="1200" dirty="0"/>
                        <a:t>Take control of applications, projects, and financials</a:t>
                      </a:r>
                    </a:p>
                  </a:txBody>
                  <a:tcPr/>
                </a:tc>
                <a:tc>
                  <a:txBody>
                    <a:bodyPr/>
                    <a:lstStyle/>
                    <a:p>
                      <a:pPr algn="ctr"/>
                      <a:r>
                        <a:rPr lang="en-US" sz="1200" dirty="0"/>
                        <a:t>Eliminate service outages</a:t>
                      </a:r>
                    </a:p>
                  </a:txBody>
                  <a:tcPr/>
                </a:tc>
                <a:tc>
                  <a:txBody>
                    <a:bodyPr/>
                    <a:lstStyle/>
                    <a:p>
                      <a:pPr algn="ctr"/>
                      <a:r>
                        <a:rPr lang="en-US" sz="1200" dirty="0"/>
                        <a:t>Resolve real-time security threats fast</a:t>
                      </a:r>
                    </a:p>
                  </a:txBody>
                  <a:tcPr/>
                </a:tc>
                <a:tc>
                  <a:txBody>
                    <a:bodyPr/>
                    <a:lstStyle/>
                    <a:p>
                      <a:pPr algn="ctr"/>
                      <a:r>
                        <a:rPr lang="en-US" sz="1200" dirty="0"/>
                        <a:t>Consumerize the employee service experience</a:t>
                      </a:r>
                    </a:p>
                  </a:txBody>
                  <a:tcPr/>
                </a:tc>
                <a:tc>
                  <a:txBody>
                    <a:bodyPr/>
                    <a:lstStyle/>
                    <a:p>
                      <a:pPr algn="ctr"/>
                      <a:r>
                        <a:rPr lang="en-US" sz="1200" dirty="0"/>
                        <a:t>Resolve customer issues fast</a:t>
                      </a:r>
                    </a:p>
                  </a:txBody>
                  <a:tcPr/>
                </a:tc>
                <a:tc>
                  <a:txBody>
                    <a:bodyPr/>
                    <a:lstStyle/>
                    <a:p>
                      <a:pPr algn="ctr"/>
                      <a:r>
                        <a:rPr lang="en-US" sz="1200" dirty="0"/>
                        <a:t>Optimize performance with real-time analytics</a:t>
                      </a:r>
                    </a:p>
                  </a:txBody>
                  <a:tcPr/>
                </a:tc>
                <a:extLst>
                  <a:ext uri="{0D108BD9-81ED-4DB2-BD59-A6C34878D82A}">
                    <a16:rowId xmlns:a16="http://schemas.microsoft.com/office/drawing/2014/main" val="670983367"/>
                  </a:ext>
                </a:extLst>
              </a:tr>
              <a:tr h="370840">
                <a:tc>
                  <a:txBody>
                    <a:bodyPr/>
                    <a:lstStyle/>
                    <a:p>
                      <a:r>
                        <a:rPr lang="en-US" sz="1200" dirty="0"/>
                        <a:t>Outcome KPIs</a:t>
                      </a:r>
                    </a:p>
                  </a:txBody>
                  <a:tcPr>
                    <a:solidFill>
                      <a:schemeClr val="bg1"/>
                    </a:solidFill>
                  </a:tcPr>
                </a:tc>
                <a:tc>
                  <a:txBody>
                    <a:bodyPr/>
                    <a:lstStyle/>
                    <a:p>
                      <a:pPr marL="285750" indent="-285750">
                        <a:buFont typeface="Arial" panose="020B0604020202020204" pitchFamily="34" charset="0"/>
                        <a:buChar char="•"/>
                      </a:pPr>
                      <a:r>
                        <a:rPr lang="en-US" sz="1200" b="0" i="0" kern="1200" dirty="0">
                          <a:solidFill>
                            <a:schemeClr val="tx1"/>
                          </a:solidFill>
                          <a:effectLst/>
                          <a:latin typeface="+mn-lt"/>
                          <a:ea typeface="+mn-ea"/>
                          <a:cs typeface="+mn-cs"/>
                        </a:rPr>
                        <a:t>Reduction in incidents caused by changes</a:t>
                      </a:r>
                    </a:p>
                    <a:p>
                      <a:pPr marL="285750" indent="-285750">
                        <a:buFont typeface="Arial" panose="020B0604020202020204" pitchFamily="34" charset="0"/>
                        <a:buChar char="•"/>
                      </a:pPr>
                      <a:r>
                        <a:rPr lang="en-US" sz="1200" b="0" i="0" kern="1200" dirty="0">
                          <a:solidFill>
                            <a:schemeClr val="tx1"/>
                          </a:solidFill>
                          <a:effectLst/>
                          <a:latin typeface="+mn-lt"/>
                          <a:ea typeface="+mn-ea"/>
                          <a:cs typeface="+mn-cs"/>
                        </a:rPr>
                        <a:t>Reduction in number of touch points to manage incidents or requests</a:t>
                      </a:r>
                    </a:p>
                    <a:p>
                      <a:pPr marL="285750" indent="-285750">
                        <a:buFont typeface="Arial" panose="020B0604020202020204" pitchFamily="34" charset="0"/>
                        <a:buChar char="•"/>
                      </a:pPr>
                      <a:r>
                        <a:rPr lang="en-US" sz="1200" b="0" i="0" kern="1200" dirty="0">
                          <a:solidFill>
                            <a:schemeClr val="tx1"/>
                          </a:solidFill>
                          <a:effectLst/>
                          <a:latin typeface="+mn-lt"/>
                          <a:ea typeface="+mn-ea"/>
                          <a:cs typeface="+mn-cs"/>
                        </a:rPr>
                        <a:t>Improved request delivery</a:t>
                      </a:r>
                    </a:p>
                    <a:p>
                      <a:endParaRPr lang="en-US" sz="1200" dirty="0"/>
                    </a:p>
                  </a:txBody>
                  <a:tcPr/>
                </a:tc>
                <a:tc>
                  <a:txBody>
                    <a:bodyPr/>
                    <a:lstStyle/>
                    <a:p>
                      <a:pPr marL="171450" indent="-171450">
                        <a:buFont typeface="Arial" panose="020B0604020202020204" pitchFamily="34" charset="0"/>
                        <a:buChar char="•"/>
                      </a:pPr>
                      <a:r>
                        <a:rPr lang="en-US" sz="1200" dirty="0"/>
                        <a:t>Reduction/ rationalization of applications under management</a:t>
                      </a:r>
                    </a:p>
                    <a:p>
                      <a:pPr marL="171450" indent="-171450">
                        <a:buFont typeface="Arial" panose="020B0604020202020204" pitchFamily="34" charset="0"/>
                        <a:buChar char="•"/>
                      </a:pPr>
                      <a:r>
                        <a:rPr lang="en-US" sz="1200" dirty="0"/>
                        <a:t>Reduction in the demand cycle time</a:t>
                      </a:r>
                    </a:p>
                    <a:p>
                      <a:pPr marL="171450" indent="-171450">
                        <a:buFont typeface="Arial" panose="020B0604020202020204" pitchFamily="34" charset="0"/>
                        <a:buChar char="•"/>
                      </a:pPr>
                      <a:r>
                        <a:rPr lang="en-US" sz="1200" dirty="0"/>
                        <a:t>Reduced cycle time for budget/ project portfolio planning</a:t>
                      </a:r>
                    </a:p>
                    <a:p>
                      <a:pPr marL="171450" indent="-171450">
                        <a:buFont typeface="Arial" panose="020B0604020202020204" pitchFamily="34" charset="0"/>
                        <a:buChar char="•"/>
                      </a:pPr>
                      <a:r>
                        <a:rPr lang="en-US" sz="1200" dirty="0"/>
                        <a:t>Reduced project cycle time</a:t>
                      </a:r>
                    </a:p>
                  </a:txBody>
                  <a:tcPr/>
                </a:tc>
                <a:tc>
                  <a:txBody>
                    <a:bodyPr/>
                    <a:lstStyle/>
                    <a:p>
                      <a:pPr marL="171450" indent="-171450">
                        <a:buFont typeface="Arial" panose="020B0604020202020204" pitchFamily="34" charset="0"/>
                        <a:buChar char="•"/>
                      </a:pPr>
                      <a:r>
                        <a:rPr lang="en-US" sz="1200" dirty="0"/>
                        <a:t>Reduction in incidents related to changes</a:t>
                      </a:r>
                    </a:p>
                    <a:p>
                      <a:pPr marL="171450" indent="-171450">
                        <a:buFont typeface="Arial" panose="020B0604020202020204" pitchFamily="34" charset="0"/>
                        <a:buChar char="•"/>
                      </a:pPr>
                      <a:r>
                        <a:rPr lang="en-US" sz="1200" dirty="0"/>
                        <a:t>Reduction in change planning time</a:t>
                      </a:r>
                    </a:p>
                    <a:p>
                      <a:pPr marL="171450" indent="-171450">
                        <a:buFont typeface="Arial" panose="020B0604020202020204" pitchFamily="34" charset="0"/>
                        <a:buChar char="•"/>
                      </a:pPr>
                      <a:r>
                        <a:rPr lang="en-US" sz="1200" dirty="0"/>
                        <a:t>Decrease in incidents</a:t>
                      </a:r>
                    </a:p>
                    <a:p>
                      <a:pPr marL="171450" indent="-171450">
                        <a:buFont typeface="Arial" panose="020B0604020202020204" pitchFamily="34" charset="0"/>
                        <a:buChar char="•"/>
                      </a:pPr>
                      <a:r>
                        <a:rPr lang="en-US" sz="1200" dirty="0"/>
                        <a:t>Decrease in outage MTTR</a:t>
                      </a:r>
                    </a:p>
                    <a:p>
                      <a:pPr marL="171450" indent="-171450">
                        <a:buFont typeface="Arial" panose="020B0604020202020204" pitchFamily="34" charset="0"/>
                        <a:buChar char="•"/>
                      </a:pPr>
                      <a:r>
                        <a:rPr lang="en-US" sz="1200" dirty="0"/>
                        <a:t>Decrease in major outages</a:t>
                      </a:r>
                    </a:p>
                  </a:txBody>
                  <a:tcPr/>
                </a:tc>
                <a:tc>
                  <a:txBody>
                    <a:bodyPr/>
                    <a:lstStyle/>
                    <a:p>
                      <a:pPr marL="171450" indent="-171450">
                        <a:buFont typeface="Arial" panose="020B0604020202020204" pitchFamily="34" charset="0"/>
                        <a:buChar char="•"/>
                      </a:pPr>
                      <a:r>
                        <a:rPr lang="en-US" sz="1200" dirty="0"/>
                        <a:t>Decrease in time to prioritize and resolve incidents </a:t>
                      </a:r>
                    </a:p>
                    <a:p>
                      <a:pPr marL="171450" indent="-171450">
                        <a:buFont typeface="Arial" panose="020B0604020202020204" pitchFamily="34" charset="0"/>
                        <a:buChar char="•"/>
                      </a:pPr>
                      <a:r>
                        <a:rPr lang="en-US" sz="1200" dirty="0"/>
                        <a:t>Reduction in backlog of security incidents and vulnerabilities</a:t>
                      </a:r>
                    </a:p>
                    <a:p>
                      <a:pPr marL="171450" indent="-171450">
                        <a:buFont typeface="Arial" panose="020B0604020202020204" pitchFamily="34" charset="0"/>
                        <a:buChar char="•"/>
                      </a:pPr>
                      <a:r>
                        <a:rPr lang="en-US" sz="1200" dirty="0"/>
                        <a:t>Reduction of business risk through visibility into critical services</a:t>
                      </a:r>
                    </a:p>
                    <a:p>
                      <a:pPr marL="171450" indent="-171450">
                        <a:buFont typeface="Arial" panose="020B0604020202020204" pitchFamily="34" charset="0"/>
                        <a:buChar char="•"/>
                      </a:pPr>
                      <a:r>
                        <a:rPr lang="en-US" sz="1200" dirty="0"/>
                        <a:t>Reduced time spent on enrichment tasks through automation and threat intelligence</a:t>
                      </a:r>
                    </a:p>
                  </a:txBody>
                  <a:tcPr/>
                </a:tc>
                <a:tc>
                  <a:txBody>
                    <a:bodyPr/>
                    <a:lstStyle/>
                    <a:p>
                      <a:pPr marL="171450" indent="-171450">
                        <a:buFont typeface="Arial" panose="020B0604020202020204" pitchFamily="34" charset="0"/>
                        <a:buChar char="•"/>
                      </a:pPr>
                      <a:r>
                        <a:rPr lang="en-US" sz="1200" dirty="0"/>
                        <a:t>Decrease in case resolution times</a:t>
                      </a:r>
                    </a:p>
                    <a:p>
                      <a:pPr marL="171450" indent="-171450">
                        <a:buFont typeface="Arial" panose="020B0604020202020204" pitchFamily="34" charset="0"/>
                        <a:buChar char="•"/>
                      </a:pPr>
                      <a:r>
                        <a:rPr lang="en-US" sz="1200" dirty="0"/>
                        <a:t>Improvements in employee satisfaction</a:t>
                      </a:r>
                    </a:p>
                    <a:p>
                      <a:pPr marL="171450" indent="-171450">
                        <a:buFont typeface="Arial" panose="020B0604020202020204" pitchFamily="34" charset="0"/>
                        <a:buChar char="•"/>
                      </a:pPr>
                      <a:r>
                        <a:rPr lang="en-US" sz="1200" dirty="0"/>
                        <a:t>Decreased cycle time in request process</a:t>
                      </a:r>
                    </a:p>
                    <a:p>
                      <a:pPr marL="171450" indent="-171450">
                        <a:buFont typeface="Arial" panose="020B0604020202020204" pitchFamily="34" charset="0"/>
                        <a:buChar char="•"/>
                      </a:pPr>
                      <a:r>
                        <a:rPr lang="en-US" sz="1200" dirty="0"/>
                        <a:t>Increased adoption of self-service</a:t>
                      </a:r>
                    </a:p>
                  </a:txBody>
                  <a:tcPr/>
                </a:tc>
                <a:tc>
                  <a:txBody>
                    <a:bodyPr/>
                    <a:lstStyle/>
                    <a:p>
                      <a:pPr marL="171450" indent="-171450">
                        <a:buFont typeface="Arial" panose="020B0604020202020204" pitchFamily="34" charset="0"/>
                        <a:buChar char="•"/>
                      </a:pPr>
                      <a:r>
                        <a:rPr lang="en-US" sz="1200" dirty="0"/>
                        <a:t>Increase in cases deflected through knowledge </a:t>
                      </a:r>
                    </a:p>
                    <a:p>
                      <a:pPr marL="171450" indent="-171450">
                        <a:buFont typeface="Arial" panose="020B0604020202020204" pitchFamily="34" charset="0"/>
                        <a:buChar char="•"/>
                      </a:pPr>
                      <a:r>
                        <a:rPr lang="en-US" sz="1200" dirty="0"/>
                        <a:t>Reduced time spent resolving cases</a:t>
                      </a:r>
                    </a:p>
                    <a:p>
                      <a:pPr marL="171450" indent="-171450">
                        <a:buFont typeface="Arial" panose="020B0604020202020204" pitchFamily="34" charset="0"/>
                        <a:buChar char="•"/>
                      </a:pPr>
                      <a:r>
                        <a:rPr lang="en-US" sz="1200" dirty="0"/>
                        <a:t>Improved first call resolution</a:t>
                      </a:r>
                    </a:p>
                    <a:p>
                      <a:pPr marL="171450" indent="-171450">
                        <a:buFont typeface="Arial" panose="020B0604020202020204" pitchFamily="34" charset="0"/>
                        <a:buChar char="•"/>
                      </a:pPr>
                      <a:r>
                        <a:rPr lang="en-US" sz="1200" dirty="0"/>
                        <a:t>Reduced average case handling time</a:t>
                      </a:r>
                    </a:p>
                    <a:p>
                      <a:pPr marL="171450" indent="-171450">
                        <a:buFont typeface="Arial" panose="020B0604020202020204" pitchFamily="34" charset="0"/>
                        <a:buChar char="•"/>
                      </a:pPr>
                      <a:r>
                        <a:rPr lang="en-US" sz="1200" dirty="0"/>
                        <a:t>Improved customer and agent satisfaction</a:t>
                      </a:r>
                    </a:p>
                    <a:p>
                      <a:pPr marL="171450" indent="-171450">
                        <a:buFont typeface="Arial" panose="020B0604020202020204" pitchFamily="34" charset="0"/>
                        <a:buChar char="•"/>
                      </a:pPr>
                      <a:r>
                        <a:rPr lang="en-US" sz="1200" dirty="0"/>
                        <a:t>Improved NPS</a:t>
                      </a:r>
                    </a:p>
                    <a:p>
                      <a:pPr marL="171450" indent="-171450">
                        <a:buFont typeface="Arial" panose="020B0604020202020204" pitchFamily="34" charset="0"/>
                        <a:buChar char="•"/>
                      </a:pPr>
                      <a:r>
                        <a:rPr lang="en-US" sz="1200" dirty="0"/>
                        <a:t>Improved customer retention</a:t>
                      </a:r>
                    </a:p>
                    <a:p>
                      <a:pPr marL="171450" indent="-171450">
                        <a:buFont typeface="Arial" panose="020B0604020202020204" pitchFamily="34" charset="0"/>
                        <a:buChar char="•"/>
                      </a:pPr>
                      <a:r>
                        <a:rPr lang="en-US" sz="1200" dirty="0"/>
                        <a:t>Reduction in customer effort</a:t>
                      </a:r>
                    </a:p>
                  </a:txBody>
                  <a:tcPr/>
                </a:tc>
                <a:tc>
                  <a:txBody>
                    <a:bodyPr/>
                    <a:lstStyle/>
                    <a:p>
                      <a:pPr marL="171450" indent="-171450">
                        <a:buFont typeface="Arial" panose="020B0604020202020204" pitchFamily="34" charset="0"/>
                        <a:buChar char="•"/>
                      </a:pPr>
                      <a:r>
                        <a:rPr lang="en-US" sz="1200" dirty="0"/>
                        <a:t>Reduction in number of reporting tools</a:t>
                      </a:r>
                    </a:p>
                    <a:p>
                      <a:pPr marL="171450" indent="-171450">
                        <a:buFont typeface="Arial" panose="020B0604020202020204" pitchFamily="34" charset="0"/>
                        <a:buChar char="•"/>
                      </a:pPr>
                      <a:r>
                        <a:rPr lang="en-US" sz="1200" dirty="0"/>
                        <a:t>Improvements in data accuracy</a:t>
                      </a:r>
                    </a:p>
                    <a:p>
                      <a:pPr marL="171450" indent="-171450">
                        <a:buFont typeface="Arial" panose="020B0604020202020204" pitchFamily="34" charset="0"/>
                        <a:buChar char="•"/>
                      </a:pPr>
                      <a:r>
                        <a:rPr lang="en-US" sz="1200" dirty="0"/>
                        <a:t>Improvements in employee productivity</a:t>
                      </a:r>
                    </a:p>
                    <a:p>
                      <a:pPr marL="171450" indent="-171450">
                        <a:buFont typeface="Arial" panose="020B0604020202020204" pitchFamily="34" charset="0"/>
                        <a:buChar char="•"/>
                      </a:pPr>
                      <a:r>
                        <a:rPr lang="en-US" sz="1200" dirty="0"/>
                        <a:t>Improvements in operational efficiency for services</a:t>
                      </a:r>
                    </a:p>
                  </a:txBody>
                  <a:tcPr/>
                </a:tc>
                <a:extLst>
                  <a:ext uri="{0D108BD9-81ED-4DB2-BD59-A6C34878D82A}">
                    <a16:rowId xmlns:a16="http://schemas.microsoft.com/office/drawing/2014/main" val="1553826414"/>
                  </a:ext>
                </a:extLst>
              </a:tr>
            </a:tbl>
          </a:graphicData>
        </a:graphic>
      </p:graphicFrame>
    </p:spTree>
    <p:extLst>
      <p:ext uri="{BB962C8B-B14F-4D97-AF65-F5344CB8AC3E}">
        <p14:creationId xmlns:p14="http://schemas.microsoft.com/office/powerpoint/2010/main" val="278895410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90DD7-EE5B-434D-93EB-D998986E036A}"/>
              </a:ext>
            </a:extLst>
          </p:cNvPr>
          <p:cNvSpPr>
            <a:spLocks noGrp="1"/>
          </p:cNvSpPr>
          <p:nvPr>
            <p:ph type="title"/>
          </p:nvPr>
        </p:nvSpPr>
        <p:spPr>
          <a:xfrm>
            <a:off x="278295" y="-11333"/>
            <a:ext cx="11631790" cy="668518"/>
          </a:xfrm>
        </p:spPr>
        <p:txBody>
          <a:bodyPr/>
          <a:lstStyle/>
          <a:p>
            <a:r>
              <a:rPr lang="en-US" dirty="0"/>
              <a:t>Success Pillars </a:t>
            </a:r>
            <a:r>
              <a:rPr lang="mr-IN" dirty="0"/>
              <a:t>–</a:t>
            </a:r>
            <a:r>
              <a:rPr lang="en-US" dirty="0"/>
              <a:t> Structure</a:t>
            </a:r>
          </a:p>
        </p:txBody>
      </p:sp>
      <p:sp>
        <p:nvSpPr>
          <p:cNvPr id="8" name="Rectangle 7">
            <a:extLst>
              <a:ext uri="{FF2B5EF4-FFF2-40B4-BE49-F238E27FC236}">
                <a16:creationId xmlns:a16="http://schemas.microsoft.com/office/drawing/2014/main" id="{5A6B921B-64C1-6246-8C4D-3DBCD24A6560}"/>
              </a:ext>
            </a:extLst>
          </p:cNvPr>
          <p:cNvSpPr/>
          <p:nvPr/>
        </p:nvSpPr>
        <p:spPr>
          <a:xfrm>
            <a:off x="662070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to </a:t>
            </a:r>
          </a:p>
          <a:p>
            <a:pPr algn="ctr"/>
            <a:r>
              <a:rPr lang="en-US" sz="1200" dirty="0">
                <a:solidFill>
                  <a:schemeClr val="tx1"/>
                </a:solidFill>
              </a:rPr>
              <a:t> out of the box </a:t>
            </a:r>
          </a:p>
        </p:txBody>
      </p:sp>
      <p:sp>
        <p:nvSpPr>
          <p:cNvPr id="9" name="Rectangle 8">
            <a:extLst>
              <a:ext uri="{FF2B5EF4-FFF2-40B4-BE49-F238E27FC236}">
                <a16:creationId xmlns:a16="http://schemas.microsoft.com/office/drawing/2014/main" id="{5B4D87EC-C2CA-0141-BC15-03DCCB66FA00}"/>
              </a:ext>
            </a:extLst>
          </p:cNvPr>
          <p:cNvSpPr/>
          <p:nvPr/>
        </p:nvSpPr>
        <p:spPr>
          <a:xfrm>
            <a:off x="662070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Discover and map your service assets</a:t>
            </a:r>
          </a:p>
        </p:txBody>
      </p:sp>
      <p:sp>
        <p:nvSpPr>
          <p:cNvPr id="10" name="Rectangle 9">
            <a:extLst>
              <a:ext uri="{FF2B5EF4-FFF2-40B4-BE49-F238E27FC236}">
                <a16:creationId xmlns:a16="http://schemas.microsoft.com/office/drawing/2014/main" id="{4A82CF3C-0C25-C54E-828C-EFC229B2CE8F}"/>
              </a:ext>
            </a:extLst>
          </p:cNvPr>
          <p:cNvSpPr/>
          <p:nvPr/>
        </p:nvSpPr>
        <p:spPr>
          <a:xfrm>
            <a:off x="662070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your architecture, instances, integrations, and data flows</a:t>
            </a:r>
          </a:p>
        </p:txBody>
      </p:sp>
      <p:sp>
        <p:nvSpPr>
          <p:cNvPr id="11" name="Rectangle 10">
            <a:extLst>
              <a:ext uri="{FF2B5EF4-FFF2-40B4-BE49-F238E27FC236}">
                <a16:creationId xmlns:a16="http://schemas.microsoft.com/office/drawing/2014/main" id="{773314AF-32DB-E84B-AA02-DD21150D0647}"/>
              </a:ext>
            </a:extLst>
          </p:cNvPr>
          <p:cNvSpPr/>
          <p:nvPr/>
        </p:nvSpPr>
        <p:spPr>
          <a:xfrm>
            <a:off x="662070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for upgrades at least once a year</a:t>
            </a:r>
          </a:p>
        </p:txBody>
      </p:sp>
      <p:sp>
        <p:nvSpPr>
          <p:cNvPr id="12" name="Rectangle 11">
            <a:extLst>
              <a:ext uri="{FF2B5EF4-FFF2-40B4-BE49-F238E27FC236}">
                <a16:creationId xmlns:a16="http://schemas.microsoft.com/office/drawing/2014/main" id="{252402CE-45E7-1F46-A7BC-21D284B6BEAF}"/>
              </a:ext>
            </a:extLst>
          </p:cNvPr>
          <p:cNvSpPr/>
          <p:nvPr/>
        </p:nvSpPr>
        <p:spPr>
          <a:xfrm>
            <a:off x="76713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your business case</a:t>
            </a:r>
          </a:p>
        </p:txBody>
      </p:sp>
      <p:sp>
        <p:nvSpPr>
          <p:cNvPr id="13" name="Rectangle 12">
            <a:extLst>
              <a:ext uri="{FF2B5EF4-FFF2-40B4-BE49-F238E27FC236}">
                <a16:creationId xmlns:a16="http://schemas.microsoft.com/office/drawing/2014/main" id="{FDA1A22B-9A4D-9141-A561-A718DBF6A280}"/>
              </a:ext>
            </a:extLst>
          </p:cNvPr>
          <p:cNvSpPr/>
          <p:nvPr/>
        </p:nvSpPr>
        <p:spPr>
          <a:xfrm>
            <a:off x="767132" y="4100186"/>
            <a:ext cx="2286000" cy="721925"/>
          </a:xfrm>
          <a:prstGeom prst="rect">
            <a:avLst/>
          </a:prstGeom>
          <a:solidFill>
            <a:schemeClr val="accent1">
              <a:lumMod val="75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Baseline and track performance, usage KPIs, and metrics</a:t>
            </a:r>
          </a:p>
        </p:txBody>
      </p:sp>
      <p:sp>
        <p:nvSpPr>
          <p:cNvPr id="22" name="Rectangle 21">
            <a:extLst>
              <a:ext uri="{FF2B5EF4-FFF2-40B4-BE49-F238E27FC236}">
                <a16:creationId xmlns:a16="http://schemas.microsoft.com/office/drawing/2014/main" id="{A9E8914C-B7F3-0046-A820-B62BF7D00D38}"/>
              </a:ext>
            </a:extLst>
          </p:cNvPr>
          <p:cNvSpPr/>
          <p:nvPr/>
        </p:nvSpPr>
        <p:spPr>
          <a:xfrm>
            <a:off x="3697986"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Reimagine how you want work processes to flow</a:t>
            </a:r>
          </a:p>
        </p:txBody>
      </p:sp>
      <p:sp>
        <p:nvSpPr>
          <p:cNvPr id="25" name="Rectangle 24">
            <a:extLst>
              <a:ext uri="{FF2B5EF4-FFF2-40B4-BE49-F238E27FC236}">
                <a16:creationId xmlns:a16="http://schemas.microsoft.com/office/drawing/2014/main" id="{BF08536C-910A-9E4F-8008-30188314F1CF}"/>
              </a:ext>
            </a:extLst>
          </p:cNvPr>
          <p:cNvSpPr/>
          <p:nvPr/>
        </p:nvSpPr>
        <p:spPr>
          <a:xfrm>
            <a:off x="3697986" y="57590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platform demand</a:t>
            </a:r>
          </a:p>
        </p:txBody>
      </p:sp>
      <p:sp>
        <p:nvSpPr>
          <p:cNvPr id="26" name="Rectangle 25">
            <a:extLst>
              <a:ext uri="{FF2B5EF4-FFF2-40B4-BE49-F238E27FC236}">
                <a16:creationId xmlns:a16="http://schemas.microsoft.com/office/drawing/2014/main" id="{4DAFB554-60E3-954A-B52A-77F49288395B}"/>
              </a:ext>
            </a:extLst>
          </p:cNvPr>
          <p:cNvSpPr/>
          <p:nvPr/>
        </p:nvSpPr>
        <p:spPr>
          <a:xfrm>
            <a:off x="9551659"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engaging self-service employee and customer experience</a:t>
            </a:r>
          </a:p>
        </p:txBody>
      </p:sp>
      <p:sp>
        <p:nvSpPr>
          <p:cNvPr id="33" name="Rectangle 32">
            <a:extLst>
              <a:ext uri="{FF2B5EF4-FFF2-40B4-BE49-F238E27FC236}">
                <a16:creationId xmlns:a16="http://schemas.microsoft.com/office/drawing/2014/main" id="{0A579F63-2E38-5B43-8893-25BC67813252}"/>
              </a:ext>
            </a:extLst>
          </p:cNvPr>
          <p:cNvSpPr/>
          <p:nvPr/>
        </p:nvSpPr>
        <p:spPr>
          <a:xfrm>
            <a:off x="401372"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State and measure your business goals</a:t>
            </a:r>
          </a:p>
        </p:txBody>
      </p:sp>
      <p:sp>
        <p:nvSpPr>
          <p:cNvPr id="34" name="Rectangle 33">
            <a:extLst>
              <a:ext uri="{FF2B5EF4-FFF2-40B4-BE49-F238E27FC236}">
                <a16:creationId xmlns:a16="http://schemas.microsoft.com/office/drawing/2014/main" id="{7D634481-4238-4A4F-BB8E-5A363F0E33A1}"/>
              </a:ext>
            </a:extLst>
          </p:cNvPr>
          <p:cNvSpPr/>
          <p:nvPr/>
        </p:nvSpPr>
        <p:spPr>
          <a:xfrm>
            <a:off x="6261484" y="896346"/>
            <a:ext cx="2645218"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Get your ServiceNow foundations right</a:t>
            </a:r>
          </a:p>
        </p:txBody>
      </p:sp>
      <p:sp>
        <p:nvSpPr>
          <p:cNvPr id="36" name="Rectangle 35">
            <a:extLst>
              <a:ext uri="{FF2B5EF4-FFF2-40B4-BE49-F238E27FC236}">
                <a16:creationId xmlns:a16="http://schemas.microsoft.com/office/drawing/2014/main" id="{473C45D9-F944-A243-8B49-73F29F353189}"/>
              </a:ext>
            </a:extLst>
          </p:cNvPr>
          <p:cNvSpPr/>
          <p:nvPr/>
        </p:nvSpPr>
        <p:spPr>
          <a:xfrm>
            <a:off x="9185899"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Create excitement, drive adoption</a:t>
            </a:r>
          </a:p>
        </p:txBody>
      </p:sp>
      <p:sp>
        <p:nvSpPr>
          <p:cNvPr id="37" name="Rectangle 36">
            <a:extLst>
              <a:ext uri="{FF2B5EF4-FFF2-40B4-BE49-F238E27FC236}">
                <a16:creationId xmlns:a16="http://schemas.microsoft.com/office/drawing/2014/main" id="{CB1716B6-C5FC-9242-9AA7-6FE5F68F4B32}"/>
              </a:ext>
            </a:extLst>
          </p:cNvPr>
          <p:cNvSpPr/>
          <p:nvPr/>
        </p:nvSpPr>
        <p:spPr>
          <a:xfrm>
            <a:off x="3330935" y="896346"/>
            <a:ext cx="2653051"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Actively lead the transformation</a:t>
            </a:r>
          </a:p>
        </p:txBody>
      </p:sp>
      <p:sp>
        <p:nvSpPr>
          <p:cNvPr id="46" name="Rectangle 45">
            <a:extLst>
              <a:ext uri="{FF2B5EF4-FFF2-40B4-BE49-F238E27FC236}">
                <a16:creationId xmlns:a16="http://schemas.microsoft.com/office/drawing/2014/main" id="{8A1BB2B3-F636-6441-BA97-DA571C7974BE}"/>
              </a:ext>
            </a:extLst>
          </p:cNvPr>
          <p:cNvSpPr/>
          <p:nvPr/>
        </p:nvSpPr>
        <p:spPr>
          <a:xfrm>
            <a:off x="3697986"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Engage an executive sponsor to drive change and remove roadblocks</a:t>
            </a:r>
          </a:p>
        </p:txBody>
      </p:sp>
      <p:sp>
        <p:nvSpPr>
          <p:cNvPr id="49" name="Rectangle 48">
            <a:extLst>
              <a:ext uri="{FF2B5EF4-FFF2-40B4-BE49-F238E27FC236}">
                <a16:creationId xmlns:a16="http://schemas.microsoft.com/office/drawing/2014/main" id="{0520B600-76A7-D74B-8781-5BE217924C96}"/>
              </a:ext>
            </a:extLst>
          </p:cNvPr>
          <p:cNvSpPr/>
          <p:nvPr/>
        </p:nvSpPr>
        <p:spPr>
          <a:xfrm>
            <a:off x="9551659"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Create a change management plan</a:t>
            </a:r>
          </a:p>
        </p:txBody>
      </p:sp>
      <p:sp>
        <p:nvSpPr>
          <p:cNvPr id="50" name="Rectangle 49">
            <a:extLst>
              <a:ext uri="{FF2B5EF4-FFF2-40B4-BE49-F238E27FC236}">
                <a16:creationId xmlns:a16="http://schemas.microsoft.com/office/drawing/2014/main" id="{CF187781-F3C6-5048-88F6-2027662D8564}"/>
              </a:ext>
            </a:extLst>
          </p:cNvPr>
          <p:cNvSpPr/>
          <p:nvPr/>
        </p:nvSpPr>
        <p:spPr>
          <a:xfrm>
            <a:off x="9551659"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an internal team of ServiceNow experts and train users</a:t>
            </a:r>
          </a:p>
        </p:txBody>
      </p:sp>
      <p:sp>
        <p:nvSpPr>
          <p:cNvPr id="53" name="Rectangle 52">
            <a:extLst>
              <a:ext uri="{FF2B5EF4-FFF2-40B4-BE49-F238E27FC236}">
                <a16:creationId xmlns:a16="http://schemas.microsoft.com/office/drawing/2014/main" id="{33898C3F-94CD-1D4B-A411-07EFEF8CDFD4}"/>
              </a:ext>
            </a:extLst>
          </p:cNvPr>
          <p:cNvSpPr/>
          <p:nvPr/>
        </p:nvSpPr>
        <p:spPr>
          <a:xfrm>
            <a:off x="76713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phased</a:t>
            </a:r>
          </a:p>
          <a:p>
            <a:pPr algn="ctr"/>
            <a:r>
              <a:rPr lang="en-US" sz="1200" dirty="0">
                <a:solidFill>
                  <a:schemeClr val="tx1"/>
                </a:solidFill>
              </a:rPr>
              <a:t>program plan, identify quick wins</a:t>
            </a:r>
          </a:p>
        </p:txBody>
      </p:sp>
      <p:sp>
        <p:nvSpPr>
          <p:cNvPr id="54" name="Rectangle 53">
            <a:extLst>
              <a:ext uri="{FF2B5EF4-FFF2-40B4-BE49-F238E27FC236}">
                <a16:creationId xmlns:a16="http://schemas.microsoft.com/office/drawing/2014/main" id="{03AE48E9-4E58-C149-BF47-CD05ED227F4E}"/>
              </a:ext>
            </a:extLst>
          </p:cNvPr>
          <p:cNvSpPr/>
          <p:nvPr/>
        </p:nvSpPr>
        <p:spPr>
          <a:xfrm>
            <a:off x="76713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State your transformation vision and outcomes</a:t>
            </a:r>
          </a:p>
        </p:txBody>
      </p:sp>
      <p:sp>
        <p:nvSpPr>
          <p:cNvPr id="31" name="Rectangle 30">
            <a:extLst>
              <a:ext uri="{FF2B5EF4-FFF2-40B4-BE49-F238E27FC236}">
                <a16:creationId xmlns:a16="http://schemas.microsoft.com/office/drawing/2014/main" id="{F0506C0F-D558-9D44-9743-366EAFEA4A1F}"/>
              </a:ext>
            </a:extLst>
          </p:cNvPr>
          <p:cNvSpPr/>
          <p:nvPr/>
        </p:nvSpPr>
        <p:spPr>
          <a:xfrm>
            <a:off x="3697986"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dedicated, dynamic governance process, policies, and team</a:t>
            </a:r>
          </a:p>
        </p:txBody>
      </p:sp>
      <p:sp>
        <p:nvSpPr>
          <p:cNvPr id="38" name="Rectangle 37">
            <a:extLst>
              <a:ext uri="{FF2B5EF4-FFF2-40B4-BE49-F238E27FC236}">
                <a16:creationId xmlns:a16="http://schemas.microsoft.com/office/drawing/2014/main" id="{A4B17012-0ACA-7E4A-A364-68C3304AA768}"/>
              </a:ext>
            </a:extLst>
          </p:cNvPr>
          <p:cNvSpPr/>
          <p:nvPr/>
        </p:nvSpPr>
        <p:spPr>
          <a:xfrm>
            <a:off x="9551659"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community of champions</a:t>
            </a:r>
          </a:p>
        </p:txBody>
      </p:sp>
      <p:sp>
        <p:nvSpPr>
          <p:cNvPr id="62" name="Rectangle 61">
            <a:extLst>
              <a:ext uri="{FF2B5EF4-FFF2-40B4-BE49-F238E27FC236}">
                <a16:creationId xmlns:a16="http://schemas.microsoft.com/office/drawing/2014/main" id="{ACA30DDE-B24D-5441-8CC2-939A7A1C7360}"/>
              </a:ext>
            </a:extLst>
          </p:cNvPr>
          <p:cNvSpPr/>
          <p:nvPr/>
        </p:nvSpPr>
        <p:spPr>
          <a:xfrm>
            <a:off x="3697986"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Define and map out your business services</a:t>
            </a:r>
          </a:p>
        </p:txBody>
      </p:sp>
      <p:sp>
        <p:nvSpPr>
          <p:cNvPr id="39" name="Rectangle 38">
            <a:extLst>
              <a:ext uri="{FF2B5EF4-FFF2-40B4-BE49-F238E27FC236}">
                <a16:creationId xmlns:a16="http://schemas.microsoft.com/office/drawing/2014/main" id="{BF08536C-910A-9E4F-8008-30188314F1CF}"/>
              </a:ext>
            </a:extLst>
          </p:cNvPr>
          <p:cNvSpPr/>
          <p:nvPr/>
        </p:nvSpPr>
        <p:spPr>
          <a:xfrm>
            <a:off x="3697986"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Find, manage, and coordinate capable, certified partners</a:t>
            </a:r>
          </a:p>
        </p:txBody>
      </p:sp>
      <p:sp>
        <p:nvSpPr>
          <p:cNvPr id="32" name="Rectangle 31">
            <a:extLst>
              <a:ext uri="{FF2B5EF4-FFF2-40B4-BE49-F238E27FC236}">
                <a16:creationId xmlns:a16="http://schemas.microsoft.com/office/drawing/2014/main" id="{31E73FE3-539B-8E49-9EDE-FF73F8BD6DA3}"/>
              </a:ext>
            </a:extLst>
          </p:cNvPr>
          <p:cNvSpPr/>
          <p:nvPr/>
        </p:nvSpPr>
        <p:spPr>
          <a:xfrm>
            <a:off x="9551659"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optimal agent and rep experience</a:t>
            </a:r>
          </a:p>
        </p:txBody>
      </p:sp>
      <p:sp>
        <p:nvSpPr>
          <p:cNvPr id="27" name="Rectangle 26">
            <a:extLst>
              <a:ext uri="{FF2B5EF4-FFF2-40B4-BE49-F238E27FC236}">
                <a16:creationId xmlns:a16="http://schemas.microsoft.com/office/drawing/2014/main" id="{5950AE17-4228-4AF0-9A6B-90945239CFAE}"/>
              </a:ext>
            </a:extLst>
          </p:cNvPr>
          <p:cNvSpPr/>
          <p:nvPr/>
        </p:nvSpPr>
        <p:spPr>
          <a:xfrm>
            <a:off x="402226"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28" name="Rectangle 27">
            <a:extLst>
              <a:ext uri="{FF2B5EF4-FFF2-40B4-BE49-F238E27FC236}">
                <a16:creationId xmlns:a16="http://schemas.microsoft.com/office/drawing/2014/main" id="{634FA7FD-006B-4D9A-B010-4F6009CFB25F}"/>
              </a:ext>
            </a:extLst>
          </p:cNvPr>
          <p:cNvSpPr/>
          <p:nvPr/>
        </p:nvSpPr>
        <p:spPr>
          <a:xfrm>
            <a:off x="401372" y="244947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29" name="Rectangle 28">
            <a:extLst>
              <a:ext uri="{FF2B5EF4-FFF2-40B4-BE49-F238E27FC236}">
                <a16:creationId xmlns:a16="http://schemas.microsoft.com/office/drawing/2014/main" id="{F8A65A20-B160-4814-86A2-584F60426F1A}"/>
              </a:ext>
            </a:extLst>
          </p:cNvPr>
          <p:cNvSpPr/>
          <p:nvPr/>
        </p:nvSpPr>
        <p:spPr>
          <a:xfrm>
            <a:off x="403197" y="32709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30" name="Rectangle 29">
            <a:extLst>
              <a:ext uri="{FF2B5EF4-FFF2-40B4-BE49-F238E27FC236}">
                <a16:creationId xmlns:a16="http://schemas.microsoft.com/office/drawing/2014/main" id="{BF438822-F01C-42E2-A571-7F7D9D7EB9F8}"/>
              </a:ext>
            </a:extLst>
          </p:cNvPr>
          <p:cNvSpPr/>
          <p:nvPr/>
        </p:nvSpPr>
        <p:spPr>
          <a:xfrm>
            <a:off x="407811" y="4094775"/>
            <a:ext cx="365760" cy="721925"/>
          </a:xfrm>
          <a:prstGeom prst="rect">
            <a:avLst/>
          </a:prstGeom>
          <a:solidFill>
            <a:schemeClr val="accent1">
              <a:lumMod val="60000"/>
              <a:lumOff val="4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4</a:t>
            </a:r>
          </a:p>
        </p:txBody>
      </p:sp>
      <p:sp>
        <p:nvSpPr>
          <p:cNvPr id="35" name="Rectangle 34">
            <a:extLst>
              <a:ext uri="{FF2B5EF4-FFF2-40B4-BE49-F238E27FC236}">
                <a16:creationId xmlns:a16="http://schemas.microsoft.com/office/drawing/2014/main" id="{1B2721D7-C509-4755-8ECA-D5CE061C7FF3}"/>
              </a:ext>
            </a:extLst>
          </p:cNvPr>
          <p:cNvSpPr/>
          <p:nvPr/>
        </p:nvSpPr>
        <p:spPr>
          <a:xfrm>
            <a:off x="333964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0" name="Rectangle 39">
            <a:extLst>
              <a:ext uri="{FF2B5EF4-FFF2-40B4-BE49-F238E27FC236}">
                <a16:creationId xmlns:a16="http://schemas.microsoft.com/office/drawing/2014/main" id="{EDA978CE-7098-42F4-B02A-B49DCB2DB103}"/>
              </a:ext>
            </a:extLst>
          </p:cNvPr>
          <p:cNvSpPr/>
          <p:nvPr/>
        </p:nvSpPr>
        <p:spPr>
          <a:xfrm>
            <a:off x="3356268" y="243768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1" name="Rectangle 40">
            <a:extLst>
              <a:ext uri="{FF2B5EF4-FFF2-40B4-BE49-F238E27FC236}">
                <a16:creationId xmlns:a16="http://schemas.microsoft.com/office/drawing/2014/main" id="{9FE5E2AA-7614-4EB7-8AF3-E040223A9AB3}"/>
              </a:ext>
            </a:extLst>
          </p:cNvPr>
          <p:cNvSpPr/>
          <p:nvPr/>
        </p:nvSpPr>
        <p:spPr>
          <a:xfrm>
            <a:off x="3356268"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42" name="Rectangle 41">
            <a:extLst>
              <a:ext uri="{FF2B5EF4-FFF2-40B4-BE49-F238E27FC236}">
                <a16:creationId xmlns:a16="http://schemas.microsoft.com/office/drawing/2014/main" id="{CCB1EECE-E985-4AAA-8883-25A106DE0FF2}"/>
              </a:ext>
            </a:extLst>
          </p:cNvPr>
          <p:cNvSpPr/>
          <p:nvPr/>
        </p:nvSpPr>
        <p:spPr>
          <a:xfrm>
            <a:off x="3356268"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43" name="Rectangle 42">
            <a:extLst>
              <a:ext uri="{FF2B5EF4-FFF2-40B4-BE49-F238E27FC236}">
                <a16:creationId xmlns:a16="http://schemas.microsoft.com/office/drawing/2014/main" id="{95C54946-24ED-4CDF-B3D9-BE16F55D708F}"/>
              </a:ext>
            </a:extLst>
          </p:cNvPr>
          <p:cNvSpPr/>
          <p:nvPr/>
        </p:nvSpPr>
        <p:spPr>
          <a:xfrm>
            <a:off x="3356268" y="4921829"/>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
        <p:nvSpPr>
          <p:cNvPr id="44" name="Rectangle 43">
            <a:extLst>
              <a:ext uri="{FF2B5EF4-FFF2-40B4-BE49-F238E27FC236}">
                <a16:creationId xmlns:a16="http://schemas.microsoft.com/office/drawing/2014/main" id="{38F5CC73-BB24-40DB-B47E-7E6D424A6294}"/>
              </a:ext>
            </a:extLst>
          </p:cNvPr>
          <p:cNvSpPr/>
          <p:nvPr/>
        </p:nvSpPr>
        <p:spPr>
          <a:xfrm>
            <a:off x="3356268" y="57472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6</a:t>
            </a:r>
          </a:p>
        </p:txBody>
      </p:sp>
      <p:sp>
        <p:nvSpPr>
          <p:cNvPr id="45" name="Rectangle 44">
            <a:extLst>
              <a:ext uri="{FF2B5EF4-FFF2-40B4-BE49-F238E27FC236}">
                <a16:creationId xmlns:a16="http://schemas.microsoft.com/office/drawing/2014/main" id="{DFAC0B0D-AC2D-474E-AF62-E855EAA9FB39}"/>
              </a:ext>
            </a:extLst>
          </p:cNvPr>
          <p:cNvSpPr/>
          <p:nvPr/>
        </p:nvSpPr>
        <p:spPr>
          <a:xfrm>
            <a:off x="626148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7" name="Rectangle 46">
            <a:extLst>
              <a:ext uri="{FF2B5EF4-FFF2-40B4-BE49-F238E27FC236}">
                <a16:creationId xmlns:a16="http://schemas.microsoft.com/office/drawing/2014/main" id="{60DEC95E-5B62-4474-9C4A-F8F5BBD2E98E}"/>
              </a:ext>
            </a:extLst>
          </p:cNvPr>
          <p:cNvSpPr/>
          <p:nvPr/>
        </p:nvSpPr>
        <p:spPr>
          <a:xfrm>
            <a:off x="6261484"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8" name="Rectangle 47">
            <a:extLst>
              <a:ext uri="{FF2B5EF4-FFF2-40B4-BE49-F238E27FC236}">
                <a16:creationId xmlns:a16="http://schemas.microsoft.com/office/drawing/2014/main" id="{33D2C024-E91D-4D17-94F8-F07FF8EBBD15}"/>
              </a:ext>
            </a:extLst>
          </p:cNvPr>
          <p:cNvSpPr/>
          <p:nvPr/>
        </p:nvSpPr>
        <p:spPr>
          <a:xfrm>
            <a:off x="6261484"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1" name="Rectangle 50">
            <a:extLst>
              <a:ext uri="{FF2B5EF4-FFF2-40B4-BE49-F238E27FC236}">
                <a16:creationId xmlns:a16="http://schemas.microsoft.com/office/drawing/2014/main" id="{F5669F4B-29E2-43A9-A57F-2F76BB806AEA}"/>
              </a:ext>
            </a:extLst>
          </p:cNvPr>
          <p:cNvSpPr/>
          <p:nvPr/>
        </p:nvSpPr>
        <p:spPr>
          <a:xfrm>
            <a:off x="6261484"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2" name="Rectangle 51">
            <a:extLst>
              <a:ext uri="{FF2B5EF4-FFF2-40B4-BE49-F238E27FC236}">
                <a16:creationId xmlns:a16="http://schemas.microsoft.com/office/drawing/2014/main" id="{CB8016FF-C038-4305-AC4F-52EEFEF30869}"/>
              </a:ext>
            </a:extLst>
          </p:cNvPr>
          <p:cNvSpPr/>
          <p:nvPr/>
        </p:nvSpPr>
        <p:spPr>
          <a:xfrm>
            <a:off x="9185899"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55" name="Rectangle 54">
            <a:extLst>
              <a:ext uri="{FF2B5EF4-FFF2-40B4-BE49-F238E27FC236}">
                <a16:creationId xmlns:a16="http://schemas.microsoft.com/office/drawing/2014/main" id="{8757150C-C67A-44FC-AD9A-DF11C0454A8A}"/>
              </a:ext>
            </a:extLst>
          </p:cNvPr>
          <p:cNvSpPr/>
          <p:nvPr/>
        </p:nvSpPr>
        <p:spPr>
          <a:xfrm>
            <a:off x="9185899"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56" name="Rectangle 55">
            <a:extLst>
              <a:ext uri="{FF2B5EF4-FFF2-40B4-BE49-F238E27FC236}">
                <a16:creationId xmlns:a16="http://schemas.microsoft.com/office/drawing/2014/main" id="{8AE4DF09-9E54-4E62-A8CA-9D209CE227C9}"/>
              </a:ext>
            </a:extLst>
          </p:cNvPr>
          <p:cNvSpPr/>
          <p:nvPr/>
        </p:nvSpPr>
        <p:spPr>
          <a:xfrm>
            <a:off x="9185899" y="3276403"/>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7" name="Rectangle 56">
            <a:extLst>
              <a:ext uri="{FF2B5EF4-FFF2-40B4-BE49-F238E27FC236}">
                <a16:creationId xmlns:a16="http://schemas.microsoft.com/office/drawing/2014/main" id="{4374574D-1990-42F5-9FEA-4B5B10208EFF}"/>
              </a:ext>
            </a:extLst>
          </p:cNvPr>
          <p:cNvSpPr/>
          <p:nvPr/>
        </p:nvSpPr>
        <p:spPr>
          <a:xfrm>
            <a:off x="9185899" y="410018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8" name="Rectangle 57">
            <a:extLst>
              <a:ext uri="{FF2B5EF4-FFF2-40B4-BE49-F238E27FC236}">
                <a16:creationId xmlns:a16="http://schemas.microsoft.com/office/drawing/2014/main" id="{D9EC23C2-12F5-428A-8806-8399A0A2A0B2}"/>
              </a:ext>
            </a:extLst>
          </p:cNvPr>
          <p:cNvSpPr/>
          <p:nvPr/>
        </p:nvSpPr>
        <p:spPr>
          <a:xfrm>
            <a:off x="9185899" y="493362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Tree>
    <p:extLst>
      <p:ext uri="{BB962C8B-B14F-4D97-AF65-F5344CB8AC3E}">
        <p14:creationId xmlns:p14="http://schemas.microsoft.com/office/powerpoint/2010/main" val="195250306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07A0804-3086-4F0D-B78D-7219F93DF8C9}"/>
              </a:ext>
            </a:extLst>
          </p:cNvPr>
          <p:cNvSpPr txBox="1"/>
          <p:nvPr/>
        </p:nvSpPr>
        <p:spPr>
          <a:xfrm>
            <a:off x="354935" y="1122325"/>
            <a:ext cx="11379834" cy="830997"/>
          </a:xfrm>
          <a:prstGeom prst="rect">
            <a:avLst/>
          </a:prstGeom>
          <a:noFill/>
        </p:spPr>
        <p:txBody>
          <a:bodyPr wrap="square" rtlCol="0">
            <a:spAutoFit/>
          </a:bodyPr>
          <a:lstStyle/>
          <a:p>
            <a:r>
              <a:rPr lang="en-US" sz="1200" dirty="0"/>
              <a:t>Metrics are essential to measuring progress toward set outcomes. When you baseline and track the right metrics to measure ServiceNow</a:t>
            </a:r>
            <a:r>
              <a:rPr lang="en-US" sz="1200" baseline="30000" dirty="0"/>
              <a:t>®</a:t>
            </a:r>
            <a:r>
              <a:rPr lang="en-US" sz="1200" dirty="0"/>
              <a:t> performance and adoption, as well as the amount of value ServiceNow delivers to your business, you can assess whether you’re getting what you expected from your deployment and course correct as needed. Metrics also help prove that your ServiceNow deployment is supporting business objectives, providing insight into where ServiceNow is generating immediate value to the business and where you expect to deliver future value. </a:t>
            </a:r>
          </a:p>
        </p:txBody>
      </p:sp>
      <p:sp>
        <p:nvSpPr>
          <p:cNvPr id="11" name="Rectangle 10">
            <a:extLst>
              <a:ext uri="{FF2B5EF4-FFF2-40B4-BE49-F238E27FC236}">
                <a16:creationId xmlns:a16="http://schemas.microsoft.com/office/drawing/2014/main" id="{79057926-3BD4-4FBE-BBBF-0AF5E92D6DC4}"/>
              </a:ext>
            </a:extLst>
          </p:cNvPr>
          <p:cNvSpPr/>
          <p:nvPr/>
        </p:nvSpPr>
        <p:spPr>
          <a:xfrm>
            <a:off x="0" y="983882"/>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a:extLst>
              <a:ext uri="{FF2B5EF4-FFF2-40B4-BE49-F238E27FC236}">
                <a16:creationId xmlns:a16="http://schemas.microsoft.com/office/drawing/2014/main" id="{E355DC28-A2CA-4D06-AF2C-15B32EA99FED}"/>
              </a:ext>
            </a:extLst>
          </p:cNvPr>
          <p:cNvGraphicFramePr>
            <a:graphicFrameLocks noGrp="1"/>
          </p:cNvGraphicFramePr>
          <p:nvPr>
            <p:extLst>
              <p:ext uri="{D42A27DB-BD31-4B8C-83A1-F6EECF244321}">
                <p14:modId xmlns:p14="http://schemas.microsoft.com/office/powerpoint/2010/main" val="601698812"/>
              </p:ext>
            </p:extLst>
          </p:nvPr>
        </p:nvGraphicFramePr>
        <p:xfrm>
          <a:off x="423390" y="2224726"/>
          <a:ext cx="11225081" cy="2590800"/>
        </p:xfrm>
        <a:graphic>
          <a:graphicData uri="http://schemas.openxmlformats.org/drawingml/2006/table">
            <a:tbl>
              <a:tblPr firstRow="1" bandRow="1" bandCol="1">
                <a:tableStyleId>{69012ECD-51FC-41F1-AA8D-1B2483CD663E}</a:tableStyleId>
              </a:tblPr>
              <a:tblGrid>
                <a:gridCol w="11225081">
                  <a:extLst>
                    <a:ext uri="{9D8B030D-6E8A-4147-A177-3AD203B41FA5}">
                      <a16:colId xmlns:a16="http://schemas.microsoft.com/office/drawing/2014/main" val="2402900772"/>
                    </a:ext>
                  </a:extLst>
                </a:gridCol>
              </a:tblGrid>
              <a:tr h="283913">
                <a:tc>
                  <a:txBody>
                    <a:bodyPr/>
                    <a:lstStyle/>
                    <a:p>
                      <a:pPr>
                        <a:buNone/>
                      </a:pPr>
                      <a:r>
                        <a:rPr lang="en-US" sz="1400" dirty="0">
                          <a:solidFill>
                            <a:schemeClr val="bg1"/>
                          </a:solidFill>
                        </a:rPr>
                        <a:t>Insight: Baseline and track performance</a:t>
                      </a:r>
                    </a:p>
                  </a:txBody>
                  <a:tcPr/>
                </a:tc>
                <a:extLst>
                  <a:ext uri="{0D108BD9-81ED-4DB2-BD59-A6C34878D82A}">
                    <a16:rowId xmlns:a16="http://schemas.microsoft.com/office/drawing/2014/main" val="74787461"/>
                  </a:ext>
                </a:extLst>
              </a:tr>
              <a:tr h="2129349">
                <a:tc>
                  <a:txBody>
                    <a:bodyPr/>
                    <a:lstStyle/>
                    <a:p>
                      <a:pPr>
                        <a:buNone/>
                      </a:pPr>
                      <a:r>
                        <a:rPr lang="en-US" sz="1200" dirty="0"/>
                        <a:t>There are three things you must get right upfront to effectively baseline and track performance: </a:t>
                      </a:r>
                    </a:p>
                    <a:p>
                      <a:pPr>
                        <a:buNone/>
                      </a:pPr>
                      <a:endParaRPr lang="en-US" sz="1200" dirty="0"/>
                    </a:p>
                    <a:p>
                      <a:pPr marL="228600" indent="-228600">
                        <a:buFont typeface="+mj-lt"/>
                        <a:buAutoNum type="arabicPeriod"/>
                      </a:pPr>
                      <a:r>
                        <a:rPr lang="en-US" sz="1200" dirty="0"/>
                        <a:t>Understand your objectives and vision for implementing ServiceNow in your organization. Without knowing what end goal you’re trying to measure progress against, your </a:t>
                      </a:r>
                      <a:r>
                        <a:rPr lang="en-US" sz="1200" dirty="0">
                          <a:solidFill>
                            <a:schemeClr val="tx1"/>
                          </a:solidFill>
                        </a:rPr>
                        <a:t>investments in metrics </a:t>
                      </a:r>
                      <a:r>
                        <a:rPr lang="en-US" sz="1200" dirty="0"/>
                        <a:t>won’t deliver useful information.  </a:t>
                      </a:r>
                    </a:p>
                    <a:p>
                      <a:pPr marL="228600" indent="-228600">
                        <a:buFont typeface="+mj-lt"/>
                        <a:buAutoNum type="arabicPeriod"/>
                      </a:pPr>
                      <a:r>
                        <a:rPr lang="en-US" sz="1200" dirty="0"/>
                        <a:t>Define the key performance indicators (KPIs), the lagging indicators, that tell you if your ServiceNow implementation is on track and delivering value to the business.</a:t>
                      </a:r>
                    </a:p>
                    <a:p>
                      <a:pPr marL="228600" indent="-228600">
                        <a:buFont typeface="+mj-lt"/>
                        <a:buAutoNum type="arabicPeriod"/>
                      </a:pPr>
                      <a:r>
                        <a:rPr lang="en-US" sz="1200" dirty="0"/>
                        <a:t>Define the diagnostic metrics, the leading indicators, that you and your team can use to predict and diagnose KPI </a:t>
                      </a:r>
                      <a:r>
                        <a:rPr lang="en-US" sz="1200" dirty="0">
                          <a:solidFill>
                            <a:schemeClr val="tx1"/>
                          </a:solidFill>
                        </a:rPr>
                        <a:t>performance and inform </a:t>
                      </a:r>
                      <a:r>
                        <a:rPr lang="en-US" sz="1200" dirty="0"/>
                        <a:t>course corrections as needed.</a:t>
                      </a:r>
                    </a:p>
                    <a:p>
                      <a:pPr marL="0" lvl="0" indent="0">
                        <a:buNone/>
                      </a:pPr>
                      <a:endParaRPr lang="en-US" sz="1200" dirty="0"/>
                    </a:p>
                    <a:p>
                      <a:pPr>
                        <a:buNone/>
                      </a:pPr>
                      <a:r>
                        <a:rPr lang="en-US" sz="1200" dirty="0"/>
                        <a:t>Once you’ve defined a set of workable KPIs and metrics, treat their use as a program—one that you update and refine as your business goals and ServiceNow implementation evolve. </a:t>
                      </a:r>
                    </a:p>
                    <a:p>
                      <a:pPr>
                        <a:buNone/>
                      </a:pPr>
                      <a:endParaRPr lang="en-US" sz="1200" dirty="0"/>
                    </a:p>
                  </a:txBody>
                  <a:tcPr/>
                </a:tc>
                <a:extLst>
                  <a:ext uri="{0D108BD9-81ED-4DB2-BD59-A6C34878D82A}">
                    <a16:rowId xmlns:a16="http://schemas.microsoft.com/office/drawing/2014/main" val="163193688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dirty="0"/>
              <a:t>Baseline and track performance, usage KPIs, and metrics </a:t>
            </a:r>
          </a:p>
        </p:txBody>
      </p:sp>
      <p:graphicFrame>
        <p:nvGraphicFramePr>
          <p:cNvPr id="12" name="Table 11">
            <a:extLst>
              <a:ext uri="{FF2B5EF4-FFF2-40B4-BE49-F238E27FC236}">
                <a16:creationId xmlns:a16="http://schemas.microsoft.com/office/drawing/2014/main" id="{BA696AE8-BBA8-42F7-BC64-C5B66E008DCE}"/>
              </a:ext>
            </a:extLst>
          </p:cNvPr>
          <p:cNvGraphicFramePr>
            <a:graphicFrameLocks noGrp="1"/>
          </p:cNvGraphicFramePr>
          <p:nvPr>
            <p:extLst>
              <p:ext uri="{D42A27DB-BD31-4B8C-83A1-F6EECF244321}">
                <p14:modId xmlns:p14="http://schemas.microsoft.com/office/powerpoint/2010/main" val="2032320334"/>
              </p:ext>
            </p:extLst>
          </p:nvPr>
        </p:nvGraphicFramePr>
        <p:xfrm>
          <a:off x="423390" y="4878745"/>
          <a:ext cx="11219653" cy="563880"/>
        </p:xfrm>
        <a:graphic>
          <a:graphicData uri="http://schemas.openxmlformats.org/drawingml/2006/table">
            <a:tbl>
              <a:tblPr firstRow="1" bandRow="1" bandCol="1">
                <a:tableStyleId>{69012ECD-51FC-41F1-AA8D-1B2483CD663E}</a:tableStyleId>
              </a:tblPr>
              <a:tblGrid>
                <a:gridCol w="4241925">
                  <a:extLst>
                    <a:ext uri="{9D8B030D-6E8A-4147-A177-3AD203B41FA5}">
                      <a16:colId xmlns:a16="http://schemas.microsoft.com/office/drawing/2014/main" val="2402900772"/>
                    </a:ext>
                  </a:extLst>
                </a:gridCol>
                <a:gridCol w="4273269">
                  <a:extLst>
                    <a:ext uri="{9D8B030D-6E8A-4147-A177-3AD203B41FA5}">
                      <a16:colId xmlns:a16="http://schemas.microsoft.com/office/drawing/2014/main" val="480093251"/>
                    </a:ext>
                  </a:extLst>
                </a:gridCol>
                <a:gridCol w="2704459">
                  <a:extLst>
                    <a:ext uri="{9D8B030D-6E8A-4147-A177-3AD203B41FA5}">
                      <a16:colId xmlns:a16="http://schemas.microsoft.com/office/drawing/2014/main" val="1047175023"/>
                    </a:ext>
                  </a:extLst>
                </a:gridCol>
              </a:tblGrid>
              <a:tr h="269079">
                <a:tc gridSpan="3">
                  <a:txBody>
                    <a:bodyPr/>
                    <a:lstStyle/>
                    <a:p>
                      <a:pPr algn="l"/>
                      <a:r>
                        <a:rPr lang="en-US" sz="1400" dirty="0"/>
                        <a:t>Key implementation steps</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4787461"/>
                  </a:ext>
                </a:extLst>
              </a:tr>
              <a:tr h="228718">
                <a:tc>
                  <a:txBody>
                    <a:bodyPr/>
                    <a:lstStyle/>
                    <a:p>
                      <a:pPr lvl="0" algn="ctr">
                        <a:buNone/>
                      </a:pPr>
                      <a:r>
                        <a:rPr lang="en-US" sz="1100" dirty="0"/>
                        <a:t>Start</a:t>
                      </a:r>
                    </a:p>
                  </a:txBody>
                  <a:tcPr>
                    <a:lnR w="12700" cap="flat" cmpd="sng" algn="ctr">
                      <a:solidFill>
                        <a:schemeClr val="accent1">
                          <a:lumMod val="60000"/>
                          <a:lumOff val="40000"/>
                        </a:schemeClr>
                      </a:solidFill>
                      <a:prstDash val="solid"/>
                      <a:round/>
                      <a:headEnd type="none" w="med" len="med"/>
                      <a:tailEnd type="none" w="med" len="med"/>
                    </a:lnR>
                  </a:tcPr>
                </a:tc>
                <a:tc>
                  <a:txBody>
                    <a:bodyPr/>
                    <a:lstStyle/>
                    <a:p>
                      <a:pPr lvl="0" algn="ctr">
                        <a:buNone/>
                      </a:pPr>
                      <a:r>
                        <a:rPr lang="en-US" sz="1100" dirty="0"/>
                        <a:t>Improve</a:t>
                      </a: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tcPr>
                </a:tc>
                <a:tc>
                  <a:txBody>
                    <a:bodyPr/>
                    <a:lstStyle/>
                    <a:p>
                      <a:pPr lvl="0" algn="ctr">
                        <a:buNone/>
                      </a:pPr>
                      <a:r>
                        <a:rPr lang="en-US" sz="1100" dirty="0"/>
                        <a:t>Optimize</a:t>
                      </a:r>
                      <a:endParaRPr lang="en-US" dirty="0"/>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tcPr>
                </a:tc>
                <a:extLst>
                  <a:ext uri="{0D108BD9-81ED-4DB2-BD59-A6C34878D82A}">
                    <a16:rowId xmlns:a16="http://schemas.microsoft.com/office/drawing/2014/main" val="2151995362"/>
                  </a:ext>
                </a:extLst>
              </a:tr>
            </a:tbl>
          </a:graphicData>
        </a:graphic>
      </p:graphicFrame>
      <p:sp>
        <p:nvSpPr>
          <p:cNvPr id="4" name="Chevron 19">
            <a:extLst>
              <a:ext uri="{FF2B5EF4-FFF2-40B4-BE49-F238E27FC236}">
                <a16:creationId xmlns:a16="http://schemas.microsoft.com/office/drawing/2014/main" id="{023BA08C-11B2-4940-A7DF-F0351A489103}"/>
              </a:ext>
            </a:extLst>
          </p:cNvPr>
          <p:cNvSpPr/>
          <p:nvPr/>
        </p:nvSpPr>
        <p:spPr>
          <a:xfrm>
            <a:off x="445817" y="5442625"/>
            <a:ext cx="246436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Understand your business objectives</a:t>
            </a:r>
          </a:p>
        </p:txBody>
      </p:sp>
      <p:sp>
        <p:nvSpPr>
          <p:cNvPr id="5" name="Chevron 20">
            <a:extLst>
              <a:ext uri="{FF2B5EF4-FFF2-40B4-BE49-F238E27FC236}">
                <a16:creationId xmlns:a16="http://schemas.microsoft.com/office/drawing/2014/main" id="{D3205751-B8AD-4CA7-AEE8-9BF9C5222390}"/>
              </a:ext>
            </a:extLst>
          </p:cNvPr>
          <p:cNvSpPr/>
          <p:nvPr/>
        </p:nvSpPr>
        <p:spPr>
          <a:xfrm>
            <a:off x="2537820" y="5442625"/>
            <a:ext cx="246436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Define KPIs</a:t>
            </a:r>
          </a:p>
        </p:txBody>
      </p:sp>
      <p:sp>
        <p:nvSpPr>
          <p:cNvPr id="6" name="Chevron 21">
            <a:extLst>
              <a:ext uri="{FF2B5EF4-FFF2-40B4-BE49-F238E27FC236}">
                <a16:creationId xmlns:a16="http://schemas.microsoft.com/office/drawing/2014/main" id="{5AA2086B-6009-42DE-A095-6A427A0017A6}"/>
              </a:ext>
            </a:extLst>
          </p:cNvPr>
          <p:cNvSpPr/>
          <p:nvPr/>
        </p:nvSpPr>
        <p:spPr>
          <a:xfrm>
            <a:off x="4629823" y="5442625"/>
            <a:ext cx="240708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Define diagnostic metrics</a:t>
            </a:r>
          </a:p>
        </p:txBody>
      </p:sp>
      <p:sp>
        <p:nvSpPr>
          <p:cNvPr id="10" name="Chevron 22">
            <a:extLst>
              <a:ext uri="{FF2B5EF4-FFF2-40B4-BE49-F238E27FC236}">
                <a16:creationId xmlns:a16="http://schemas.microsoft.com/office/drawing/2014/main" id="{B52C9319-03A2-4F87-A2C8-B3D79BB3078A}"/>
              </a:ext>
            </a:extLst>
          </p:cNvPr>
          <p:cNvSpPr/>
          <p:nvPr/>
        </p:nvSpPr>
        <p:spPr>
          <a:xfrm>
            <a:off x="6721826" y="5442625"/>
            <a:ext cx="24619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Continually improve metrics tracking</a:t>
            </a:r>
          </a:p>
        </p:txBody>
      </p:sp>
      <p:sp>
        <p:nvSpPr>
          <p:cNvPr id="16" name="Chevron 23">
            <a:extLst>
              <a:ext uri="{FF2B5EF4-FFF2-40B4-BE49-F238E27FC236}">
                <a16:creationId xmlns:a16="http://schemas.microsoft.com/office/drawing/2014/main" id="{DFED9F55-FEDC-4FE3-94A3-495E6E92539E}"/>
              </a:ext>
            </a:extLst>
          </p:cNvPr>
          <p:cNvSpPr/>
          <p:nvPr/>
        </p:nvSpPr>
        <p:spPr>
          <a:xfrm>
            <a:off x="8913263" y="5442625"/>
            <a:ext cx="273520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Extend metrics usage</a:t>
            </a:r>
          </a:p>
        </p:txBody>
      </p:sp>
    </p:spTree>
    <p:extLst>
      <p:ext uri="{BB962C8B-B14F-4D97-AF65-F5344CB8AC3E}">
        <p14:creationId xmlns:p14="http://schemas.microsoft.com/office/powerpoint/2010/main" val="387790346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2155134"/>
            <a:ext cx="4545548" cy="3826922"/>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Review your ServiceNow vision, business case, and phased program plan to understand what you’ll need to measure to reliably track progress toward achieving business value</a:t>
            </a:r>
          </a:p>
          <a:p>
            <a:pPr marL="227965" indent="-227965">
              <a:buFont typeface="Wingdings" pitchFamily="2" charset="2"/>
              <a:buChar char="q"/>
            </a:pPr>
            <a:r>
              <a:rPr lang="en-US" sz="1200" dirty="0"/>
              <a:t>Review your documented ServiceNow </a:t>
            </a:r>
            <a:r>
              <a:rPr lang="en-US" sz="1200" dirty="0">
                <a:hlinkClick r:id="rId3"/>
              </a:rPr>
              <a:t>vision</a:t>
            </a:r>
            <a:r>
              <a:rPr lang="en-US" sz="1200" dirty="0"/>
              <a:t>, considering: </a:t>
            </a:r>
          </a:p>
          <a:p>
            <a:pPr marL="456565" lvl="1" indent="-224790">
              <a:buFont typeface="Wingdings" pitchFamily="2" charset="2"/>
              <a:buChar char="q"/>
            </a:pPr>
            <a:r>
              <a:rPr lang="en-US" sz="1100" b="1" dirty="0"/>
              <a:t>What value you’re trying to deliver to the business using ServiceNow –</a:t>
            </a:r>
            <a:r>
              <a:rPr lang="en-US" sz="1100" dirty="0"/>
              <a:t> For example, it might be </a:t>
            </a:r>
            <a:r>
              <a:rPr lang="en-US" sz="1100" i="1" dirty="0"/>
              <a:t>modernize service management to increase the speed of IT. </a:t>
            </a:r>
          </a:p>
          <a:p>
            <a:pPr marL="456565" lvl="1" indent="-224790">
              <a:buFont typeface="Wingdings" pitchFamily="2" charset="2"/>
              <a:buChar char="q"/>
            </a:pPr>
            <a:r>
              <a:rPr lang="en-US" sz="1100" b="1" dirty="0"/>
              <a:t>The most important thing you need to measure to assess if you’re supporting the vision – </a:t>
            </a:r>
            <a:r>
              <a:rPr lang="en-US" sz="1100" dirty="0"/>
              <a:t>For example, it might be </a:t>
            </a:r>
            <a:r>
              <a:rPr lang="en-US" sz="1100" i="1" dirty="0"/>
              <a:t>changes in IT speed.</a:t>
            </a:r>
          </a:p>
          <a:p>
            <a:pPr marL="227965" indent="-227965">
              <a:buFont typeface="Wingdings" pitchFamily="2" charset="2"/>
              <a:buChar char="q"/>
            </a:pPr>
            <a:r>
              <a:rPr lang="en-US" sz="1200" dirty="0"/>
              <a:t>Review your ServiceNow </a:t>
            </a:r>
            <a:r>
              <a:rPr lang="en-US" sz="1200" dirty="0">
                <a:hlinkClick r:id="rId4"/>
              </a:rPr>
              <a:t>business case</a:t>
            </a:r>
            <a:r>
              <a:rPr lang="en-US" sz="1200" dirty="0"/>
              <a:t>, considering: </a:t>
            </a:r>
          </a:p>
          <a:p>
            <a:pPr marL="456565" lvl="1" indent="-224790">
              <a:buFont typeface="Wingdings" pitchFamily="2" charset="2"/>
              <a:buChar char="q"/>
            </a:pPr>
            <a:r>
              <a:rPr lang="en-US" sz="1100" b="1" dirty="0"/>
              <a:t>The business outcomes that were promised in the business case –</a:t>
            </a:r>
            <a:r>
              <a:rPr lang="en-US" sz="1100" dirty="0"/>
              <a:t> This lets you know the degree of improvement needed, such as </a:t>
            </a:r>
            <a:r>
              <a:rPr lang="en-US" sz="1100" i="1" dirty="0"/>
              <a:t>10% increase in IT speed</a:t>
            </a:r>
            <a:r>
              <a:rPr lang="en-US" sz="1100" dirty="0"/>
              <a:t>.</a:t>
            </a:r>
          </a:p>
          <a:p>
            <a:pPr marL="456565" lvl="1" indent="-224790">
              <a:buFont typeface="Wingdings" pitchFamily="2" charset="2"/>
              <a:buChar char="q"/>
            </a:pPr>
            <a:r>
              <a:rPr lang="en-US" sz="1100" b="1" dirty="0"/>
              <a:t>When the business case promises outcomes –</a:t>
            </a:r>
            <a:r>
              <a:rPr lang="en-US" sz="1100" dirty="0"/>
              <a:t> This provides a rough sense of the amount of time you need to measure value. For example, </a:t>
            </a:r>
            <a:r>
              <a:rPr lang="en-US" sz="1100" i="1" dirty="0"/>
              <a:t>a 10% increase in IT speed in 18 months.</a:t>
            </a:r>
          </a:p>
          <a:p>
            <a:pPr>
              <a:buFont typeface="Wingdings" pitchFamily="2" charset="2"/>
              <a:buChar char="q"/>
            </a:pPr>
            <a:endParaRPr lang="en-US" sz="1200" dirty="0"/>
          </a:p>
          <a:p>
            <a:pPr>
              <a:buFont typeface="Wingdings" pitchFamily="2" charset="2"/>
              <a:buChar char="q"/>
            </a:pPr>
            <a:endParaRPr lang="en-US" sz="1200" dirty="0"/>
          </a:p>
          <a:p>
            <a:pPr>
              <a:buFont typeface="Wingdings" pitchFamily="2" charset="2"/>
              <a:buChar char="q"/>
            </a:pPr>
            <a:endParaRPr lang="en-US" sz="1200" dirty="0"/>
          </a:p>
          <a:p>
            <a:pPr>
              <a:buFont typeface="Wingdings" pitchFamily="2" charset="2"/>
              <a:buChar char="q"/>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830997"/>
          </a:xfrm>
          <a:prstGeom prst="rect">
            <a:avLst/>
          </a:prstGeom>
          <a:noFill/>
        </p:spPr>
        <p:txBody>
          <a:bodyPr wrap="square" rtlCol="0" anchor="t">
            <a:spAutoFit/>
          </a:bodyPr>
          <a:lstStyle/>
          <a:p>
            <a:r>
              <a:rPr lang="en-US" sz="1200" dirty="0"/>
              <a:t>The end goal to baselining and tracking performance is to assess whether you’re on or off track with delivering expected business outcomes. To do this well, it’s important to first understand your organization’s vision for ServiceNow, the business outcomes you expect to deliver, and the </a:t>
            </a:r>
            <a:r>
              <a:rPr lang="en-US" sz="1200" dirty="0">
                <a:hlinkClick r:id="rId5"/>
              </a:rPr>
              <a:t>plan for delivering these outcomes</a:t>
            </a:r>
            <a:r>
              <a:rPr lang="en-US" sz="1200" dirty="0"/>
              <a:t> over time. This makes it possible to define a credible set of KPIs that, when used together, can directly measure progress and indicate whether you’re on the path to value. </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 Understand your business objectives</a:t>
            </a:r>
          </a:p>
        </p:txBody>
      </p:sp>
      <p:sp>
        <p:nvSpPr>
          <p:cNvPr id="17" name="Chevron 16">
            <a:extLst>
              <a:ext uri="{FF2B5EF4-FFF2-40B4-BE49-F238E27FC236}">
                <a16:creationId xmlns:a16="http://schemas.microsoft.com/office/drawing/2014/main" id="{F073CD26-EE36-8C49-84E2-730DFD25D40E}"/>
              </a:ext>
            </a:extLst>
          </p:cNvPr>
          <p:cNvSpPr/>
          <p:nvPr/>
        </p:nvSpPr>
        <p:spPr>
          <a:xfrm>
            <a:off x="6070862" y="5848654"/>
            <a:ext cx="1517716"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Understand your business objectives</a:t>
            </a:r>
          </a:p>
        </p:txBody>
      </p:sp>
      <p:sp>
        <p:nvSpPr>
          <p:cNvPr id="18" name="Chevron 17">
            <a:extLst>
              <a:ext uri="{FF2B5EF4-FFF2-40B4-BE49-F238E27FC236}">
                <a16:creationId xmlns:a16="http://schemas.microsoft.com/office/drawing/2014/main" id="{849795D1-014C-EF4C-B681-C341BD2DE60D}"/>
              </a:ext>
            </a:extLst>
          </p:cNvPr>
          <p:cNvSpPr/>
          <p:nvPr/>
        </p:nvSpPr>
        <p:spPr>
          <a:xfrm>
            <a:off x="7272271" y="5848654"/>
            <a:ext cx="12778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KPIs</a:t>
            </a:r>
          </a:p>
        </p:txBody>
      </p:sp>
      <p:sp>
        <p:nvSpPr>
          <p:cNvPr id="19" name="Chevron 18">
            <a:extLst>
              <a:ext uri="{FF2B5EF4-FFF2-40B4-BE49-F238E27FC236}">
                <a16:creationId xmlns:a16="http://schemas.microsoft.com/office/drawing/2014/main" id="{5837D585-3B9B-2F4F-9180-F9DCACD80D52}"/>
              </a:ext>
            </a:extLst>
          </p:cNvPr>
          <p:cNvSpPr/>
          <p:nvPr/>
        </p:nvSpPr>
        <p:spPr>
          <a:xfrm>
            <a:off x="8163609" y="5848654"/>
            <a:ext cx="13857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diagnostic metrics</a:t>
            </a:r>
          </a:p>
        </p:txBody>
      </p:sp>
      <p:sp>
        <p:nvSpPr>
          <p:cNvPr id="20" name="Chevron 19">
            <a:extLst>
              <a:ext uri="{FF2B5EF4-FFF2-40B4-BE49-F238E27FC236}">
                <a16:creationId xmlns:a16="http://schemas.microsoft.com/office/drawing/2014/main" id="{52F617BC-9820-2849-925F-F480E8C599F6}"/>
              </a:ext>
            </a:extLst>
          </p:cNvPr>
          <p:cNvSpPr/>
          <p:nvPr/>
        </p:nvSpPr>
        <p:spPr>
          <a:xfrm>
            <a:off x="9247694" y="5848654"/>
            <a:ext cx="166919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Continually improve metrics tracking</a:t>
            </a:r>
          </a:p>
        </p:txBody>
      </p:sp>
      <p:sp>
        <p:nvSpPr>
          <p:cNvPr id="21" name="Chevron 20">
            <a:extLst>
              <a:ext uri="{FF2B5EF4-FFF2-40B4-BE49-F238E27FC236}">
                <a16:creationId xmlns:a16="http://schemas.microsoft.com/office/drawing/2014/main" id="{7A53966C-29AE-4742-ACAC-338850F6712C}"/>
              </a:ext>
            </a:extLst>
          </p:cNvPr>
          <p:cNvSpPr/>
          <p:nvPr/>
        </p:nvSpPr>
        <p:spPr>
          <a:xfrm>
            <a:off x="10510887" y="5848654"/>
            <a:ext cx="12443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Extend metrics usage</a:t>
            </a:r>
          </a:p>
        </p:txBody>
      </p:sp>
      <p:sp>
        <p:nvSpPr>
          <p:cNvPr id="22" name="Chevron 21">
            <a:extLst>
              <a:ext uri="{FF2B5EF4-FFF2-40B4-BE49-F238E27FC236}">
                <a16:creationId xmlns:a16="http://schemas.microsoft.com/office/drawing/2014/main" id="{A292A59A-2436-AA4E-AE05-C2952792361B}"/>
              </a:ext>
            </a:extLst>
          </p:cNvPr>
          <p:cNvSpPr/>
          <p:nvPr/>
        </p:nvSpPr>
        <p:spPr>
          <a:xfrm>
            <a:off x="5503414"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3" name="Content Placeholder 11">
            <a:extLst>
              <a:ext uri="{FF2B5EF4-FFF2-40B4-BE49-F238E27FC236}">
                <a16:creationId xmlns:a16="http://schemas.microsoft.com/office/drawing/2014/main" id="{4BC6D622-4878-7341-B370-041D2CE31535}"/>
              </a:ext>
            </a:extLst>
          </p:cNvPr>
          <p:cNvSpPr txBox="1">
            <a:spLocks/>
          </p:cNvSpPr>
          <p:nvPr/>
        </p:nvSpPr>
        <p:spPr>
          <a:xfrm>
            <a:off x="4986779" y="2155134"/>
            <a:ext cx="6661693" cy="1865323"/>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227965" indent="-227965">
              <a:buFont typeface="Wingdings" pitchFamily="2" charset="2"/>
              <a:buChar char="q"/>
            </a:pPr>
            <a:r>
              <a:rPr lang="en-US" sz="1200" dirty="0"/>
              <a:t>Review the ServiceNow </a:t>
            </a:r>
            <a:r>
              <a:rPr lang="en-US" sz="1200" dirty="0">
                <a:hlinkClick r:id="rId5"/>
              </a:rPr>
              <a:t>phased program plan</a:t>
            </a:r>
            <a:r>
              <a:rPr lang="en-US" sz="1200" dirty="0"/>
              <a:t>, considering: </a:t>
            </a:r>
            <a:endParaRPr lang="en-US" dirty="0"/>
          </a:p>
          <a:p>
            <a:pPr marL="456565" lvl="1" indent="-224790">
              <a:buFont typeface="Wingdings" pitchFamily="2" charset="2"/>
              <a:buChar char="q"/>
            </a:pPr>
            <a:r>
              <a:rPr lang="en-US" sz="1100" b="1" dirty="0"/>
              <a:t>The solutions that will be implemented to deliver the business value promised in the business case for ServiceNow –</a:t>
            </a:r>
            <a:r>
              <a:rPr lang="en-US" sz="1100" dirty="0"/>
              <a:t> This lets you know what specific capabilities you need to measure to be able to comprehensively track progress toward delivering value. For example, you might implement incident management and change management on ServiceNow to increase how quickly you’re able to manage IT operations.</a:t>
            </a:r>
          </a:p>
          <a:p>
            <a:pPr marL="456565" lvl="1" indent="-224790">
              <a:buFont typeface="Wingdings" pitchFamily="2" charset="2"/>
              <a:buChar char="q"/>
            </a:pPr>
            <a:r>
              <a:rPr lang="en-US" sz="1100" b="1" dirty="0"/>
              <a:t>When the solutions will be implemented and in what order –</a:t>
            </a:r>
            <a:r>
              <a:rPr lang="en-US" sz="1100" dirty="0"/>
              <a:t> This shows what’s most important to measure first. For example, you might start by implementing incident management and then change management. If so, you should focus first on measuring incident management implementation and performance.</a:t>
            </a:r>
          </a:p>
        </p:txBody>
      </p:sp>
      <p:sp>
        <p:nvSpPr>
          <p:cNvPr id="24" name="Rectangle 23">
            <a:extLst>
              <a:ext uri="{FF2B5EF4-FFF2-40B4-BE49-F238E27FC236}">
                <a16:creationId xmlns:a16="http://schemas.microsoft.com/office/drawing/2014/main" id="{9EA37DC3-96E2-CD41-8E6A-84F2B5138220}"/>
              </a:ext>
            </a:extLst>
          </p:cNvPr>
          <p:cNvSpPr/>
          <p:nvPr/>
        </p:nvSpPr>
        <p:spPr>
          <a:xfrm>
            <a:off x="5276332" y="4411744"/>
            <a:ext cx="6389979" cy="128974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Technical experts often jump directly into defining KPIs that measure how well their systems perform. While system-level KPIs are an important part of measuring the value that ServiceNow can deliver, they don’t speak directly to business value, and they overlook the potential for ServiceNow to be a strategic platform. Take the time upfront to understand business objectives and apply your understanding to define a comprehensive set of KPIs that both inform technical decisions and measure the value you're delivering to your business users. </a:t>
            </a:r>
          </a:p>
        </p:txBody>
      </p:sp>
    </p:spTree>
    <p:extLst>
      <p:ext uri="{BB962C8B-B14F-4D97-AF65-F5344CB8AC3E}">
        <p14:creationId xmlns:p14="http://schemas.microsoft.com/office/powerpoint/2010/main" val="3402255563"/>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a:extLst>
              <a:ext uri="{FF2B5EF4-FFF2-40B4-BE49-F238E27FC236}">
                <a16:creationId xmlns:a16="http://schemas.microsoft.com/office/drawing/2014/main" id="{50E19E7F-E600-D449-BE57-EE5ECFED24F2}"/>
              </a:ext>
            </a:extLst>
          </p:cNvPr>
          <p:cNvSpPr txBox="1">
            <a:spLocks/>
          </p:cNvSpPr>
          <p:nvPr/>
        </p:nvSpPr>
        <p:spPr>
          <a:xfrm>
            <a:off x="4398932" y="2146040"/>
            <a:ext cx="3291840" cy="415289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endParaRPr lang="en-US" sz="1050" dirty="0"/>
          </a:p>
          <a:p>
            <a:pPr marL="0" indent="0">
              <a:buNone/>
            </a:pPr>
            <a:endParaRPr lang="en-US" sz="1000" dirty="0"/>
          </a:p>
          <a:p>
            <a:pPr>
              <a:buFont typeface="Wingdings" pitchFamily="2" charset="2"/>
              <a:buChar char="q"/>
            </a:pPr>
            <a:endParaRPr lang="en-US" sz="1050" dirty="0"/>
          </a:p>
          <a:p>
            <a:pPr>
              <a:buFont typeface="Wingdings" pitchFamily="2" charset="2"/>
              <a:buChar char="q"/>
            </a:pPr>
            <a:endParaRPr lang="en-US" sz="1050" dirty="0"/>
          </a:p>
        </p:txBody>
      </p:sp>
      <p:sp>
        <p:nvSpPr>
          <p:cNvPr id="10" name="Rectangle 9">
            <a:extLst>
              <a:ext uri="{FF2B5EF4-FFF2-40B4-BE49-F238E27FC236}">
                <a16:creationId xmlns:a16="http://schemas.microsoft.com/office/drawing/2014/main" id="{3EE66863-9C66-D44D-AB1F-A2A20F73FC55}"/>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itle 1">
            <a:extLst>
              <a:ext uri="{FF2B5EF4-FFF2-40B4-BE49-F238E27FC236}">
                <a16:creationId xmlns:a16="http://schemas.microsoft.com/office/drawing/2014/main" id="{646A86E9-E22A-F448-B2C9-18E6A6406764}"/>
              </a:ext>
            </a:extLst>
          </p:cNvPr>
          <p:cNvSpPr>
            <a:spLocks noGrp="1"/>
          </p:cNvSpPr>
          <p:nvPr>
            <p:ph type="title"/>
          </p:nvPr>
        </p:nvSpPr>
        <p:spPr>
          <a:xfrm>
            <a:off x="441231" y="341807"/>
            <a:ext cx="10011805" cy="668692"/>
          </a:xfrm>
        </p:spPr>
        <p:txBody>
          <a:bodyPr/>
          <a:lstStyle/>
          <a:p>
            <a:r>
              <a:rPr lang="en-US" dirty="0"/>
              <a:t>Step 2a: Define outcome KPIs</a:t>
            </a:r>
          </a:p>
        </p:txBody>
      </p:sp>
      <p:grpSp>
        <p:nvGrpSpPr>
          <p:cNvPr id="2" name="Group 1">
            <a:extLst>
              <a:ext uri="{FF2B5EF4-FFF2-40B4-BE49-F238E27FC236}">
                <a16:creationId xmlns:a16="http://schemas.microsoft.com/office/drawing/2014/main" id="{E5DBC853-2E9B-8B45-B3B3-7F175D4AD6B9}"/>
              </a:ext>
            </a:extLst>
          </p:cNvPr>
          <p:cNvGrpSpPr/>
          <p:nvPr/>
        </p:nvGrpSpPr>
        <p:grpSpPr>
          <a:xfrm>
            <a:off x="441230" y="5848654"/>
            <a:ext cx="11313995" cy="462116"/>
            <a:chOff x="5503414" y="5848654"/>
            <a:chExt cx="6251811" cy="462116"/>
          </a:xfrm>
        </p:grpSpPr>
        <p:sp>
          <p:nvSpPr>
            <p:cNvPr id="20" name="Chevron 19">
              <a:extLst>
                <a:ext uri="{FF2B5EF4-FFF2-40B4-BE49-F238E27FC236}">
                  <a16:creationId xmlns:a16="http://schemas.microsoft.com/office/drawing/2014/main" id="{52CA4A35-0D4A-944D-B4EE-67313044FCDE}"/>
                </a:ext>
              </a:extLst>
            </p:cNvPr>
            <p:cNvSpPr/>
            <p:nvPr/>
          </p:nvSpPr>
          <p:spPr>
            <a:xfrm>
              <a:off x="6070863" y="5848654"/>
              <a:ext cx="139188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Understand your business objectives</a:t>
              </a:r>
            </a:p>
          </p:txBody>
        </p:sp>
        <p:sp>
          <p:nvSpPr>
            <p:cNvPr id="21" name="Chevron 20">
              <a:extLst>
                <a:ext uri="{FF2B5EF4-FFF2-40B4-BE49-F238E27FC236}">
                  <a16:creationId xmlns:a16="http://schemas.microsoft.com/office/drawing/2014/main" id="{3359D71E-DBC6-754A-95C7-5822CB1164EA}"/>
                </a:ext>
              </a:extLst>
            </p:cNvPr>
            <p:cNvSpPr/>
            <p:nvPr/>
          </p:nvSpPr>
          <p:spPr>
            <a:xfrm>
              <a:off x="7272271" y="5848654"/>
              <a:ext cx="127783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Define KPIs</a:t>
              </a:r>
            </a:p>
          </p:txBody>
        </p:sp>
        <p:sp>
          <p:nvSpPr>
            <p:cNvPr id="22" name="Chevron 21">
              <a:extLst>
                <a:ext uri="{FF2B5EF4-FFF2-40B4-BE49-F238E27FC236}">
                  <a16:creationId xmlns:a16="http://schemas.microsoft.com/office/drawing/2014/main" id="{EF09291D-AB13-1046-A458-E3FC1846DF8D}"/>
                </a:ext>
              </a:extLst>
            </p:cNvPr>
            <p:cNvSpPr/>
            <p:nvPr/>
          </p:nvSpPr>
          <p:spPr>
            <a:xfrm>
              <a:off x="8163609" y="5848654"/>
              <a:ext cx="12892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diagnostic metrics</a:t>
              </a:r>
            </a:p>
          </p:txBody>
        </p:sp>
        <p:sp>
          <p:nvSpPr>
            <p:cNvPr id="23" name="Chevron 22">
              <a:extLst>
                <a:ext uri="{FF2B5EF4-FFF2-40B4-BE49-F238E27FC236}">
                  <a16:creationId xmlns:a16="http://schemas.microsoft.com/office/drawing/2014/main" id="{233C3B9E-3D17-FD45-90DA-83214E4DCF69}"/>
                </a:ext>
              </a:extLst>
            </p:cNvPr>
            <p:cNvSpPr/>
            <p:nvPr/>
          </p:nvSpPr>
          <p:spPr>
            <a:xfrm>
              <a:off x="9247694" y="5848654"/>
              <a:ext cx="148933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Continually improve metrics tracking</a:t>
              </a:r>
            </a:p>
          </p:txBody>
        </p:sp>
        <p:sp>
          <p:nvSpPr>
            <p:cNvPr id="24" name="Chevron 23">
              <a:extLst>
                <a:ext uri="{FF2B5EF4-FFF2-40B4-BE49-F238E27FC236}">
                  <a16:creationId xmlns:a16="http://schemas.microsoft.com/office/drawing/2014/main" id="{C7646F01-93A7-AB4A-AE9A-BCC4E92576D9}"/>
                </a:ext>
              </a:extLst>
            </p:cNvPr>
            <p:cNvSpPr/>
            <p:nvPr/>
          </p:nvSpPr>
          <p:spPr>
            <a:xfrm>
              <a:off x="10510887" y="5848654"/>
              <a:ext cx="12443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Extend metrics usage</a:t>
              </a:r>
            </a:p>
          </p:txBody>
        </p:sp>
        <p:sp>
          <p:nvSpPr>
            <p:cNvPr id="25" name="Chevron 24">
              <a:extLst>
                <a:ext uri="{FF2B5EF4-FFF2-40B4-BE49-F238E27FC236}">
                  <a16:creationId xmlns:a16="http://schemas.microsoft.com/office/drawing/2014/main" id="{6A141335-9A13-784F-B802-610DC9F91767}"/>
                </a:ext>
              </a:extLst>
            </p:cNvPr>
            <p:cNvSpPr/>
            <p:nvPr/>
          </p:nvSpPr>
          <p:spPr>
            <a:xfrm>
              <a:off x="5503414"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
        <p:nvSpPr>
          <p:cNvPr id="26" name="TextBox 25">
            <a:extLst>
              <a:ext uri="{FF2B5EF4-FFF2-40B4-BE49-F238E27FC236}">
                <a16:creationId xmlns:a16="http://schemas.microsoft.com/office/drawing/2014/main" id="{692BE83C-3DAE-E94B-AE33-775EC72F7BFA}"/>
              </a:ext>
            </a:extLst>
          </p:cNvPr>
          <p:cNvSpPr txBox="1"/>
          <p:nvPr/>
        </p:nvSpPr>
        <p:spPr>
          <a:xfrm>
            <a:off x="441231" y="1224433"/>
            <a:ext cx="11225082" cy="1015663"/>
          </a:xfrm>
          <a:prstGeom prst="rect">
            <a:avLst/>
          </a:prstGeom>
          <a:noFill/>
        </p:spPr>
        <p:txBody>
          <a:bodyPr wrap="square" rtlCol="0" anchor="t">
            <a:spAutoFit/>
          </a:bodyPr>
          <a:lstStyle/>
          <a:p>
            <a:r>
              <a:rPr lang="en-US" sz="1200" dirty="0"/>
              <a:t>Defining outcome KPIs (these are the lagging indicators that measure the outcomes delivered by what you’ve implemented on ServiceNow) is an important step in measuring progress toward a high-level vision. Instead of trying to measure against an abstract business goal, such as a 10% increase in IT speed, you must define KPIs that act as proxies to measure the many activities that you need to perform to reach that abstract goal. The outcome KPIs, combined with implementation KPIs that tell you if the technology itself is working well (defined in Step 2b), can help you assess how you’re executing against your vision for ServiceNow.</a:t>
            </a:r>
          </a:p>
        </p:txBody>
      </p:sp>
      <p:sp>
        <p:nvSpPr>
          <p:cNvPr id="27" name="Content Placeholder 11">
            <a:extLst>
              <a:ext uri="{FF2B5EF4-FFF2-40B4-BE49-F238E27FC236}">
                <a16:creationId xmlns:a16="http://schemas.microsoft.com/office/drawing/2014/main" id="{D341D742-C359-564A-B16B-C60F6192FB24}"/>
              </a:ext>
            </a:extLst>
          </p:cNvPr>
          <p:cNvSpPr txBox="1">
            <a:spLocks/>
          </p:cNvSpPr>
          <p:nvPr/>
        </p:nvSpPr>
        <p:spPr>
          <a:xfrm>
            <a:off x="441230" y="2395167"/>
            <a:ext cx="8212576" cy="3324980"/>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The Now </a:t>
            </a:r>
            <a:r>
              <a:rPr lang="en-US" sz="1200" b="1" dirty="0">
                <a:hlinkClick r:id="rId3"/>
              </a:rPr>
              <a:t>Platform</a:t>
            </a:r>
            <a:r>
              <a:rPr lang="en-US" sz="1200" baseline="30000" dirty="0">
                <a:hlinkClick r:id="rId3"/>
              </a:rPr>
              <a:t> </a:t>
            </a:r>
            <a:r>
              <a:rPr lang="en-US" sz="1200" b="1" dirty="0">
                <a:hlinkClick r:id="rId3"/>
              </a:rPr>
              <a:t>owner</a:t>
            </a:r>
            <a:r>
              <a:rPr lang="en-US" sz="1200" b="1" dirty="0"/>
              <a:t> should partner with the </a:t>
            </a:r>
            <a:r>
              <a:rPr lang="en-US" sz="1200" b="1" dirty="0">
                <a:hlinkClick r:id="rId4"/>
              </a:rPr>
              <a:t>strategic governance function</a:t>
            </a:r>
            <a:r>
              <a:rPr lang="en-US" sz="1200" b="1" dirty="0"/>
              <a:t> to define the outcome KPIs that measure the value ServiceNow creates against the expected business outcomes (for example, measuring the improvements to incident management that are helping increase how fast incidents are resolved)</a:t>
            </a:r>
          </a:p>
          <a:p>
            <a:pPr>
              <a:buFont typeface="Wingdings" pitchFamily="2" charset="2"/>
              <a:buChar char="q"/>
            </a:pPr>
            <a:r>
              <a:rPr lang="en-US" sz="1200" dirty="0"/>
              <a:t>Consider the following questions to identify what outcome indicators you need to measure: </a:t>
            </a:r>
          </a:p>
          <a:p>
            <a:pPr marL="456565" lvl="1" indent="-224790">
              <a:buFont typeface="Wingdings" pitchFamily="2" charset="2"/>
              <a:buChar char="q"/>
            </a:pPr>
            <a:r>
              <a:rPr lang="en-US" sz="1100" dirty="0"/>
              <a:t>How does each solution implemented on ServiceNow contribute to delivering business value, as promised in your business case for ServiceNow? </a:t>
            </a:r>
          </a:p>
          <a:p>
            <a:pPr marL="741045" lvl="2" indent="-170815">
              <a:buFont typeface="Wingdings" pitchFamily="2" charset="2"/>
              <a:buChar char="q"/>
            </a:pPr>
            <a:r>
              <a:rPr lang="en-US" sz="1200" dirty="0"/>
              <a:t>F</a:t>
            </a:r>
            <a:r>
              <a:rPr lang="en-US" sz="1050" dirty="0"/>
              <a:t>or example, how does </a:t>
            </a:r>
            <a:r>
              <a:rPr lang="en-US" sz="1050" i="1" dirty="0"/>
              <a:t>implementing incident management on ServiceNow</a:t>
            </a:r>
            <a:r>
              <a:rPr lang="en-US" sz="1050" dirty="0"/>
              <a:t> help you m</a:t>
            </a:r>
            <a:r>
              <a:rPr lang="en-US" sz="1050" i="1" dirty="0"/>
              <a:t>odernize service management to increase IT speed by 10% in 18 months</a:t>
            </a:r>
            <a:r>
              <a:rPr lang="en-US" sz="1050" dirty="0"/>
              <a:t>? One potential answer is that Incident management can be more automated and streamlined on ServiceNow, which means you can resolve incidents faster with fewer people directly involved in managing the process. </a:t>
            </a:r>
          </a:p>
          <a:p>
            <a:pPr marL="456565" lvl="1" indent="-224790">
              <a:buFont typeface="Wingdings" pitchFamily="2" charset="2"/>
              <a:buChar char="q"/>
            </a:pPr>
            <a:r>
              <a:rPr lang="en-US" sz="1100" dirty="0"/>
              <a:t>What do I need to measure about the implemented solution, based on how that solution delivers business value? </a:t>
            </a:r>
          </a:p>
          <a:p>
            <a:pPr marL="741045" lvl="2" indent="-170815">
              <a:buFont typeface="Wingdings" pitchFamily="2" charset="2"/>
              <a:buChar char="q"/>
            </a:pPr>
            <a:r>
              <a:rPr lang="en-US" sz="1050" dirty="0"/>
              <a:t>For example, to measure if </a:t>
            </a:r>
            <a:r>
              <a:rPr lang="en-US" sz="1050" i="1" dirty="0"/>
              <a:t>successfully deploying incident management on ServiceNow</a:t>
            </a:r>
            <a:r>
              <a:rPr lang="en-US" sz="1050" dirty="0"/>
              <a:t> helps deliver </a:t>
            </a:r>
            <a:r>
              <a:rPr lang="en-US" sz="1050" i="1" dirty="0"/>
              <a:t>IT speed by reducing the amount of time needed to resolve incidents</a:t>
            </a:r>
            <a:r>
              <a:rPr lang="en-US" sz="1050" dirty="0"/>
              <a:t>, you need to be able to measure the speed delivered by the deployed solution.</a:t>
            </a:r>
          </a:p>
          <a:p>
            <a:pPr>
              <a:buFont typeface="Wingdings" pitchFamily="2" charset="2"/>
              <a:buChar char="q"/>
            </a:pPr>
            <a:endParaRPr lang="en-US" sz="1200" dirty="0"/>
          </a:p>
        </p:txBody>
      </p:sp>
      <p:sp>
        <p:nvSpPr>
          <p:cNvPr id="29" name="Rectangle 28">
            <a:extLst>
              <a:ext uri="{FF2B5EF4-FFF2-40B4-BE49-F238E27FC236}">
                <a16:creationId xmlns:a16="http://schemas.microsoft.com/office/drawing/2014/main" id="{E3EDCBD8-B479-C945-B77D-F2865DBC8FB0}"/>
              </a:ext>
            </a:extLst>
          </p:cNvPr>
          <p:cNvSpPr/>
          <p:nvPr/>
        </p:nvSpPr>
        <p:spPr>
          <a:xfrm>
            <a:off x="8785781" y="2395168"/>
            <a:ext cx="2880531" cy="309123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The set of outcome KPIs you need changes depending on what you’re implementing and what goals you have. To select the right metrics, you need to:</a:t>
            </a:r>
          </a:p>
          <a:p>
            <a:pPr marL="228600" indent="-228600">
              <a:buFont typeface="+mj-lt"/>
              <a:buAutoNum type="arabicPeriod"/>
            </a:pPr>
            <a:r>
              <a:rPr lang="en-US" sz="1100" dirty="0">
                <a:solidFill>
                  <a:schemeClr val="tx1"/>
                </a:solidFill>
              </a:rPr>
              <a:t>First consider what value you need to deliver with each solution implemented on ServiceNow in support of your vision.</a:t>
            </a:r>
          </a:p>
          <a:p>
            <a:pPr marL="228600" indent="-228600">
              <a:buFont typeface="+mj-lt"/>
              <a:buAutoNum type="arabicPeriod"/>
            </a:pPr>
            <a:r>
              <a:rPr lang="en-US" sz="1100" dirty="0">
                <a:solidFill>
                  <a:schemeClr val="tx1"/>
                </a:solidFill>
              </a:rPr>
              <a:t>Identify what (activity or goal) needs to happen to indicate that you have delivered value needed with each solution. </a:t>
            </a:r>
          </a:p>
          <a:p>
            <a:pPr marL="228600" indent="-228600">
              <a:buFont typeface="+mj-lt"/>
              <a:buAutoNum type="arabicPeriod"/>
            </a:pPr>
            <a:r>
              <a:rPr lang="en-US" sz="1100" dirty="0">
                <a:solidFill>
                  <a:schemeClr val="tx1"/>
                </a:solidFill>
              </a:rPr>
              <a:t>Finally, define a well-articulated KPI that can provide evidence of whether that value is achieved.</a:t>
            </a:r>
          </a:p>
        </p:txBody>
      </p:sp>
    </p:spTree>
    <p:extLst>
      <p:ext uri="{BB962C8B-B14F-4D97-AF65-F5344CB8AC3E}">
        <p14:creationId xmlns:p14="http://schemas.microsoft.com/office/powerpoint/2010/main" val="122675880"/>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a:extLst>
              <a:ext uri="{FF2B5EF4-FFF2-40B4-BE49-F238E27FC236}">
                <a16:creationId xmlns:a16="http://schemas.microsoft.com/office/drawing/2014/main" id="{50E19E7F-E600-D449-BE57-EE5ECFED24F2}"/>
              </a:ext>
            </a:extLst>
          </p:cNvPr>
          <p:cNvSpPr txBox="1">
            <a:spLocks/>
          </p:cNvSpPr>
          <p:nvPr/>
        </p:nvSpPr>
        <p:spPr>
          <a:xfrm>
            <a:off x="4398932" y="2146040"/>
            <a:ext cx="3291840" cy="415289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endParaRPr lang="en-US" sz="1050" dirty="0"/>
          </a:p>
          <a:p>
            <a:pPr marL="0" indent="0">
              <a:buNone/>
            </a:pPr>
            <a:endParaRPr lang="en-US" sz="1000" dirty="0"/>
          </a:p>
          <a:p>
            <a:pPr>
              <a:buFont typeface="Wingdings" pitchFamily="2" charset="2"/>
              <a:buChar char="q"/>
            </a:pPr>
            <a:endParaRPr lang="en-US" sz="1050" dirty="0"/>
          </a:p>
          <a:p>
            <a:pPr>
              <a:buFont typeface="Wingdings" pitchFamily="2" charset="2"/>
              <a:buChar char="q"/>
            </a:pPr>
            <a:endParaRPr lang="en-US" sz="1050" dirty="0"/>
          </a:p>
        </p:txBody>
      </p:sp>
      <p:sp>
        <p:nvSpPr>
          <p:cNvPr id="10" name="Rectangle 9">
            <a:extLst>
              <a:ext uri="{FF2B5EF4-FFF2-40B4-BE49-F238E27FC236}">
                <a16:creationId xmlns:a16="http://schemas.microsoft.com/office/drawing/2014/main" id="{3EE66863-9C66-D44D-AB1F-A2A20F73FC55}"/>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itle 1">
            <a:extLst>
              <a:ext uri="{FF2B5EF4-FFF2-40B4-BE49-F238E27FC236}">
                <a16:creationId xmlns:a16="http://schemas.microsoft.com/office/drawing/2014/main" id="{646A86E9-E22A-F448-B2C9-18E6A6406764}"/>
              </a:ext>
            </a:extLst>
          </p:cNvPr>
          <p:cNvSpPr>
            <a:spLocks noGrp="1"/>
          </p:cNvSpPr>
          <p:nvPr>
            <p:ph type="title"/>
          </p:nvPr>
        </p:nvSpPr>
        <p:spPr>
          <a:xfrm>
            <a:off x="441231" y="341807"/>
            <a:ext cx="10011805" cy="668692"/>
          </a:xfrm>
        </p:spPr>
        <p:txBody>
          <a:bodyPr/>
          <a:lstStyle/>
          <a:p>
            <a:r>
              <a:rPr lang="en-US" dirty="0"/>
              <a:t>Step 2a: Define outcome KPIs (Continued)</a:t>
            </a:r>
          </a:p>
        </p:txBody>
      </p:sp>
      <p:sp>
        <p:nvSpPr>
          <p:cNvPr id="28" name="Content Placeholder 11">
            <a:extLst>
              <a:ext uri="{FF2B5EF4-FFF2-40B4-BE49-F238E27FC236}">
                <a16:creationId xmlns:a16="http://schemas.microsoft.com/office/drawing/2014/main" id="{B5432C97-FCC3-9F49-8184-E6BDD9A8284D}"/>
              </a:ext>
            </a:extLst>
          </p:cNvPr>
          <p:cNvSpPr txBox="1">
            <a:spLocks/>
          </p:cNvSpPr>
          <p:nvPr/>
        </p:nvSpPr>
        <p:spPr>
          <a:xfrm>
            <a:off x="441230" y="1575548"/>
            <a:ext cx="5987849" cy="3070338"/>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a:buFont typeface="Wingdings" pitchFamily="2" charset="2"/>
              <a:buChar char="q"/>
            </a:pPr>
            <a:r>
              <a:rPr lang="en-US" sz="1200" dirty="0"/>
              <a:t>Define one to three KPIs per implemented solution that measure how that solution supports a desired business outcome.</a:t>
            </a:r>
          </a:p>
          <a:p>
            <a:pPr lvl="1">
              <a:buFont typeface="Wingdings" pitchFamily="2" charset="2"/>
              <a:buChar char="q"/>
            </a:pPr>
            <a:r>
              <a:rPr lang="en-US" sz="1100" dirty="0"/>
              <a:t>Consider the key benefit that each implemented solution needs to deliver to enable your vision, such as speed, cost, quality, etc.</a:t>
            </a:r>
          </a:p>
          <a:p>
            <a:pPr lvl="1">
              <a:buFont typeface="Wingdings" pitchFamily="2" charset="2"/>
              <a:buChar char="q"/>
            </a:pPr>
            <a:r>
              <a:rPr lang="en-US" sz="1100" dirty="0"/>
              <a:t>Consider the indicators that you could measure that would tell you how much value the implemented solution is delivering and helping you enable your vision.</a:t>
            </a:r>
          </a:p>
          <a:p>
            <a:pPr lvl="2">
              <a:buFont typeface="Wingdings" pitchFamily="2" charset="2"/>
              <a:buChar char="q"/>
            </a:pPr>
            <a:r>
              <a:rPr lang="en-US" sz="1050" dirty="0"/>
              <a:t>For example, if you want to increase speed, you can measure reductions in the time it takes for a process to work from end to end, how long each individual process substep takes, or how long a critical step in the process takes.</a:t>
            </a:r>
          </a:p>
          <a:p>
            <a:pPr lvl="1">
              <a:buFont typeface="Wingdings" pitchFamily="2" charset="2"/>
              <a:buChar char="q"/>
            </a:pPr>
            <a:r>
              <a:rPr lang="en-US" sz="1100" dirty="0"/>
              <a:t>Define a KPI that will measure this indicator, such as </a:t>
            </a:r>
            <a:r>
              <a:rPr lang="en-US" sz="1100" i="1" dirty="0"/>
              <a:t>% reduction in the time it takes to resolve incidents</a:t>
            </a:r>
            <a:r>
              <a:rPr lang="en-US" sz="1100" dirty="0"/>
              <a:t> and/or </a:t>
            </a:r>
            <a:r>
              <a:rPr lang="en-US" sz="1100" i="1" dirty="0"/>
              <a:t>average time to complete each process substep.</a:t>
            </a:r>
            <a:endParaRPr lang="en-US" sz="1100" dirty="0"/>
          </a:p>
        </p:txBody>
      </p:sp>
      <p:sp>
        <p:nvSpPr>
          <p:cNvPr id="17" name="Rectangle 16">
            <a:extLst>
              <a:ext uri="{FF2B5EF4-FFF2-40B4-BE49-F238E27FC236}">
                <a16:creationId xmlns:a16="http://schemas.microsoft.com/office/drawing/2014/main" id="{31AC3876-8055-B942-BEA4-40CE0A582BBD}"/>
              </a:ext>
            </a:extLst>
          </p:cNvPr>
          <p:cNvSpPr/>
          <p:nvPr/>
        </p:nvSpPr>
        <p:spPr>
          <a:xfrm>
            <a:off x="8314442" y="1575549"/>
            <a:ext cx="3351870" cy="1479885"/>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a:t>
            </a:r>
            <a:r>
              <a:rPr lang="en-US" sz="1100" dirty="0">
                <a:solidFill>
                  <a:schemeClr val="tx1"/>
                </a:solidFill>
                <a:hlinkClick r:id="rId3"/>
              </a:rPr>
              <a:t>ServiceNow Performance Analytics</a:t>
            </a:r>
            <a:r>
              <a:rPr lang="en-US" sz="1100" dirty="0">
                <a:solidFill>
                  <a:schemeClr val="tx1"/>
                </a:solidFill>
              </a:rPr>
              <a:t> offers over 500 different out-of-the-box (OOTB) KPIs that you can select to track. Once you’ve decided what you need to measure, consider how you can use Performance Analytics to quickly enable real-time performance tracking directly on the Now Platform</a:t>
            </a:r>
            <a:r>
              <a:rPr lang="en-US" sz="1100" baseline="30000" dirty="0">
                <a:solidFill>
                  <a:schemeClr val="tx1"/>
                </a:solidFill>
              </a:rPr>
              <a:t>®</a:t>
            </a:r>
            <a:r>
              <a:rPr lang="en-US" sz="1100" dirty="0">
                <a:solidFill>
                  <a:schemeClr val="tx1"/>
                </a:solidFill>
              </a:rPr>
              <a:t>.</a:t>
            </a:r>
          </a:p>
        </p:txBody>
      </p:sp>
      <p:sp>
        <p:nvSpPr>
          <p:cNvPr id="16" name="Rectangle 15">
            <a:extLst>
              <a:ext uri="{FF2B5EF4-FFF2-40B4-BE49-F238E27FC236}">
                <a16:creationId xmlns:a16="http://schemas.microsoft.com/office/drawing/2014/main" id="{2A8D2CDA-6F56-D740-92AA-4F7D759EF0BC}"/>
              </a:ext>
            </a:extLst>
          </p:cNvPr>
          <p:cNvSpPr/>
          <p:nvPr/>
        </p:nvSpPr>
        <p:spPr>
          <a:xfrm>
            <a:off x="8314442" y="3197542"/>
            <a:ext cx="3351870" cy="173129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Outcome KPIs should be directly linked to the </a:t>
            </a:r>
            <a:r>
              <a:rPr lang="en-US" sz="1100" dirty="0">
                <a:solidFill>
                  <a:schemeClr val="tx1"/>
                </a:solidFill>
                <a:hlinkClick r:id="rId4"/>
              </a:rPr>
              <a:t>business case</a:t>
            </a:r>
            <a:r>
              <a:rPr lang="en-US" sz="1100" dirty="0">
                <a:solidFill>
                  <a:schemeClr val="tx1"/>
                </a:solidFill>
              </a:rPr>
              <a:t> that was created to justify your investment in ServiceNow. This business case is typically based on KPIs that provide measurable indicators that show if you’re delivering business value. By tracking these KPIs, you can track if you’re realizing the value that was projected in the business case.</a:t>
            </a:r>
          </a:p>
        </p:txBody>
      </p:sp>
      <p:grpSp>
        <p:nvGrpSpPr>
          <p:cNvPr id="14" name="Group 13">
            <a:extLst>
              <a:ext uri="{FF2B5EF4-FFF2-40B4-BE49-F238E27FC236}">
                <a16:creationId xmlns:a16="http://schemas.microsoft.com/office/drawing/2014/main" id="{0A043E54-9EF9-174C-A90D-9832C903EDCA}"/>
              </a:ext>
            </a:extLst>
          </p:cNvPr>
          <p:cNvGrpSpPr/>
          <p:nvPr/>
        </p:nvGrpSpPr>
        <p:grpSpPr>
          <a:xfrm>
            <a:off x="441230" y="5848654"/>
            <a:ext cx="11313995" cy="462116"/>
            <a:chOff x="5503414" y="5848654"/>
            <a:chExt cx="6251811" cy="462116"/>
          </a:xfrm>
        </p:grpSpPr>
        <p:sp>
          <p:nvSpPr>
            <p:cNvPr id="15" name="Chevron 14">
              <a:extLst>
                <a:ext uri="{FF2B5EF4-FFF2-40B4-BE49-F238E27FC236}">
                  <a16:creationId xmlns:a16="http://schemas.microsoft.com/office/drawing/2014/main" id="{25783E78-42A0-3948-98A5-4C9301735079}"/>
                </a:ext>
              </a:extLst>
            </p:cNvPr>
            <p:cNvSpPr/>
            <p:nvPr/>
          </p:nvSpPr>
          <p:spPr>
            <a:xfrm>
              <a:off x="6070863" y="5848654"/>
              <a:ext cx="139188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Understand your business objectives</a:t>
              </a:r>
            </a:p>
          </p:txBody>
        </p:sp>
        <p:sp>
          <p:nvSpPr>
            <p:cNvPr id="18" name="Chevron 17">
              <a:extLst>
                <a:ext uri="{FF2B5EF4-FFF2-40B4-BE49-F238E27FC236}">
                  <a16:creationId xmlns:a16="http://schemas.microsoft.com/office/drawing/2014/main" id="{33AE2048-5546-C54D-B09A-7EBCB64096CB}"/>
                </a:ext>
              </a:extLst>
            </p:cNvPr>
            <p:cNvSpPr/>
            <p:nvPr/>
          </p:nvSpPr>
          <p:spPr>
            <a:xfrm>
              <a:off x="7272271" y="5848654"/>
              <a:ext cx="127783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Define KPIs</a:t>
              </a:r>
            </a:p>
          </p:txBody>
        </p:sp>
        <p:sp>
          <p:nvSpPr>
            <p:cNvPr id="26" name="Chevron 25">
              <a:extLst>
                <a:ext uri="{FF2B5EF4-FFF2-40B4-BE49-F238E27FC236}">
                  <a16:creationId xmlns:a16="http://schemas.microsoft.com/office/drawing/2014/main" id="{877408B0-3EFB-F542-A5F5-67ACBD73BE95}"/>
                </a:ext>
              </a:extLst>
            </p:cNvPr>
            <p:cNvSpPr/>
            <p:nvPr/>
          </p:nvSpPr>
          <p:spPr>
            <a:xfrm>
              <a:off x="8163609" y="5848654"/>
              <a:ext cx="12892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diagnostic metrics</a:t>
              </a:r>
            </a:p>
          </p:txBody>
        </p:sp>
        <p:sp>
          <p:nvSpPr>
            <p:cNvPr id="27" name="Chevron 26">
              <a:extLst>
                <a:ext uri="{FF2B5EF4-FFF2-40B4-BE49-F238E27FC236}">
                  <a16:creationId xmlns:a16="http://schemas.microsoft.com/office/drawing/2014/main" id="{783DD649-BFC4-DC46-8959-9FFE69F54284}"/>
                </a:ext>
              </a:extLst>
            </p:cNvPr>
            <p:cNvSpPr/>
            <p:nvPr/>
          </p:nvSpPr>
          <p:spPr>
            <a:xfrm>
              <a:off x="9247694" y="5848654"/>
              <a:ext cx="148933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Continually improve metrics tracking</a:t>
              </a:r>
            </a:p>
          </p:txBody>
        </p:sp>
        <p:sp>
          <p:nvSpPr>
            <p:cNvPr id="29" name="Chevron 28">
              <a:extLst>
                <a:ext uri="{FF2B5EF4-FFF2-40B4-BE49-F238E27FC236}">
                  <a16:creationId xmlns:a16="http://schemas.microsoft.com/office/drawing/2014/main" id="{C78004EC-B6B1-D04B-AEA1-4AA70445A2B2}"/>
                </a:ext>
              </a:extLst>
            </p:cNvPr>
            <p:cNvSpPr/>
            <p:nvPr/>
          </p:nvSpPr>
          <p:spPr>
            <a:xfrm>
              <a:off x="10510887" y="5848654"/>
              <a:ext cx="12443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Extend metrics usage</a:t>
              </a:r>
            </a:p>
          </p:txBody>
        </p:sp>
        <p:sp>
          <p:nvSpPr>
            <p:cNvPr id="30" name="Chevron 29">
              <a:extLst>
                <a:ext uri="{FF2B5EF4-FFF2-40B4-BE49-F238E27FC236}">
                  <a16:creationId xmlns:a16="http://schemas.microsoft.com/office/drawing/2014/main" id="{3E683D94-3351-AD42-8DD6-9E61B2AB4AD0}"/>
                </a:ext>
              </a:extLst>
            </p:cNvPr>
            <p:cNvSpPr/>
            <p:nvPr/>
          </p:nvSpPr>
          <p:spPr>
            <a:xfrm>
              <a:off x="5503414"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
        <p:nvSpPr>
          <p:cNvPr id="2" name="TextBox 1">
            <a:extLst>
              <a:ext uri="{FF2B5EF4-FFF2-40B4-BE49-F238E27FC236}">
                <a16:creationId xmlns:a16="http://schemas.microsoft.com/office/drawing/2014/main" id="{078C1057-0BC8-1E4D-81A6-97A17F64287E}"/>
              </a:ext>
            </a:extLst>
          </p:cNvPr>
          <p:cNvSpPr txBox="1"/>
          <p:nvPr/>
        </p:nvSpPr>
        <p:spPr>
          <a:xfrm>
            <a:off x="441230" y="5070767"/>
            <a:ext cx="5221301" cy="276999"/>
          </a:xfrm>
          <a:prstGeom prst="rect">
            <a:avLst/>
          </a:prstGeom>
          <a:noFill/>
        </p:spPr>
        <p:txBody>
          <a:bodyPr wrap="none" rtlCol="0">
            <a:spAutoFit/>
          </a:bodyPr>
          <a:lstStyle/>
          <a:p>
            <a:pPr algn="l"/>
            <a:r>
              <a:rPr lang="en-US" sz="1200" dirty="0"/>
              <a:t>* See the appendix for example outcome KPIs by business outcome.</a:t>
            </a:r>
          </a:p>
        </p:txBody>
      </p:sp>
    </p:spTree>
    <p:extLst>
      <p:ext uri="{BB962C8B-B14F-4D97-AF65-F5344CB8AC3E}">
        <p14:creationId xmlns:p14="http://schemas.microsoft.com/office/powerpoint/2010/main" val="824143413"/>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a:extLst>
              <a:ext uri="{FF2B5EF4-FFF2-40B4-BE49-F238E27FC236}">
                <a16:creationId xmlns:a16="http://schemas.microsoft.com/office/drawing/2014/main" id="{50E19E7F-E600-D449-BE57-EE5ECFED24F2}"/>
              </a:ext>
            </a:extLst>
          </p:cNvPr>
          <p:cNvSpPr txBox="1">
            <a:spLocks/>
          </p:cNvSpPr>
          <p:nvPr/>
        </p:nvSpPr>
        <p:spPr>
          <a:xfrm>
            <a:off x="4398932" y="2146040"/>
            <a:ext cx="3291840" cy="415289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endParaRPr lang="en-US" sz="1050" dirty="0"/>
          </a:p>
          <a:p>
            <a:pPr marL="0" indent="0">
              <a:buNone/>
            </a:pPr>
            <a:endParaRPr lang="en-US" sz="1000" dirty="0"/>
          </a:p>
          <a:p>
            <a:pPr>
              <a:buFont typeface="Wingdings" pitchFamily="2" charset="2"/>
              <a:buChar char="q"/>
            </a:pPr>
            <a:endParaRPr lang="en-US" sz="1050" dirty="0"/>
          </a:p>
          <a:p>
            <a:pPr>
              <a:buFont typeface="Wingdings" pitchFamily="2" charset="2"/>
              <a:buChar char="q"/>
            </a:pPr>
            <a:endParaRPr lang="en-US" sz="1050" dirty="0"/>
          </a:p>
        </p:txBody>
      </p:sp>
      <p:sp>
        <p:nvSpPr>
          <p:cNvPr id="10" name="Rectangle 9">
            <a:extLst>
              <a:ext uri="{FF2B5EF4-FFF2-40B4-BE49-F238E27FC236}">
                <a16:creationId xmlns:a16="http://schemas.microsoft.com/office/drawing/2014/main" id="{3EE66863-9C66-D44D-AB1F-A2A20F73FC55}"/>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603C6B6F-D93F-B947-A23E-EDD4A2B24981}"/>
              </a:ext>
            </a:extLst>
          </p:cNvPr>
          <p:cNvSpPr txBox="1"/>
          <p:nvPr/>
        </p:nvSpPr>
        <p:spPr>
          <a:xfrm>
            <a:off x="441230" y="1202127"/>
            <a:ext cx="11478907" cy="830997"/>
          </a:xfrm>
          <a:prstGeom prst="rect">
            <a:avLst/>
          </a:prstGeom>
          <a:noFill/>
        </p:spPr>
        <p:txBody>
          <a:bodyPr wrap="square" rtlCol="0">
            <a:spAutoFit/>
          </a:bodyPr>
          <a:lstStyle/>
          <a:p>
            <a:r>
              <a:rPr lang="en-US" sz="1200" dirty="0"/>
              <a:t>Measuring and tracking KPIs provides proof that you’re making progress toward achieving the overall vision for your ServiceNow implementation. Outcome KPIs (defined in Step 2a) are critical because they help directly measure business outcomes—but to comprehensively track progress, you also need to define implementation KPIs that help you measure whether you set the technology up correctly, are optimizing system performance, are seeing the usage and adoption you need, and if solutions are implemented well on the platform. </a:t>
            </a:r>
          </a:p>
        </p:txBody>
      </p:sp>
      <p:sp>
        <p:nvSpPr>
          <p:cNvPr id="19" name="Title 1">
            <a:extLst>
              <a:ext uri="{FF2B5EF4-FFF2-40B4-BE49-F238E27FC236}">
                <a16:creationId xmlns:a16="http://schemas.microsoft.com/office/drawing/2014/main" id="{646A86E9-E22A-F448-B2C9-18E6A6406764}"/>
              </a:ext>
            </a:extLst>
          </p:cNvPr>
          <p:cNvSpPr>
            <a:spLocks noGrp="1"/>
          </p:cNvSpPr>
          <p:nvPr>
            <p:ph type="title"/>
          </p:nvPr>
        </p:nvSpPr>
        <p:spPr>
          <a:xfrm>
            <a:off x="441231" y="341807"/>
            <a:ext cx="10011805" cy="668692"/>
          </a:xfrm>
        </p:spPr>
        <p:txBody>
          <a:bodyPr/>
          <a:lstStyle/>
          <a:p>
            <a:r>
              <a:rPr lang="en-US" dirty="0"/>
              <a:t>Step 2b: Define implementation KPIs</a:t>
            </a:r>
          </a:p>
        </p:txBody>
      </p:sp>
      <p:sp>
        <p:nvSpPr>
          <p:cNvPr id="17" name="Content Placeholder 11">
            <a:extLst>
              <a:ext uri="{FF2B5EF4-FFF2-40B4-BE49-F238E27FC236}">
                <a16:creationId xmlns:a16="http://schemas.microsoft.com/office/drawing/2014/main" id="{03288794-12C3-9C4C-990D-8EE06E54579C}"/>
              </a:ext>
            </a:extLst>
          </p:cNvPr>
          <p:cNvSpPr txBox="1">
            <a:spLocks/>
          </p:cNvSpPr>
          <p:nvPr/>
        </p:nvSpPr>
        <p:spPr>
          <a:xfrm>
            <a:off x="384668" y="2032687"/>
            <a:ext cx="5118745" cy="3687564"/>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Work with the Now Platform owner, relevant service owners, and process owners to define implementation KPIs that measure platform performance, adoption, and solution deployment to indicate if the implementation is meeting its objectives (for example, technical stability, adoption, etc.)</a:t>
            </a:r>
          </a:p>
          <a:p>
            <a:pPr>
              <a:buFont typeface="Wingdings" pitchFamily="2" charset="2"/>
              <a:buChar char="q"/>
            </a:pPr>
            <a:r>
              <a:rPr lang="en-US" sz="1200" dirty="0"/>
              <a:t>Define platform </a:t>
            </a:r>
            <a:r>
              <a:rPr lang="en-US" sz="1200" i="1" dirty="0"/>
              <a:t>performance KPI</a:t>
            </a:r>
            <a:r>
              <a:rPr lang="en-US" sz="1200" dirty="0"/>
              <a:t>s that will measure the quality and reliability of the Now Platform. Consider using these KPIs: </a:t>
            </a:r>
          </a:p>
          <a:p>
            <a:pPr lvl="1">
              <a:buFont typeface="Wingdings" pitchFamily="2" charset="2"/>
              <a:buChar char="q"/>
            </a:pPr>
            <a:r>
              <a:rPr lang="en-US" sz="1100" b="1" i="1" dirty="0"/>
              <a:t>% uptime –</a:t>
            </a:r>
            <a:r>
              <a:rPr lang="en-US" sz="1100" b="1" dirty="0"/>
              <a:t> </a:t>
            </a:r>
            <a:r>
              <a:rPr lang="en-US" sz="1100" dirty="0"/>
              <a:t>Measures the percent of time when the Now Platform is in operation, providing an indicator of how reliable your platform is </a:t>
            </a:r>
          </a:p>
          <a:p>
            <a:pPr lvl="1">
              <a:buFont typeface="Wingdings" pitchFamily="2" charset="2"/>
              <a:buChar char="q"/>
            </a:pPr>
            <a:r>
              <a:rPr lang="en-US" sz="1100" b="1" i="1" dirty="0"/>
              <a:t>Mean time to repair (MTTR) </a:t>
            </a:r>
            <a:r>
              <a:rPr lang="en-US" sz="1100" b="1" dirty="0"/>
              <a:t>– </a:t>
            </a:r>
            <a:r>
              <a:rPr lang="en-US" sz="1100" dirty="0"/>
              <a:t>Measures the average time it takes to repair the platform when it goes down, providing a basic measure of how maintainable and repairable your platform is</a:t>
            </a:r>
          </a:p>
          <a:p>
            <a:pPr lvl="1">
              <a:buFont typeface="Wingdings" pitchFamily="2" charset="2"/>
              <a:buChar char="q"/>
            </a:pPr>
            <a:r>
              <a:rPr lang="en-US" sz="1100" b="1" i="1" dirty="0"/>
              <a:t>% of incidents resolved within service level agreements (SLAs) </a:t>
            </a:r>
            <a:r>
              <a:rPr lang="en-US" sz="1100" b="1" dirty="0"/>
              <a:t>–</a:t>
            </a:r>
            <a:r>
              <a:rPr lang="en-US" sz="1100" dirty="0"/>
              <a:t> Measures how reliably you can restore services on the Now Platform within the time limits you set with platform users in your SLAs</a:t>
            </a:r>
          </a:p>
          <a:p>
            <a:pPr>
              <a:buFont typeface="Wingdings" pitchFamily="2" charset="2"/>
              <a:buChar char="q"/>
            </a:pPr>
            <a:endParaRPr lang="en-US" sz="1200" dirty="0"/>
          </a:p>
        </p:txBody>
      </p:sp>
      <p:sp>
        <p:nvSpPr>
          <p:cNvPr id="18" name="Content Placeholder 11">
            <a:extLst>
              <a:ext uri="{FF2B5EF4-FFF2-40B4-BE49-F238E27FC236}">
                <a16:creationId xmlns:a16="http://schemas.microsoft.com/office/drawing/2014/main" id="{783987FE-1BB0-8941-9BF7-3A668233D0A8}"/>
              </a:ext>
            </a:extLst>
          </p:cNvPr>
          <p:cNvSpPr txBox="1">
            <a:spLocks/>
          </p:cNvSpPr>
          <p:nvPr/>
        </p:nvSpPr>
        <p:spPr>
          <a:xfrm>
            <a:off x="5503414" y="2032686"/>
            <a:ext cx="6416722" cy="3800141"/>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a:buFont typeface="Wingdings" pitchFamily="2" charset="2"/>
              <a:buChar char="q"/>
            </a:pPr>
            <a:r>
              <a:rPr lang="en-US" sz="1200" dirty="0"/>
              <a:t>Define </a:t>
            </a:r>
            <a:r>
              <a:rPr lang="en-US" sz="1200" i="1" dirty="0"/>
              <a:t>adoption KPIs </a:t>
            </a:r>
            <a:r>
              <a:rPr lang="en-US" sz="1200" dirty="0"/>
              <a:t>that will measure how successfully ServiceNow is being adopted in your organization. Consider using these KPIs: </a:t>
            </a:r>
          </a:p>
          <a:p>
            <a:pPr marL="456565" lvl="1" indent="-224790">
              <a:buFont typeface="Wingdings" pitchFamily="2" charset="2"/>
              <a:buChar char="q"/>
            </a:pPr>
            <a:r>
              <a:rPr lang="en-US" sz="1100" b="1" i="1" dirty="0"/>
              <a:t># of unique users migrated to platform </a:t>
            </a:r>
            <a:r>
              <a:rPr lang="en-US" sz="1100" b="1" dirty="0"/>
              <a:t>–</a:t>
            </a:r>
            <a:r>
              <a:rPr lang="en-US" sz="1100" dirty="0"/>
              <a:t> Measures how many users have started to use the Now Platform (adoption)</a:t>
            </a:r>
          </a:p>
          <a:p>
            <a:pPr marL="456565" lvl="1" indent="-224790">
              <a:buFont typeface="Wingdings" pitchFamily="2" charset="2"/>
              <a:buChar char="q"/>
            </a:pPr>
            <a:r>
              <a:rPr lang="en-US" sz="1100" b="1" i="1" dirty="0"/>
              <a:t># of processes migrated to platform </a:t>
            </a:r>
            <a:r>
              <a:rPr lang="en-US" sz="1100" b="1" dirty="0"/>
              <a:t>–</a:t>
            </a:r>
            <a:r>
              <a:rPr lang="en-US" sz="1100" dirty="0"/>
              <a:t> Measures how many processes have migrated to use the Now Platform (adoption) </a:t>
            </a:r>
          </a:p>
          <a:p>
            <a:pPr marL="456565" lvl="1" indent="-224790">
              <a:buFont typeface="Wingdings" pitchFamily="2" charset="2"/>
              <a:buChar char="q"/>
            </a:pPr>
            <a:r>
              <a:rPr lang="en-US" sz="1100" b="1" i="1" dirty="0"/>
              <a:t>Average # of daily uses </a:t>
            </a:r>
            <a:r>
              <a:rPr lang="en-US" sz="1100" b="1" dirty="0"/>
              <a:t>–</a:t>
            </a:r>
            <a:r>
              <a:rPr lang="en-US" sz="1100" dirty="0"/>
              <a:t> Measures how much the processes on the Now Platform are being used (usage)</a:t>
            </a:r>
          </a:p>
          <a:p>
            <a:pPr marL="227965" indent="-227965">
              <a:buFont typeface="Wingdings" pitchFamily="2" charset="2"/>
              <a:buChar char="q"/>
            </a:pPr>
            <a:r>
              <a:rPr lang="en-US" sz="1200" dirty="0"/>
              <a:t>Define </a:t>
            </a:r>
            <a:r>
              <a:rPr lang="en-US" sz="1200" i="1" dirty="0"/>
              <a:t>solution implementation KPIs </a:t>
            </a:r>
            <a:r>
              <a:rPr lang="en-US" sz="1200" dirty="0"/>
              <a:t>that can measure how well each process/service is implemented on ServiceNow. Consider these: </a:t>
            </a:r>
          </a:p>
          <a:p>
            <a:pPr lvl="1">
              <a:buFont typeface="Wingdings" pitchFamily="2" charset="2"/>
              <a:buChar char="q"/>
            </a:pPr>
            <a:r>
              <a:rPr lang="en-US" sz="1100" b="1" i="1" dirty="0"/>
              <a:t>Average time to complete the process (or fulfill a request) </a:t>
            </a:r>
            <a:r>
              <a:rPr lang="en-US" sz="1100" b="1" dirty="0"/>
              <a:t>–</a:t>
            </a:r>
            <a:r>
              <a:rPr lang="en-US" sz="1100" dirty="0"/>
              <a:t> Measures process speed to track improvements in speed over time (for example, improved incident resolution time)</a:t>
            </a:r>
          </a:p>
          <a:p>
            <a:pPr lvl="1">
              <a:buFont typeface="Wingdings" pitchFamily="2" charset="2"/>
              <a:buChar char="q"/>
            </a:pPr>
            <a:r>
              <a:rPr lang="en-US" sz="1100" b="1" i="1" dirty="0"/>
              <a:t>% process success rate</a:t>
            </a:r>
            <a:r>
              <a:rPr lang="en-US" sz="1100" b="1" dirty="0"/>
              <a:t> – </a:t>
            </a:r>
            <a:r>
              <a:rPr lang="en-US" sz="1100" dirty="0"/>
              <a:t>Measures the quality of your services by tracking how often your processes work as expected (e.g., change management success rates measure how often your change management process successfully enacts a change without incident)</a:t>
            </a:r>
          </a:p>
          <a:p>
            <a:pPr lvl="1">
              <a:buFont typeface="Wingdings" pitchFamily="2" charset="2"/>
              <a:buChar char="q"/>
            </a:pPr>
            <a:r>
              <a:rPr lang="en-US" sz="1100" b="1" i="1" dirty="0"/>
              <a:t>% process availability </a:t>
            </a:r>
            <a:r>
              <a:rPr lang="en-US" sz="1100" b="1" dirty="0"/>
              <a:t>– </a:t>
            </a:r>
            <a:r>
              <a:rPr lang="en-US" sz="1100" dirty="0"/>
              <a:t>Measures how available and reliable your process is for users </a:t>
            </a:r>
          </a:p>
          <a:p>
            <a:pPr lvl="1">
              <a:buFont typeface="Wingdings" pitchFamily="2" charset="2"/>
              <a:buChar char="q"/>
            </a:pPr>
            <a:r>
              <a:rPr lang="en-US" sz="1100" b="1" i="1" dirty="0"/>
              <a:t># of users/process owners using the process </a:t>
            </a:r>
            <a:r>
              <a:rPr lang="en-US" sz="1100" b="1" dirty="0"/>
              <a:t>– </a:t>
            </a:r>
            <a:r>
              <a:rPr lang="en-US" sz="1100" dirty="0"/>
              <a:t>Measures adoption for specific services to track adoption increases or decreases over time </a:t>
            </a:r>
          </a:p>
          <a:p>
            <a:pPr>
              <a:buFont typeface="Wingdings" pitchFamily="2" charset="2"/>
              <a:buChar char="q"/>
            </a:pPr>
            <a:endParaRPr lang="en-US" sz="1200" dirty="0"/>
          </a:p>
          <a:p>
            <a:pPr>
              <a:buFont typeface="Wingdings" pitchFamily="2" charset="2"/>
              <a:buChar char="q"/>
            </a:pPr>
            <a:endParaRPr lang="en-US" sz="1200" dirty="0"/>
          </a:p>
          <a:p>
            <a:pPr marL="231682" lvl="1" indent="0">
              <a:buNone/>
            </a:pPr>
            <a:endParaRPr lang="en-US" sz="1100" dirty="0"/>
          </a:p>
          <a:p>
            <a:pPr>
              <a:buFont typeface="Wingdings" pitchFamily="2" charset="2"/>
              <a:buChar char="q"/>
            </a:pPr>
            <a:endParaRPr lang="en-US" sz="1200" dirty="0"/>
          </a:p>
          <a:p>
            <a:pPr>
              <a:buFont typeface="Wingdings" pitchFamily="2" charset="2"/>
              <a:buChar char="q"/>
            </a:pPr>
            <a:endParaRPr lang="en-US" sz="1200" dirty="0"/>
          </a:p>
        </p:txBody>
      </p:sp>
      <p:grpSp>
        <p:nvGrpSpPr>
          <p:cNvPr id="14" name="Group 13">
            <a:extLst>
              <a:ext uri="{FF2B5EF4-FFF2-40B4-BE49-F238E27FC236}">
                <a16:creationId xmlns:a16="http://schemas.microsoft.com/office/drawing/2014/main" id="{AB42A90C-BC56-C949-BF2C-1D1AA4476AEC}"/>
              </a:ext>
            </a:extLst>
          </p:cNvPr>
          <p:cNvGrpSpPr/>
          <p:nvPr/>
        </p:nvGrpSpPr>
        <p:grpSpPr>
          <a:xfrm>
            <a:off x="441230" y="5848654"/>
            <a:ext cx="11313995" cy="462116"/>
            <a:chOff x="5503414" y="5848654"/>
            <a:chExt cx="6251811" cy="462116"/>
          </a:xfrm>
        </p:grpSpPr>
        <p:sp>
          <p:nvSpPr>
            <p:cNvPr id="15" name="Chevron 14">
              <a:extLst>
                <a:ext uri="{FF2B5EF4-FFF2-40B4-BE49-F238E27FC236}">
                  <a16:creationId xmlns:a16="http://schemas.microsoft.com/office/drawing/2014/main" id="{4F5B8685-B556-7B4B-A270-DB4D615F27DC}"/>
                </a:ext>
              </a:extLst>
            </p:cNvPr>
            <p:cNvSpPr/>
            <p:nvPr/>
          </p:nvSpPr>
          <p:spPr>
            <a:xfrm>
              <a:off x="6070863" y="5848654"/>
              <a:ext cx="139188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Understand your business objectives</a:t>
              </a:r>
            </a:p>
          </p:txBody>
        </p:sp>
        <p:sp>
          <p:nvSpPr>
            <p:cNvPr id="26" name="Chevron 25">
              <a:extLst>
                <a:ext uri="{FF2B5EF4-FFF2-40B4-BE49-F238E27FC236}">
                  <a16:creationId xmlns:a16="http://schemas.microsoft.com/office/drawing/2014/main" id="{5564758F-D0FE-9A44-95DD-AAAC6AB0F2D9}"/>
                </a:ext>
              </a:extLst>
            </p:cNvPr>
            <p:cNvSpPr/>
            <p:nvPr/>
          </p:nvSpPr>
          <p:spPr>
            <a:xfrm>
              <a:off x="7272271" y="5848654"/>
              <a:ext cx="127783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Define KPIs</a:t>
              </a:r>
            </a:p>
          </p:txBody>
        </p:sp>
        <p:sp>
          <p:nvSpPr>
            <p:cNvPr id="27" name="Chevron 26">
              <a:extLst>
                <a:ext uri="{FF2B5EF4-FFF2-40B4-BE49-F238E27FC236}">
                  <a16:creationId xmlns:a16="http://schemas.microsoft.com/office/drawing/2014/main" id="{05F47274-FF17-2C42-B4CC-EEFAECA51873}"/>
                </a:ext>
              </a:extLst>
            </p:cNvPr>
            <p:cNvSpPr/>
            <p:nvPr/>
          </p:nvSpPr>
          <p:spPr>
            <a:xfrm>
              <a:off x="8163609" y="5848654"/>
              <a:ext cx="12892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diagnostic metrics</a:t>
              </a:r>
            </a:p>
          </p:txBody>
        </p:sp>
        <p:sp>
          <p:nvSpPr>
            <p:cNvPr id="28" name="Chevron 27">
              <a:extLst>
                <a:ext uri="{FF2B5EF4-FFF2-40B4-BE49-F238E27FC236}">
                  <a16:creationId xmlns:a16="http://schemas.microsoft.com/office/drawing/2014/main" id="{D3036211-1A86-DF44-AD03-77EA6EC9A167}"/>
                </a:ext>
              </a:extLst>
            </p:cNvPr>
            <p:cNvSpPr/>
            <p:nvPr/>
          </p:nvSpPr>
          <p:spPr>
            <a:xfrm>
              <a:off x="9247694" y="5848654"/>
              <a:ext cx="148933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Continually improve metrics tracking</a:t>
              </a:r>
            </a:p>
          </p:txBody>
        </p:sp>
        <p:sp>
          <p:nvSpPr>
            <p:cNvPr id="29" name="Chevron 28">
              <a:extLst>
                <a:ext uri="{FF2B5EF4-FFF2-40B4-BE49-F238E27FC236}">
                  <a16:creationId xmlns:a16="http://schemas.microsoft.com/office/drawing/2014/main" id="{E04D8163-E208-BE4D-AF77-73E04383E299}"/>
                </a:ext>
              </a:extLst>
            </p:cNvPr>
            <p:cNvSpPr/>
            <p:nvPr/>
          </p:nvSpPr>
          <p:spPr>
            <a:xfrm>
              <a:off x="10510887" y="5848654"/>
              <a:ext cx="12443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Extend metrics usage</a:t>
              </a:r>
            </a:p>
          </p:txBody>
        </p:sp>
        <p:sp>
          <p:nvSpPr>
            <p:cNvPr id="30" name="Chevron 29">
              <a:extLst>
                <a:ext uri="{FF2B5EF4-FFF2-40B4-BE49-F238E27FC236}">
                  <a16:creationId xmlns:a16="http://schemas.microsoft.com/office/drawing/2014/main" id="{158E53D7-257B-7848-898C-AF5EC41EBBD2}"/>
                </a:ext>
              </a:extLst>
            </p:cNvPr>
            <p:cNvSpPr/>
            <p:nvPr/>
          </p:nvSpPr>
          <p:spPr>
            <a:xfrm>
              <a:off x="5503414"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Tree>
    <p:extLst>
      <p:ext uri="{BB962C8B-B14F-4D97-AF65-F5344CB8AC3E}">
        <p14:creationId xmlns:p14="http://schemas.microsoft.com/office/powerpoint/2010/main" val="227972180"/>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a:extLst>
              <a:ext uri="{FF2B5EF4-FFF2-40B4-BE49-F238E27FC236}">
                <a16:creationId xmlns:a16="http://schemas.microsoft.com/office/drawing/2014/main" id="{50E19E7F-E600-D449-BE57-EE5ECFED24F2}"/>
              </a:ext>
            </a:extLst>
          </p:cNvPr>
          <p:cNvSpPr txBox="1">
            <a:spLocks/>
          </p:cNvSpPr>
          <p:nvPr/>
        </p:nvSpPr>
        <p:spPr>
          <a:xfrm>
            <a:off x="4398932" y="2146040"/>
            <a:ext cx="3291840" cy="415289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endParaRPr lang="en-US" sz="1050" dirty="0"/>
          </a:p>
          <a:p>
            <a:pPr marL="0" indent="0">
              <a:buNone/>
            </a:pPr>
            <a:endParaRPr lang="en-US" sz="1000" dirty="0"/>
          </a:p>
          <a:p>
            <a:pPr>
              <a:buFont typeface="Wingdings" pitchFamily="2" charset="2"/>
              <a:buChar char="q"/>
            </a:pPr>
            <a:endParaRPr lang="en-US" sz="1050" dirty="0"/>
          </a:p>
          <a:p>
            <a:pPr>
              <a:buFont typeface="Wingdings" pitchFamily="2" charset="2"/>
              <a:buChar char="q"/>
            </a:pPr>
            <a:endParaRPr lang="en-US" sz="1050" dirty="0"/>
          </a:p>
        </p:txBody>
      </p:sp>
      <p:sp>
        <p:nvSpPr>
          <p:cNvPr id="10" name="Rectangle 9">
            <a:extLst>
              <a:ext uri="{FF2B5EF4-FFF2-40B4-BE49-F238E27FC236}">
                <a16:creationId xmlns:a16="http://schemas.microsoft.com/office/drawing/2014/main" id="{3EE66863-9C66-D44D-AB1F-A2A20F73FC55}"/>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itle 1">
            <a:extLst>
              <a:ext uri="{FF2B5EF4-FFF2-40B4-BE49-F238E27FC236}">
                <a16:creationId xmlns:a16="http://schemas.microsoft.com/office/drawing/2014/main" id="{646A86E9-E22A-F448-B2C9-18E6A6406764}"/>
              </a:ext>
            </a:extLst>
          </p:cNvPr>
          <p:cNvSpPr>
            <a:spLocks noGrp="1"/>
          </p:cNvSpPr>
          <p:nvPr>
            <p:ph type="title"/>
          </p:nvPr>
        </p:nvSpPr>
        <p:spPr>
          <a:xfrm>
            <a:off x="441231" y="341807"/>
            <a:ext cx="10011805" cy="668692"/>
          </a:xfrm>
        </p:spPr>
        <p:txBody>
          <a:bodyPr/>
          <a:lstStyle/>
          <a:p>
            <a:r>
              <a:rPr lang="en-US" dirty="0"/>
              <a:t>Step 2c: Set KPI performance goals</a:t>
            </a:r>
          </a:p>
        </p:txBody>
      </p:sp>
      <p:sp>
        <p:nvSpPr>
          <p:cNvPr id="20" name="Chevron 19">
            <a:extLst>
              <a:ext uri="{FF2B5EF4-FFF2-40B4-BE49-F238E27FC236}">
                <a16:creationId xmlns:a16="http://schemas.microsoft.com/office/drawing/2014/main" id="{52CA4A35-0D4A-944D-B4EE-67313044FCDE}"/>
              </a:ext>
            </a:extLst>
          </p:cNvPr>
          <p:cNvSpPr/>
          <p:nvPr/>
        </p:nvSpPr>
        <p:spPr>
          <a:xfrm>
            <a:off x="6070862" y="5848654"/>
            <a:ext cx="151771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Understand your business objectives</a:t>
            </a:r>
          </a:p>
        </p:txBody>
      </p:sp>
      <p:sp>
        <p:nvSpPr>
          <p:cNvPr id="21" name="Chevron 20">
            <a:extLst>
              <a:ext uri="{FF2B5EF4-FFF2-40B4-BE49-F238E27FC236}">
                <a16:creationId xmlns:a16="http://schemas.microsoft.com/office/drawing/2014/main" id="{3359D71E-DBC6-754A-95C7-5822CB1164EA}"/>
              </a:ext>
            </a:extLst>
          </p:cNvPr>
          <p:cNvSpPr/>
          <p:nvPr/>
        </p:nvSpPr>
        <p:spPr>
          <a:xfrm>
            <a:off x="7272271" y="5848654"/>
            <a:ext cx="127783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Define KPIs</a:t>
            </a:r>
          </a:p>
        </p:txBody>
      </p:sp>
      <p:sp>
        <p:nvSpPr>
          <p:cNvPr id="22" name="Chevron 21">
            <a:extLst>
              <a:ext uri="{FF2B5EF4-FFF2-40B4-BE49-F238E27FC236}">
                <a16:creationId xmlns:a16="http://schemas.microsoft.com/office/drawing/2014/main" id="{EF09291D-AB13-1046-A458-E3FC1846DF8D}"/>
              </a:ext>
            </a:extLst>
          </p:cNvPr>
          <p:cNvSpPr/>
          <p:nvPr/>
        </p:nvSpPr>
        <p:spPr>
          <a:xfrm>
            <a:off x="8163609" y="5848654"/>
            <a:ext cx="13857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Define diagnostic metrics</a:t>
            </a:r>
          </a:p>
        </p:txBody>
      </p:sp>
      <p:sp>
        <p:nvSpPr>
          <p:cNvPr id="23" name="Chevron 22">
            <a:extLst>
              <a:ext uri="{FF2B5EF4-FFF2-40B4-BE49-F238E27FC236}">
                <a16:creationId xmlns:a16="http://schemas.microsoft.com/office/drawing/2014/main" id="{233C3B9E-3D17-FD45-90DA-83214E4DCF69}"/>
              </a:ext>
            </a:extLst>
          </p:cNvPr>
          <p:cNvSpPr/>
          <p:nvPr/>
        </p:nvSpPr>
        <p:spPr>
          <a:xfrm>
            <a:off x="9247694" y="5848654"/>
            <a:ext cx="166919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Continually improve metrics tracking</a:t>
            </a:r>
          </a:p>
        </p:txBody>
      </p:sp>
      <p:sp>
        <p:nvSpPr>
          <p:cNvPr id="24" name="Chevron 23">
            <a:extLst>
              <a:ext uri="{FF2B5EF4-FFF2-40B4-BE49-F238E27FC236}">
                <a16:creationId xmlns:a16="http://schemas.microsoft.com/office/drawing/2014/main" id="{C7646F01-93A7-AB4A-AE9A-BCC4E92576D9}"/>
              </a:ext>
            </a:extLst>
          </p:cNvPr>
          <p:cNvSpPr/>
          <p:nvPr/>
        </p:nvSpPr>
        <p:spPr>
          <a:xfrm>
            <a:off x="10510887" y="5848654"/>
            <a:ext cx="12443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Extend metrics usage</a:t>
            </a:r>
          </a:p>
        </p:txBody>
      </p:sp>
      <p:sp>
        <p:nvSpPr>
          <p:cNvPr id="25" name="Chevron 24">
            <a:extLst>
              <a:ext uri="{FF2B5EF4-FFF2-40B4-BE49-F238E27FC236}">
                <a16:creationId xmlns:a16="http://schemas.microsoft.com/office/drawing/2014/main" id="{6A141335-9A13-784F-B802-610DC9F91767}"/>
              </a:ext>
            </a:extLst>
          </p:cNvPr>
          <p:cNvSpPr/>
          <p:nvPr/>
        </p:nvSpPr>
        <p:spPr>
          <a:xfrm>
            <a:off x="5503414"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6" name="TextBox 25">
            <a:extLst>
              <a:ext uri="{FF2B5EF4-FFF2-40B4-BE49-F238E27FC236}">
                <a16:creationId xmlns:a16="http://schemas.microsoft.com/office/drawing/2014/main" id="{692BE83C-3DAE-E94B-AE33-775EC72F7BFA}"/>
              </a:ext>
            </a:extLst>
          </p:cNvPr>
          <p:cNvSpPr txBox="1"/>
          <p:nvPr/>
        </p:nvSpPr>
        <p:spPr>
          <a:xfrm>
            <a:off x="441231" y="1224433"/>
            <a:ext cx="11225082" cy="646331"/>
          </a:xfrm>
          <a:prstGeom prst="rect">
            <a:avLst/>
          </a:prstGeom>
          <a:noFill/>
        </p:spPr>
        <p:txBody>
          <a:bodyPr wrap="square" rtlCol="0" anchor="t">
            <a:spAutoFit/>
          </a:bodyPr>
          <a:lstStyle/>
          <a:p>
            <a:r>
              <a:rPr lang="en-US" sz="1200" dirty="0"/>
              <a:t>Once you’ve defined the KPIs you need to report on, you need to set performance goals for each KPI that you can track across each phase of your ServiceNow project plan. It’s also important that you consider how often you need to collect data to update KPI measurements in order to inform the groups that use KPIs to guide their day-to-day work and decision-making. </a:t>
            </a:r>
          </a:p>
        </p:txBody>
      </p:sp>
      <p:sp>
        <p:nvSpPr>
          <p:cNvPr id="27" name="Content Placeholder 11">
            <a:extLst>
              <a:ext uri="{FF2B5EF4-FFF2-40B4-BE49-F238E27FC236}">
                <a16:creationId xmlns:a16="http://schemas.microsoft.com/office/drawing/2014/main" id="{D341D742-C359-564A-B16B-C60F6192FB24}"/>
              </a:ext>
            </a:extLst>
          </p:cNvPr>
          <p:cNvSpPr txBox="1">
            <a:spLocks/>
          </p:cNvSpPr>
          <p:nvPr/>
        </p:nvSpPr>
        <p:spPr>
          <a:xfrm>
            <a:off x="441230" y="1921346"/>
            <a:ext cx="5629632" cy="4449108"/>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Set baseline metrics and goal metrics for all defined KPIs </a:t>
            </a:r>
          </a:p>
          <a:p>
            <a:pPr marL="227965" indent="-227965">
              <a:buFont typeface="Wingdings" pitchFamily="2" charset="2"/>
              <a:buChar char="q"/>
            </a:pPr>
            <a:r>
              <a:rPr lang="en-US" sz="1200" dirty="0"/>
              <a:t>Gather historic data (when possible) showing relevant past performance measurements to compare with your new KPI measurements. For example, your current state may be </a:t>
            </a:r>
            <a:r>
              <a:rPr lang="en-US" sz="1200" i="1" dirty="0"/>
              <a:t>10 touch points to manage incidents</a:t>
            </a:r>
            <a:r>
              <a:rPr lang="en-US" sz="1200" dirty="0"/>
              <a:t>.</a:t>
            </a:r>
          </a:p>
          <a:p>
            <a:pPr marL="227965" indent="-227965">
              <a:buFont typeface="Wingdings" pitchFamily="2" charset="2"/>
              <a:buChar char="q"/>
            </a:pPr>
            <a:r>
              <a:rPr lang="en-US" sz="1200" dirty="0"/>
              <a:t>Set goal values for each newly defined KPI with a set time frame for when you want to achieve those goals. For example, the goal may be “</a:t>
            </a:r>
            <a:r>
              <a:rPr lang="en-US" sz="1200" i="1" dirty="0"/>
              <a:t>40% reduction in touch points to manage incidents within18 months.”</a:t>
            </a:r>
            <a:endParaRPr lang="en-US" sz="1200" dirty="0"/>
          </a:p>
          <a:p>
            <a:pPr>
              <a:buFont typeface="Wingdings" pitchFamily="2" charset="2"/>
              <a:buChar char="q"/>
            </a:pPr>
            <a:r>
              <a:rPr lang="en-US" sz="1200" dirty="0"/>
              <a:t>Document these goals so you can refer to them when presenting on KPI performance in the future. Make sure all teams are aligned with the same definition for the KPIs and goals. </a:t>
            </a:r>
          </a:p>
          <a:p>
            <a:pPr marL="0" indent="0">
              <a:buNone/>
            </a:pPr>
            <a:r>
              <a:rPr lang="en-US" sz="1200" b="1" dirty="0"/>
              <a:t>Set intermediate KPI target goals for each phase of your program plan</a:t>
            </a:r>
          </a:p>
          <a:p>
            <a:pPr marL="227965" indent="-227965">
              <a:buFont typeface="Wingdings" pitchFamily="2" charset="2"/>
              <a:buChar char="q"/>
            </a:pPr>
            <a:r>
              <a:rPr lang="en-US" sz="1200" dirty="0"/>
              <a:t>Review your ServiceNow phased project plan.</a:t>
            </a:r>
          </a:p>
          <a:p>
            <a:pPr marL="227965" indent="-227965">
              <a:buFont typeface="Wingdings" pitchFamily="2" charset="2"/>
              <a:buChar char="q"/>
            </a:pPr>
            <a:r>
              <a:rPr lang="en-US" sz="1200" dirty="0"/>
              <a:t>Define target KPI performance goals for the end of each phase in your project plan. For example, set goals for ServiceNow adoption at </a:t>
            </a:r>
            <a:r>
              <a:rPr lang="en-US" sz="1200" i="1" dirty="0"/>
              <a:t>1,000 unique ServiceNow users by end of phase 1 (6 months)</a:t>
            </a:r>
            <a:r>
              <a:rPr lang="en-US" sz="1200" dirty="0"/>
              <a:t> then for </a:t>
            </a:r>
            <a:r>
              <a:rPr lang="en-US" sz="1200" i="1" dirty="0"/>
              <a:t>2,500 unique ServiceNow users by end of phase 2 (12 months) </a:t>
            </a:r>
            <a:r>
              <a:rPr lang="en-US" sz="1200" dirty="0"/>
              <a:t>and so on.</a:t>
            </a:r>
          </a:p>
          <a:p>
            <a:pPr lvl="1">
              <a:buFont typeface="Wingdings" pitchFamily="2" charset="2"/>
              <a:buChar char="q"/>
            </a:pPr>
            <a:r>
              <a:rPr lang="en-US" sz="1100" dirty="0"/>
              <a:t>Focus first on setting goals for phase 1 for all defined KPIs.</a:t>
            </a:r>
          </a:p>
          <a:p>
            <a:pPr lvl="1">
              <a:buFont typeface="Wingdings" pitchFamily="2" charset="2"/>
              <a:buChar char="q"/>
            </a:pPr>
            <a:r>
              <a:rPr lang="en-US" sz="1100" dirty="0"/>
              <a:t>Record when KPI performance goals are met or missed over time.</a:t>
            </a:r>
          </a:p>
        </p:txBody>
      </p:sp>
      <p:sp>
        <p:nvSpPr>
          <p:cNvPr id="29" name="Rectangle 28">
            <a:extLst>
              <a:ext uri="{FF2B5EF4-FFF2-40B4-BE49-F238E27FC236}">
                <a16:creationId xmlns:a16="http://schemas.microsoft.com/office/drawing/2014/main" id="{E3EDCBD8-B479-C945-B77D-F2865DBC8FB0}"/>
              </a:ext>
            </a:extLst>
          </p:cNvPr>
          <p:cNvSpPr/>
          <p:nvPr/>
        </p:nvSpPr>
        <p:spPr>
          <a:xfrm>
            <a:off x="6073133" y="4685879"/>
            <a:ext cx="5603620" cy="1010155"/>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Consider how different groups—process users, the executive steering board, governance bodies, service owners, etc.—can use KPI performance to guide where they need to focus their work. Use this insight to provide only relevant KPI results to each separate group and to potentially guide </a:t>
            </a:r>
            <a:r>
              <a:rPr lang="en-US" sz="1100" dirty="0">
                <a:solidFill>
                  <a:schemeClr val="tx1"/>
                </a:solidFill>
                <a:hlinkClick r:id="rId3"/>
              </a:rPr>
              <a:t>custom dashboard</a:t>
            </a:r>
            <a:r>
              <a:rPr lang="en-US" sz="1100" dirty="0">
                <a:solidFill>
                  <a:schemeClr val="tx1"/>
                </a:solidFill>
              </a:rPr>
              <a:t> design for each group. </a:t>
            </a:r>
          </a:p>
        </p:txBody>
      </p:sp>
      <p:sp>
        <p:nvSpPr>
          <p:cNvPr id="18" name="Content Placeholder 11">
            <a:extLst>
              <a:ext uri="{FF2B5EF4-FFF2-40B4-BE49-F238E27FC236}">
                <a16:creationId xmlns:a16="http://schemas.microsoft.com/office/drawing/2014/main" id="{3C1744C8-6247-A942-9D45-725A1269039F}"/>
              </a:ext>
            </a:extLst>
          </p:cNvPr>
          <p:cNvSpPr txBox="1">
            <a:spLocks/>
          </p:cNvSpPr>
          <p:nvPr/>
        </p:nvSpPr>
        <p:spPr>
          <a:xfrm>
            <a:off x="6070862" y="1935789"/>
            <a:ext cx="5577610" cy="2675963"/>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what your KPIs enable and how often measurements are needed</a:t>
            </a:r>
          </a:p>
          <a:p>
            <a:pPr marL="227965" indent="-227965">
              <a:buFont typeface="Wingdings" pitchFamily="2" charset="2"/>
              <a:buChar char="q"/>
            </a:pPr>
            <a:r>
              <a:rPr lang="en-US" sz="1200" dirty="0"/>
              <a:t>Identify the specific actions or decisions that each KPI informs (such as budget adjustments, work prioritization, investment decisions, etc.).</a:t>
            </a:r>
          </a:p>
          <a:p>
            <a:pPr marL="227965" indent="-227965">
              <a:buFont typeface="Wingdings" pitchFamily="2" charset="2"/>
              <a:buChar char="q"/>
            </a:pPr>
            <a:r>
              <a:rPr lang="en-US" sz="1200" dirty="0"/>
              <a:t>Consider how often each KPI will be used to inform those actions or decisions (e.g., the KPI </a:t>
            </a:r>
            <a:r>
              <a:rPr lang="en-US" sz="1200" i="1" dirty="0"/>
              <a:t># of tickets in backlog</a:t>
            </a:r>
            <a:r>
              <a:rPr lang="en-US" sz="1200" dirty="0"/>
              <a:t> informs an administrator's day-to-day work and should be provided frequently, whereas KPIs measuring platform adoption rates might only need to inform actions or decisions during monthly leadership meetings).</a:t>
            </a:r>
            <a:endParaRPr lang="en-US" sz="800" dirty="0"/>
          </a:p>
          <a:p>
            <a:pPr>
              <a:buFont typeface="Wingdings" pitchFamily="2" charset="2"/>
              <a:buChar char="q"/>
            </a:pPr>
            <a:r>
              <a:rPr lang="en-US" sz="1200" dirty="0"/>
              <a:t>Schedule when KPI performance will be measured and recorded based on how frequently the KPI is used to inform actions or decisions.</a:t>
            </a:r>
          </a:p>
          <a:p>
            <a:pPr>
              <a:buFont typeface="Wingdings" pitchFamily="2" charset="2"/>
              <a:buChar char="q"/>
            </a:pPr>
            <a:r>
              <a:rPr lang="en-US" sz="1200" dirty="0"/>
              <a:t>Display KPI results on a dashboard, either using ServiceNow Performance Analytics dashboarding capabilities or your own format.</a:t>
            </a:r>
          </a:p>
        </p:txBody>
      </p:sp>
    </p:spTree>
    <p:extLst>
      <p:ext uri="{BB962C8B-B14F-4D97-AF65-F5344CB8AC3E}">
        <p14:creationId xmlns:p14="http://schemas.microsoft.com/office/powerpoint/2010/main" val="2481965253"/>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9">
            <a:extLst>
              <a:ext uri="{FF2B5EF4-FFF2-40B4-BE49-F238E27FC236}">
                <a16:creationId xmlns:a16="http://schemas.microsoft.com/office/drawing/2014/main" id="{C200895D-3A7A-8B4B-95EA-0FF976C4C8B0}"/>
              </a:ext>
            </a:extLst>
          </p:cNvPr>
          <p:cNvSpPr>
            <a:spLocks noGrp="1"/>
          </p:cNvSpPr>
          <p:nvPr>
            <p:ph type="body" sz="quarter" idx="13"/>
          </p:nvPr>
        </p:nvSpPr>
        <p:spPr>
          <a:xfrm>
            <a:off x="441231" y="960179"/>
            <a:ext cx="11207241" cy="446087"/>
          </a:xfrm>
        </p:spPr>
        <p:txBody>
          <a:bodyPr/>
          <a:lstStyle/>
          <a:p>
            <a:endParaRPr lang="en-US" sz="2000" dirty="0"/>
          </a:p>
          <a:p>
            <a:endParaRPr lang="en-US" dirty="0"/>
          </a:p>
        </p:txBody>
      </p:sp>
      <p:sp>
        <p:nvSpPr>
          <p:cNvPr id="21" name="TextBox 20">
            <a:extLst>
              <a:ext uri="{FF2B5EF4-FFF2-40B4-BE49-F238E27FC236}">
                <a16:creationId xmlns:a16="http://schemas.microsoft.com/office/drawing/2014/main" id="{6D88B6FB-C7BE-C043-9645-C2CED479F4E0}"/>
              </a:ext>
            </a:extLst>
          </p:cNvPr>
          <p:cNvSpPr txBox="1"/>
          <p:nvPr/>
        </p:nvSpPr>
        <p:spPr>
          <a:xfrm>
            <a:off x="441231" y="1224433"/>
            <a:ext cx="11225082" cy="1200329"/>
          </a:xfrm>
          <a:prstGeom prst="rect">
            <a:avLst/>
          </a:prstGeom>
          <a:noFill/>
        </p:spPr>
        <p:txBody>
          <a:bodyPr wrap="square" rtlCol="0" anchor="t">
            <a:spAutoFit/>
          </a:bodyPr>
          <a:lstStyle/>
          <a:p>
            <a:r>
              <a:rPr lang="en-US" sz="1200" dirty="0"/>
              <a:t>KPIs are important to report on progress and prompt decisions at the leadership level. However, they don’t necessarily provide the ServiceNow implementation and management team enough detailed information to know that they’re completing the right or wrong activities in time to course correct. To fill this gap, you need to define the diagnostic metrics (also known as leading indicators that report on the performance of various processes or activities that, together, contribute to achieving KPI goals) that you and your team track to predict and understand more granularly what’s happening with KPI performance. These metrics help you diagnose KPI performance trends so you know how to reprioritize work and adjust project plans in real time to resolve roadblocks that could jeopardize your ability to achieve business outcomes. </a:t>
            </a:r>
          </a:p>
        </p:txBody>
      </p:sp>
      <p:sp>
        <p:nvSpPr>
          <p:cNvPr id="14" name="Title 1">
            <a:extLst>
              <a:ext uri="{FF2B5EF4-FFF2-40B4-BE49-F238E27FC236}">
                <a16:creationId xmlns:a16="http://schemas.microsoft.com/office/drawing/2014/main" id="{CDDE9DBE-025A-EB4E-8347-B8828057D278}"/>
              </a:ext>
            </a:extLst>
          </p:cNvPr>
          <p:cNvSpPr>
            <a:spLocks noGrp="1"/>
          </p:cNvSpPr>
          <p:nvPr>
            <p:ph type="title"/>
          </p:nvPr>
        </p:nvSpPr>
        <p:spPr>
          <a:xfrm>
            <a:off x="441231" y="341807"/>
            <a:ext cx="9992554" cy="668692"/>
          </a:xfrm>
        </p:spPr>
        <p:txBody>
          <a:bodyPr/>
          <a:lstStyle/>
          <a:p>
            <a:r>
              <a:rPr lang="en-US" dirty="0"/>
              <a:t>Step 3: Define diagnostic metrics</a:t>
            </a:r>
          </a:p>
        </p:txBody>
      </p:sp>
      <p:sp>
        <p:nvSpPr>
          <p:cNvPr id="36" name="Rectangle 35">
            <a:extLst>
              <a:ext uri="{FF2B5EF4-FFF2-40B4-BE49-F238E27FC236}">
                <a16:creationId xmlns:a16="http://schemas.microsoft.com/office/drawing/2014/main" id="{BD2C093E-0214-9C4D-9E25-FB4A6CF5C9A7}"/>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11">
            <a:extLst>
              <a:ext uri="{FF2B5EF4-FFF2-40B4-BE49-F238E27FC236}">
                <a16:creationId xmlns:a16="http://schemas.microsoft.com/office/drawing/2014/main" id="{A1715F31-31F7-8546-AF1A-76DAC3DDE896}"/>
              </a:ext>
            </a:extLst>
          </p:cNvPr>
          <p:cNvSpPr txBox="1">
            <a:spLocks/>
          </p:cNvSpPr>
          <p:nvPr/>
        </p:nvSpPr>
        <p:spPr>
          <a:xfrm>
            <a:off x="441231" y="2636886"/>
            <a:ext cx="11313994" cy="3211767"/>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diagnostic metrics that help you and your team understand KPI results and that inform how you can influence them </a:t>
            </a:r>
          </a:p>
          <a:p>
            <a:pPr>
              <a:buFont typeface="Wingdings" pitchFamily="2" charset="2"/>
              <a:buChar char="q"/>
            </a:pPr>
            <a:r>
              <a:rPr lang="en-US" sz="1200" dirty="0"/>
              <a:t>Review the KPIs defined in Step 2.</a:t>
            </a:r>
          </a:p>
          <a:p>
            <a:pPr>
              <a:buFont typeface="Wingdings" pitchFamily="2" charset="2"/>
              <a:buChar char="q"/>
            </a:pPr>
            <a:r>
              <a:rPr lang="en-US" sz="1200" dirty="0"/>
              <a:t>Understand the underlying workflows and processes to achieve the KPI. Determine what you will need to track to influence the performance of each KPI directly in a daily or weekly time frame. Make sure you can influence the metrics in the short term and can use them to predict how the KPI will perform longer term. Do this for all KPIs defined.</a:t>
            </a:r>
          </a:p>
          <a:p>
            <a:pPr marL="456565" lvl="1" indent="-224790">
              <a:buFont typeface="Wingdings" pitchFamily="2" charset="2"/>
              <a:buChar char="q"/>
            </a:pPr>
            <a:r>
              <a:rPr lang="en-US" sz="1100" dirty="0"/>
              <a:t>For example,</a:t>
            </a:r>
            <a:r>
              <a:rPr lang="en-US" sz="1100" i="1" dirty="0"/>
              <a:t> # of unique users migrated to the platform </a:t>
            </a:r>
            <a:r>
              <a:rPr lang="en-US" sz="1100" dirty="0"/>
              <a:t>is difficult to influence short term, so tracking something more manageable like </a:t>
            </a:r>
            <a:r>
              <a:rPr lang="en-US" sz="1100" i="1" dirty="0"/>
              <a:t>% of process owners trained on ServiceNow</a:t>
            </a:r>
            <a:r>
              <a:rPr lang="en-US" sz="1100" dirty="0"/>
              <a:t> provides you with a metric you know how to influence—by training process owners. And it can be used to predict if you’ll meet your user adoption KPI goals, because it’s more likely that users will migrate to the platform if process owners are trained on using it.</a:t>
            </a:r>
          </a:p>
          <a:p>
            <a:pPr marL="227965" indent="-227965">
              <a:buFont typeface="Wingdings" pitchFamily="2" charset="2"/>
              <a:buChar char="q"/>
            </a:pPr>
            <a:r>
              <a:rPr lang="en-US" sz="1200" dirty="0"/>
              <a:t>Determine if each KPI provides enough information for you to know how to course correct if performance is poor. If not, consider what other related metrics you can measure that will help inform project plan adjustments to steer KPI results positively.</a:t>
            </a:r>
          </a:p>
          <a:p>
            <a:pPr marL="455930" lvl="1" indent="-227965">
              <a:buFont typeface="Wingdings" pitchFamily="2" charset="2"/>
              <a:buChar char="q"/>
            </a:pPr>
            <a:r>
              <a:rPr lang="en-US" sz="1100" dirty="0"/>
              <a:t>For example, </a:t>
            </a:r>
            <a:r>
              <a:rPr lang="en-US" sz="1100" i="1" dirty="0"/>
              <a:t>% reduction in the time it takes to resolve incidents</a:t>
            </a:r>
            <a:r>
              <a:rPr lang="en-US" sz="1100" dirty="0"/>
              <a:t> measures changes in how long it takes the incident management process to flow from end to end, but what do you do if this time isn’t going down? Defining diagnostic metrics like r</a:t>
            </a:r>
            <a:r>
              <a:rPr lang="en-US" sz="1100" i="1" dirty="0"/>
              <a:t>eduction in number of touch points to manage incidents</a:t>
            </a:r>
            <a:r>
              <a:rPr lang="en-US" sz="1100" dirty="0"/>
              <a:t> or </a:t>
            </a:r>
            <a:r>
              <a:rPr lang="en-US" sz="1100" i="1" dirty="0"/>
              <a:t>average amount of time spent at each touch point</a:t>
            </a:r>
            <a:r>
              <a:rPr lang="en-US" sz="1100" dirty="0"/>
              <a:t> provides easily measurable indicators that can inform what’s preventing expected KPI performance</a:t>
            </a:r>
            <a:r>
              <a:rPr lang="en-US" sz="1050" dirty="0"/>
              <a:t>.</a:t>
            </a:r>
          </a:p>
          <a:p>
            <a:pPr>
              <a:buFont typeface="Wingdings" pitchFamily="2" charset="2"/>
              <a:buChar char="q"/>
            </a:pPr>
            <a:r>
              <a:rPr lang="en-US" sz="1200" dirty="0"/>
              <a:t>Build a dashboard for teams to track the metrics, diagnose performance trends, and predict if their work is on or off course. Make sure that your </a:t>
            </a:r>
            <a:r>
              <a:rPr lang="en-US" sz="1200" dirty="0">
                <a:hlinkClick r:id="rId3"/>
              </a:rPr>
              <a:t>ServiceNow platform team</a:t>
            </a:r>
            <a:r>
              <a:rPr lang="en-US" sz="1200" dirty="0"/>
              <a:t> is aware of the dashboard and the metrics tracked. </a:t>
            </a:r>
          </a:p>
          <a:p>
            <a:pPr>
              <a:buFont typeface="Wingdings" pitchFamily="2" charset="2"/>
              <a:buChar char="q"/>
            </a:pPr>
            <a:endParaRPr lang="en-US" sz="1200" dirty="0"/>
          </a:p>
        </p:txBody>
      </p:sp>
      <p:sp>
        <p:nvSpPr>
          <p:cNvPr id="23" name="Chevron 22">
            <a:extLst>
              <a:ext uri="{FF2B5EF4-FFF2-40B4-BE49-F238E27FC236}">
                <a16:creationId xmlns:a16="http://schemas.microsoft.com/office/drawing/2014/main" id="{06599702-6390-AA49-B5D2-5CD7D82E64BB}"/>
              </a:ext>
            </a:extLst>
          </p:cNvPr>
          <p:cNvSpPr/>
          <p:nvPr/>
        </p:nvSpPr>
        <p:spPr>
          <a:xfrm>
            <a:off x="6070862" y="5848654"/>
            <a:ext cx="151771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Understand business objectives</a:t>
            </a:r>
          </a:p>
        </p:txBody>
      </p:sp>
      <p:sp>
        <p:nvSpPr>
          <p:cNvPr id="24" name="Chevron 23">
            <a:extLst>
              <a:ext uri="{FF2B5EF4-FFF2-40B4-BE49-F238E27FC236}">
                <a16:creationId xmlns:a16="http://schemas.microsoft.com/office/drawing/2014/main" id="{B11D5052-C6CE-D841-849C-8116A59A32C2}"/>
              </a:ext>
            </a:extLst>
          </p:cNvPr>
          <p:cNvSpPr/>
          <p:nvPr/>
        </p:nvSpPr>
        <p:spPr>
          <a:xfrm>
            <a:off x="7272271" y="5848654"/>
            <a:ext cx="12778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KPIs</a:t>
            </a:r>
          </a:p>
        </p:txBody>
      </p:sp>
      <p:sp>
        <p:nvSpPr>
          <p:cNvPr id="25" name="Chevron 24">
            <a:extLst>
              <a:ext uri="{FF2B5EF4-FFF2-40B4-BE49-F238E27FC236}">
                <a16:creationId xmlns:a16="http://schemas.microsoft.com/office/drawing/2014/main" id="{C41FD8B5-CA55-C949-AD41-F2596D4091D2}"/>
              </a:ext>
            </a:extLst>
          </p:cNvPr>
          <p:cNvSpPr/>
          <p:nvPr/>
        </p:nvSpPr>
        <p:spPr>
          <a:xfrm>
            <a:off x="8163609" y="5848654"/>
            <a:ext cx="138574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Define diagnostic metrics</a:t>
            </a:r>
          </a:p>
        </p:txBody>
      </p:sp>
      <p:sp>
        <p:nvSpPr>
          <p:cNvPr id="26" name="Chevron 25">
            <a:extLst>
              <a:ext uri="{FF2B5EF4-FFF2-40B4-BE49-F238E27FC236}">
                <a16:creationId xmlns:a16="http://schemas.microsoft.com/office/drawing/2014/main" id="{23DF008E-253B-B749-9E60-99BA8EBCFAFF}"/>
              </a:ext>
            </a:extLst>
          </p:cNvPr>
          <p:cNvSpPr/>
          <p:nvPr/>
        </p:nvSpPr>
        <p:spPr>
          <a:xfrm>
            <a:off x="9247694" y="5848654"/>
            <a:ext cx="166919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Continually improve metrics tracking</a:t>
            </a:r>
          </a:p>
        </p:txBody>
      </p:sp>
      <p:sp>
        <p:nvSpPr>
          <p:cNvPr id="27" name="Chevron 26">
            <a:extLst>
              <a:ext uri="{FF2B5EF4-FFF2-40B4-BE49-F238E27FC236}">
                <a16:creationId xmlns:a16="http://schemas.microsoft.com/office/drawing/2014/main" id="{6FFB5FBC-2110-A847-8D33-AE5E6BDBDC6B}"/>
              </a:ext>
            </a:extLst>
          </p:cNvPr>
          <p:cNvSpPr/>
          <p:nvPr/>
        </p:nvSpPr>
        <p:spPr>
          <a:xfrm>
            <a:off x="10510887" y="5848654"/>
            <a:ext cx="12443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Extend metrics usage</a:t>
            </a:r>
          </a:p>
        </p:txBody>
      </p:sp>
      <p:sp>
        <p:nvSpPr>
          <p:cNvPr id="28" name="Chevron 27">
            <a:extLst>
              <a:ext uri="{FF2B5EF4-FFF2-40B4-BE49-F238E27FC236}">
                <a16:creationId xmlns:a16="http://schemas.microsoft.com/office/drawing/2014/main" id="{82337DE1-2CF5-0744-B380-174471B9E269}"/>
              </a:ext>
            </a:extLst>
          </p:cNvPr>
          <p:cNvSpPr/>
          <p:nvPr/>
        </p:nvSpPr>
        <p:spPr>
          <a:xfrm>
            <a:off x="5503414"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nvGrpSpPr>
          <p:cNvPr id="13" name="Group 12">
            <a:extLst>
              <a:ext uri="{FF2B5EF4-FFF2-40B4-BE49-F238E27FC236}">
                <a16:creationId xmlns:a16="http://schemas.microsoft.com/office/drawing/2014/main" id="{666C25F0-4340-9545-BE9F-DF2B2E6C32C7}"/>
              </a:ext>
            </a:extLst>
          </p:cNvPr>
          <p:cNvGrpSpPr/>
          <p:nvPr/>
        </p:nvGrpSpPr>
        <p:grpSpPr>
          <a:xfrm>
            <a:off x="441230" y="5848654"/>
            <a:ext cx="11313995" cy="462116"/>
            <a:chOff x="5503414" y="5848654"/>
            <a:chExt cx="6251811" cy="462116"/>
          </a:xfrm>
        </p:grpSpPr>
        <p:sp>
          <p:nvSpPr>
            <p:cNvPr id="15" name="Chevron 14">
              <a:extLst>
                <a:ext uri="{FF2B5EF4-FFF2-40B4-BE49-F238E27FC236}">
                  <a16:creationId xmlns:a16="http://schemas.microsoft.com/office/drawing/2014/main" id="{E3755B89-523B-7D4B-AB68-F81790FD91C1}"/>
                </a:ext>
              </a:extLst>
            </p:cNvPr>
            <p:cNvSpPr/>
            <p:nvPr/>
          </p:nvSpPr>
          <p:spPr>
            <a:xfrm>
              <a:off x="6070863" y="5848654"/>
              <a:ext cx="139188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Understand your business objectives</a:t>
              </a:r>
            </a:p>
          </p:txBody>
        </p:sp>
        <p:sp>
          <p:nvSpPr>
            <p:cNvPr id="18" name="Chevron 17">
              <a:extLst>
                <a:ext uri="{FF2B5EF4-FFF2-40B4-BE49-F238E27FC236}">
                  <a16:creationId xmlns:a16="http://schemas.microsoft.com/office/drawing/2014/main" id="{73970BD8-4886-D746-AB0C-8E1520B87144}"/>
                </a:ext>
              </a:extLst>
            </p:cNvPr>
            <p:cNvSpPr/>
            <p:nvPr/>
          </p:nvSpPr>
          <p:spPr>
            <a:xfrm>
              <a:off x="7272271" y="5848654"/>
              <a:ext cx="12778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Define KPIs</a:t>
              </a:r>
            </a:p>
          </p:txBody>
        </p:sp>
        <p:sp>
          <p:nvSpPr>
            <p:cNvPr id="19" name="Chevron 18">
              <a:extLst>
                <a:ext uri="{FF2B5EF4-FFF2-40B4-BE49-F238E27FC236}">
                  <a16:creationId xmlns:a16="http://schemas.microsoft.com/office/drawing/2014/main" id="{6600D0B4-C3F7-614D-BC43-B75804380937}"/>
                </a:ext>
              </a:extLst>
            </p:cNvPr>
            <p:cNvSpPr/>
            <p:nvPr/>
          </p:nvSpPr>
          <p:spPr>
            <a:xfrm>
              <a:off x="8163609" y="5848654"/>
              <a:ext cx="128923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Define diagnostic metrics</a:t>
              </a:r>
            </a:p>
          </p:txBody>
        </p:sp>
        <p:sp>
          <p:nvSpPr>
            <p:cNvPr id="20" name="Chevron 19">
              <a:extLst>
                <a:ext uri="{FF2B5EF4-FFF2-40B4-BE49-F238E27FC236}">
                  <a16:creationId xmlns:a16="http://schemas.microsoft.com/office/drawing/2014/main" id="{BE97E1C8-9E90-E245-9180-EDE1720C92FB}"/>
                </a:ext>
              </a:extLst>
            </p:cNvPr>
            <p:cNvSpPr/>
            <p:nvPr/>
          </p:nvSpPr>
          <p:spPr>
            <a:xfrm>
              <a:off x="9247694" y="5848654"/>
              <a:ext cx="148933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Continually improve metrics tracking</a:t>
              </a:r>
            </a:p>
          </p:txBody>
        </p:sp>
        <p:sp>
          <p:nvSpPr>
            <p:cNvPr id="22" name="Chevron 21">
              <a:extLst>
                <a:ext uri="{FF2B5EF4-FFF2-40B4-BE49-F238E27FC236}">
                  <a16:creationId xmlns:a16="http://schemas.microsoft.com/office/drawing/2014/main" id="{D30122DD-F77A-124E-8E72-CF46FE996779}"/>
                </a:ext>
              </a:extLst>
            </p:cNvPr>
            <p:cNvSpPr/>
            <p:nvPr/>
          </p:nvSpPr>
          <p:spPr>
            <a:xfrm>
              <a:off x="10510887" y="5848654"/>
              <a:ext cx="124433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Extend metrics usage</a:t>
              </a:r>
            </a:p>
          </p:txBody>
        </p:sp>
        <p:sp>
          <p:nvSpPr>
            <p:cNvPr id="29" name="Chevron 28">
              <a:extLst>
                <a:ext uri="{FF2B5EF4-FFF2-40B4-BE49-F238E27FC236}">
                  <a16:creationId xmlns:a16="http://schemas.microsoft.com/office/drawing/2014/main" id="{6E2E19B2-5515-2748-891E-9DC152053812}"/>
                </a:ext>
              </a:extLst>
            </p:cNvPr>
            <p:cNvSpPr/>
            <p:nvPr/>
          </p:nvSpPr>
          <p:spPr>
            <a:xfrm>
              <a:off x="5503414" y="5848654"/>
              <a:ext cx="1486057"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spTree>
    <p:extLst>
      <p:ext uri="{BB962C8B-B14F-4D97-AF65-F5344CB8AC3E}">
        <p14:creationId xmlns:p14="http://schemas.microsoft.com/office/powerpoint/2010/main" val="887021178"/>
      </p:ext>
    </p:extLst>
  </p:cSld>
  <p:clrMapOvr>
    <a:masterClrMapping/>
  </p:clrMapOvr>
  <p:transition spd="med">
    <p:fade/>
  </p:transition>
</p:sld>
</file>

<file path=ppt/theme/theme1.xml><?xml version="1.0" encoding="utf-8"?>
<a:theme xmlns:a="http://schemas.openxmlformats.org/drawingml/2006/main" name="Office Theme">
  <a:themeElements>
    <a:clrScheme name="Custom 59">
      <a:dk1>
        <a:srgbClr val="283D40"/>
      </a:dk1>
      <a:lt1>
        <a:srgbClr val="FFFFFF"/>
      </a:lt1>
      <a:dk2>
        <a:srgbClr val="D0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0AE"/>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9E265F72CA92545B9F9453CFEB18874" ma:contentTypeVersion="15" ma:contentTypeDescription="Create a new document." ma:contentTypeScope="" ma:versionID="a83a46e33a531026781cf8b044ce611c">
  <xsd:schema xmlns:xsd="http://www.w3.org/2001/XMLSchema" xmlns:xs="http://www.w3.org/2001/XMLSchema" xmlns:p="http://schemas.microsoft.com/office/2006/metadata/properties" xmlns:ns2="b1c10534-3f78-4a9b-b82a-989c172f5ffc" xmlns:ns3="95d67790-48fc-4006-9fcd-2a7ebc1ec5b5" targetNamespace="http://schemas.microsoft.com/office/2006/metadata/properties" ma:root="true" ma:fieldsID="757b5b625784d72d16c8553afd3ec112" ns2:_="" ns3:_="">
    <xsd:import namespace="b1c10534-3f78-4a9b-b82a-989c172f5ffc"/>
    <xsd:import namespace="95d67790-48fc-4006-9fcd-2a7ebc1ec5b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c10534-3f78-4a9b-b82a-989c172f5ff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5d67790-48fc-4006-9fcd-2a7ebc1ec5b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A048D8-CB04-44B7-A7DE-6DB4A5671C97}">
  <ds:schemaRefs>
    <ds:schemaRef ds:uri="http://purl.org/dc/dcmitype/"/>
    <ds:schemaRef ds:uri="b1c10534-3f78-4a9b-b82a-989c172f5ffc"/>
    <ds:schemaRef ds:uri="http://purl.org/dc/terms/"/>
    <ds:schemaRef ds:uri="http://schemas.openxmlformats.org/package/2006/metadata/core-properties"/>
    <ds:schemaRef ds:uri="http://www.w3.org/XML/1998/namespace"/>
    <ds:schemaRef ds:uri="http://schemas.microsoft.com/office/2006/documentManagement/types"/>
    <ds:schemaRef ds:uri="http://purl.org/dc/elements/1.1/"/>
    <ds:schemaRef ds:uri="http://schemas.microsoft.com/office/infopath/2007/PartnerControls"/>
    <ds:schemaRef ds:uri="95d67790-48fc-4006-9fcd-2a7ebc1ec5b5"/>
    <ds:schemaRef ds:uri="http://schemas.microsoft.com/office/2006/metadata/properties"/>
  </ds:schemaRefs>
</ds:datastoreItem>
</file>

<file path=customXml/itemProps2.xml><?xml version="1.0" encoding="utf-8"?>
<ds:datastoreItem xmlns:ds="http://schemas.openxmlformats.org/officeDocument/2006/customXml" ds:itemID="{5F624F00-8C41-467F-942E-D9B93D6BD1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c10534-3f78-4a9b-b82a-989c172f5ffc"/>
    <ds:schemaRef ds:uri="95d67790-48fc-4006-9fcd-2a7ebc1ec5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2184496-0AED-45A6-A47D-33B0922CDF5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Event Keynote Template _Teal_Avenir_102717_JR</Template>
  <TotalTime>12576</TotalTime>
  <Words>5225</Words>
  <Application>Microsoft Macintosh PowerPoint</Application>
  <PresentationFormat>Custom</PresentationFormat>
  <Paragraphs>368</Paragraphs>
  <Slides>16</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.AppleSystemUIFont</vt:lpstr>
      <vt:lpstr>Arial</vt:lpstr>
      <vt:lpstr>Avenir Book</vt:lpstr>
      <vt:lpstr>Calibri</vt:lpstr>
      <vt:lpstr>Century Gothic</vt:lpstr>
      <vt:lpstr>Gilroy</vt:lpstr>
      <vt:lpstr>Wingdings</vt:lpstr>
      <vt:lpstr>Office Theme</vt:lpstr>
      <vt:lpstr>Baseline and track performance, usage KPIs, and metrics</vt:lpstr>
      <vt:lpstr>Success Pillars – Structure</vt:lpstr>
      <vt:lpstr>Baseline and track performance, usage KPIs, and metrics </vt:lpstr>
      <vt:lpstr>Step 1: Understand your business objectives</vt:lpstr>
      <vt:lpstr>Step 2a: Define outcome KPIs</vt:lpstr>
      <vt:lpstr>Step 2a: Define outcome KPIs (Continued)</vt:lpstr>
      <vt:lpstr>Step 2b: Define implementation KPIs</vt:lpstr>
      <vt:lpstr>Step 2c: Set KPI performance goals</vt:lpstr>
      <vt:lpstr>Step 3: Define diagnostic metrics</vt:lpstr>
      <vt:lpstr>Step 3: Define diagnostic metrics (Continued)</vt:lpstr>
      <vt:lpstr>Step 4: Continually improve metrics tracking</vt:lpstr>
      <vt:lpstr>Step 4: Continually improve metrics tracking (Continued)</vt:lpstr>
      <vt:lpstr>Step 5: Extend metrics usage</vt:lpstr>
      <vt:lpstr>KPIs and stakeholders</vt:lpstr>
      <vt:lpstr>Appendix</vt:lpstr>
      <vt:lpstr>Appendix: Example outcome KPIs by business outcome</vt:lpstr>
    </vt:vector>
  </TitlesOfParts>
  <Manager/>
  <Company>ServiceNow</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Performance KPI Metrics - Customer Success - ServiceNow</dc:title>
  <dc:subject>This checklist outlines the steps to baseline and track the right metrics to measure ServiceNow performance, adoption… </dc:subject>
  <dc:creator>ServiceNow Customer Success</dc:creator>
  <cp:keywords>metrics, KPI, performance, measure outcomes, measure adoption, business value</cp:keywords>
  <dc:description/>
  <cp:lastModifiedBy>CJ Nichols</cp:lastModifiedBy>
  <cp:revision>824</cp:revision>
  <cp:lastPrinted>2018-04-26T14:46:34Z</cp:lastPrinted>
  <dcterms:created xsi:type="dcterms:W3CDTF">2017-11-01T20:30:48Z</dcterms:created>
  <dcterms:modified xsi:type="dcterms:W3CDTF">2020-02-19T20:43:21Z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0x01010049E265F72CA92545B9F9453CFEB18874</vt:lpwstr>
  </property>
  <property fmtid="{D5CDD505-2E9C-101B-9397-08002B2CF9AE}" pid="3" name="Order">
    <vt:r8>3500</vt:r8>
  </property>
</Properties>
</file>