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0" r:id="rId4"/>
  </p:sldMasterIdLst>
  <p:notesMasterIdLst>
    <p:notesMasterId r:id="rId23"/>
  </p:notesMasterIdLst>
  <p:handoutMasterIdLst>
    <p:handoutMasterId r:id="rId24"/>
  </p:handoutMasterIdLst>
  <p:sldIdLst>
    <p:sldId id="838" r:id="rId5"/>
    <p:sldId id="1211" r:id="rId6"/>
    <p:sldId id="1191" r:id="rId7"/>
    <p:sldId id="1193" r:id="rId8"/>
    <p:sldId id="1194" r:id="rId9"/>
    <p:sldId id="1195" r:id="rId10"/>
    <p:sldId id="1208" r:id="rId11"/>
    <p:sldId id="1201" r:id="rId12"/>
    <p:sldId id="1205" r:id="rId13"/>
    <p:sldId id="1202" r:id="rId14"/>
    <p:sldId id="1210" r:id="rId15"/>
    <p:sldId id="1004" r:id="rId16"/>
    <p:sldId id="1204" r:id="rId17"/>
    <p:sldId id="1200" r:id="rId18"/>
    <p:sldId id="1199" r:id="rId19"/>
    <p:sldId id="1203" r:id="rId20"/>
    <p:sldId id="1206" r:id="rId21"/>
    <p:sldId id="1207" r:id="rId22"/>
  </p:sldIdLst>
  <p:sldSz cx="12188825" cy="6858000"/>
  <p:notesSz cx="7023100" cy="9309100"/>
  <p:defaultTex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96" userDrawn="1">
          <p15:clr>
            <a:srgbClr val="A4A3A4"/>
          </p15:clr>
        </p15:guide>
        <p15:guide id="2" orient="horz" pos="1440" userDrawn="1">
          <p15:clr>
            <a:srgbClr val="A4A3A4"/>
          </p15:clr>
        </p15:guide>
        <p15:guide id="3" orient="horz" pos="4104" userDrawn="1">
          <p15:clr>
            <a:srgbClr val="A4A3A4"/>
          </p15:clr>
        </p15:guide>
        <p15:guide id="4" pos="7343" userDrawn="1">
          <p15:clr>
            <a:srgbClr val="A4A3A4"/>
          </p15:clr>
        </p15:guide>
        <p15:guide id="7" orient="horz" pos="816" userDrawn="1">
          <p15:clr>
            <a:srgbClr val="A4A3A4"/>
          </p15:clr>
        </p15:guide>
        <p15:guide id="8" pos="335" userDrawn="1">
          <p15:clr>
            <a:srgbClr val="A4A3A4"/>
          </p15:clr>
        </p15:guide>
        <p15:guide id="9" orient="horz" pos="2544" userDrawn="1">
          <p15:clr>
            <a:srgbClr val="A4A3A4"/>
          </p15:clr>
        </p15:guide>
        <p15:guide id="10" pos="4415" userDrawn="1">
          <p15:clr>
            <a:srgbClr val="A4A3A4"/>
          </p15:clr>
        </p15:guide>
        <p15:guide id="11" pos="455" userDrawn="1">
          <p15:clr>
            <a:srgbClr val="A4A3A4"/>
          </p15:clr>
        </p15:guide>
        <p15:guide id="12" pos="6479" userDrawn="1">
          <p15:clr>
            <a:srgbClr val="A4A3A4"/>
          </p15:clr>
        </p15:guide>
      </p15:sldGuideLst>
    </p:ext>
    <p:ext uri="{2D200454-40CA-4A62-9FC3-DE9A4176ACB9}">
      <p15:notesGuideLst xmlns:p15="http://schemas.microsoft.com/office/powerpoint/2012/main">
        <p15:guide id="1" orient="horz" pos="432" userDrawn="1">
          <p15:clr>
            <a:srgbClr val="A4A3A4"/>
          </p15:clr>
        </p15:guide>
        <p15:guide id="2" pos="26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1" name="Jon Adlum" initials="JA [11]" lastIdx="1" clrIdx="70"/>
  <p:cmAuthor id="1" name="Emilie Doolittle" initials="ED [7]" lastIdx="1" clrIdx="0"/>
  <p:cmAuthor id="72" name="Jon Adlum" initials="JA [12]" lastIdx="1" clrIdx="71"/>
  <p:cmAuthor id="2" name="Emilie Doolittle" initials="ED [8]" lastIdx="1" clrIdx="1"/>
  <p:cmAuthor id="73" name="Jon Adlum" initials="JA [13]" lastIdx="1" clrIdx="72"/>
  <p:cmAuthor id="3" name="Emilie Doolittle" initials="ED [9]" lastIdx="1" clrIdx="2"/>
  <p:cmAuthor id="74" name="Jon Adlum" initials="JA [14]" lastIdx="1" clrIdx="73"/>
  <p:cmAuthor id="4" name="Emilie Doolittle" initials="ED [10]" lastIdx="1" clrIdx="3"/>
  <p:cmAuthor id="5" name="Emilie Doolittle" initials="ED [11]" lastIdx="1" clrIdx="4"/>
  <p:cmAuthor id="6" name="Emilie Doolittle" initials="ED [12]" lastIdx="1" clrIdx="5"/>
  <p:cmAuthor id="7" name="Emilie Doolittle" initials="ED [13]" lastIdx="1" clrIdx="6"/>
  <p:cmAuthor id="8" name="Emilie Doolittle" initials="ED" lastIdx="1" clrIdx="7"/>
  <p:cmAuthor id="9" name="Emilie Doolittle" initials="ED [2]" lastIdx="1" clrIdx="8"/>
  <p:cmAuthor id="10" name="Emilie Doolittle" initials="ED [3]" lastIdx="1" clrIdx="9"/>
  <p:cmAuthor id="11" name="Emilie Doolittle" initials="ED [4]" lastIdx="1" clrIdx="10"/>
  <p:cmAuthor id="12" name="Emilie Doolittle" initials="ED [5]" lastIdx="1" clrIdx="11"/>
  <p:cmAuthor id="13" name="Emilie Doolittle" initials="ED [6]" lastIdx="1" clrIdx="12"/>
  <p:cmAuthor id="14" name="Emilie Doolittle" initials="ED [14]" lastIdx="1" clrIdx="13"/>
  <p:cmAuthor id="15" name="Emilie Doolittle" initials="ED [15]" lastIdx="1" clrIdx="14"/>
  <p:cmAuthor id="16" name="Emilie Doolittle" initials="ED [16]" lastIdx="1" clrIdx="15"/>
  <p:cmAuthor id="17" name="Emilie Doolittle" initials="ED [17]" lastIdx="1" clrIdx="16"/>
  <p:cmAuthor id="18" name="John Reed" initials="JR" lastIdx="1" clrIdx="17"/>
  <p:cmAuthor id="19" name="Jason Knickmeyer" initials="JK" lastIdx="118" clrIdx="18"/>
  <p:cmAuthor id="20" name="Glen Kaminski" initials="GK" lastIdx="69" clrIdx="19"/>
  <p:cmAuthor id="21" name="Mark Tonsetic" initials="MT" lastIdx="26" clrIdx="20"/>
  <p:cmAuthor id="22" name="Mark Tonsetic" initials="MT [2]" lastIdx="1" clrIdx="21"/>
  <p:cmAuthor id="23" name="Mark Tonsetic" initials="MT [3]" lastIdx="1" clrIdx="22"/>
  <p:cmAuthor id="24" name="Mark Tonsetic" initials="MT [4]" lastIdx="1" clrIdx="23"/>
  <p:cmAuthor id="25" name="Mark Tonsetic" initials="MT [5]" lastIdx="1" clrIdx="24"/>
  <p:cmAuthor id="26" name="Mark Tonsetic" initials="MT [6]" lastIdx="1" clrIdx="25"/>
  <p:cmAuthor id="27" name="Mark Tonsetic" initials="MT [7]" lastIdx="1" clrIdx="26"/>
  <p:cmAuthor id="28" name="Mark Tonsetic" initials="MT [8]" lastIdx="1" clrIdx="27"/>
  <p:cmAuthor id="29" name="Mark Tonsetic" initials="MT [9]" lastIdx="1" clrIdx="28"/>
  <p:cmAuthor id="30" name="Mark Tonsetic" initials="MT [10]" lastIdx="1" clrIdx="29"/>
  <p:cmAuthor id="31" name="Mark Tonsetic" initials="MT [11]" lastIdx="1" clrIdx="30"/>
  <p:cmAuthor id="32" name="Mark Tonsetic" initials="MT [12]" lastIdx="1" clrIdx="31"/>
  <p:cmAuthor id="33" name="Mark Tonsetic" initials="MT [13]" lastIdx="1" clrIdx="32"/>
  <p:cmAuthor id="34" name="Mark Tonsetic" initials="MT [14]" lastIdx="1" clrIdx="33"/>
  <p:cmAuthor id="35" name="Mark Tonsetic" initials="MT [15]" lastIdx="1" clrIdx="34"/>
  <p:cmAuthor id="36" name="Mark Tonsetic" initials="MT [16]" lastIdx="1" clrIdx="35"/>
  <p:cmAuthor id="37" name="Mark Tonsetic" initials="MT [17]" lastIdx="1" clrIdx="36"/>
  <p:cmAuthor id="38" name="Mark Tonsetic" initials="MT [18]" lastIdx="1" clrIdx="37"/>
  <p:cmAuthor id="39" name="Mark Tonsetic" initials="MT [19]" lastIdx="1" clrIdx="38"/>
  <p:cmAuthor id="40" name="Mark Tonsetic" initials="MT [20]" lastIdx="1" clrIdx="39"/>
  <p:cmAuthor id="41" name="Mark Tonsetic" initials="MT [21]" lastIdx="1" clrIdx="40"/>
  <p:cmAuthor id="42" name="Mark Tonsetic" initials="MT [22]" lastIdx="1" clrIdx="41"/>
  <p:cmAuthor id="43" name="Mark Tonsetic" initials="MT [23]" lastIdx="1" clrIdx="42"/>
  <p:cmAuthor id="44" name="Mark Tonsetic" initials="MT [24]" lastIdx="1" clrIdx="43"/>
  <p:cmAuthor id="45" name="Mark Tonsetic" initials="MT [25]" lastIdx="1" clrIdx="44"/>
  <p:cmAuthor id="46" name="Mark Tonsetic" initials="MT [26]" lastIdx="1" clrIdx="45"/>
  <p:cmAuthor id="47" name="Mark Tonsetic" initials="MT [27]" lastIdx="1" clrIdx="46"/>
  <p:cmAuthor id="48" name="Mark Tonsetic" initials="MT [28]" lastIdx="1" clrIdx="47"/>
  <p:cmAuthor id="49" name="Mark Tonsetic" initials="MT [29]" lastIdx="1" clrIdx="48"/>
  <p:cmAuthor id="50" name="Mark Tonsetic" initials="MT [30]" lastIdx="1" clrIdx="49"/>
  <p:cmAuthor id="51" name="Mark Tonsetic" initials="MT [31]" lastIdx="1" clrIdx="50"/>
  <p:cmAuthor id="52" name="Mark Tonsetic" initials="MT [32]" lastIdx="1" clrIdx="51"/>
  <p:cmAuthor id="53" name="Mark Tonsetic" initials="MT [33]" lastIdx="1" clrIdx="52"/>
  <p:cmAuthor id="54" name="Mark Tonsetic" initials="MT [34]" lastIdx="1" clrIdx="53"/>
  <p:cmAuthor id="55" name="Mark Tonsetic" initials="MT [35]" lastIdx="1" clrIdx="54"/>
  <p:cmAuthor id="56" name="Mark Tonsetic" initials="MT [36]" lastIdx="1" clrIdx="55"/>
  <p:cmAuthor id="57" name="Mark Tonsetic" initials="MT [37]" lastIdx="1" clrIdx="56"/>
  <p:cmAuthor id="58" name="Mark Tonsetic" initials="MT [38]" lastIdx="1" clrIdx="57"/>
  <p:cmAuthor id="59" name="Mark Tonsetic" initials="MT [39]" lastIdx="1" clrIdx="58"/>
  <p:cmAuthor id="60" name="Mark Tonsetic" initials="MT [40]" lastIdx="1" clrIdx="59"/>
  <p:cmAuthor id="61" name="Jon Adlum" initials="JA" lastIdx="1" clrIdx="60"/>
  <p:cmAuthor id="62" name="Jon Adlum" initials="JA [2]" lastIdx="1" clrIdx="61"/>
  <p:cmAuthor id="63" name="Jon Adlum" initials="JA [3]" lastIdx="1" clrIdx="62"/>
  <p:cmAuthor id="64" name="Jon Adlum" initials="JA [4]" lastIdx="1" clrIdx="63"/>
  <p:cmAuthor id="65" name="Jon Adlum" initials="JA [5]" lastIdx="1" clrIdx="64"/>
  <p:cmAuthor id="66" name="Jon Adlum" initials="JA [6]" lastIdx="1" clrIdx="65"/>
  <p:cmAuthor id="67" name="Jon Adlum" initials="JA [7]" lastIdx="1" clrIdx="66"/>
  <p:cmAuthor id="68" name="Jon Adlum" initials="JA [8]" lastIdx="1" clrIdx="67"/>
  <p:cmAuthor id="69" name="Jon Adlum" initials="JA [9]" lastIdx="1" clrIdx="68"/>
  <p:cmAuthor id="70" name="Jon Adlum" initials="JA [10]" lastIdx="1" clrIdx="69"/>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E1D9"/>
    <a:srgbClr val="FF924E"/>
    <a:srgbClr val="B0E1CE"/>
    <a:srgbClr val="B1B1E4"/>
    <a:srgbClr val="72D0E2"/>
    <a:srgbClr val="A7D4DF"/>
    <a:srgbClr val="00FF60"/>
    <a:srgbClr val="F7F7F7"/>
    <a:srgbClr val="243638"/>
    <a:srgbClr val="E9BC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23" autoAdjust="0"/>
    <p:restoredTop sz="83131" autoAdjust="0"/>
  </p:normalViewPr>
  <p:slideViewPr>
    <p:cSldViewPr snapToGrid="0">
      <p:cViewPr varScale="1">
        <p:scale>
          <a:sx n="82" d="100"/>
          <a:sy n="82" d="100"/>
        </p:scale>
        <p:origin x="998" y="67"/>
      </p:cViewPr>
      <p:guideLst>
        <p:guide orient="horz" pos="3696"/>
        <p:guide orient="horz" pos="1440"/>
        <p:guide orient="horz" pos="4104"/>
        <p:guide pos="7343"/>
        <p:guide orient="horz" pos="816"/>
        <p:guide pos="335"/>
        <p:guide orient="horz" pos="2544"/>
        <p:guide pos="4415"/>
        <p:guide pos="455"/>
        <p:guide pos="6479"/>
      </p:guideLst>
    </p:cSldViewPr>
  </p:slideViewPr>
  <p:outlineViewPr>
    <p:cViewPr>
      <p:scale>
        <a:sx n="33" d="100"/>
        <a:sy n="33" d="100"/>
      </p:scale>
      <p:origin x="0" y="-11966"/>
    </p:cViewPr>
  </p:outlineViewPr>
  <p:notesTextViewPr>
    <p:cViewPr>
      <p:scale>
        <a:sx n="100" d="100"/>
        <a:sy n="100" d="100"/>
      </p:scale>
      <p:origin x="0" y="0"/>
    </p:cViewPr>
  </p:notesTextViewPr>
  <p:sorterViewPr>
    <p:cViewPr>
      <p:scale>
        <a:sx n="100" d="100"/>
        <a:sy n="100" d="100"/>
      </p:scale>
      <p:origin x="0" y="-8976"/>
    </p:cViewPr>
  </p:sorterViewPr>
  <p:notesViewPr>
    <p:cSldViewPr snapToGrid="0" snapToObjects="1">
      <p:cViewPr>
        <p:scale>
          <a:sx n="37" d="100"/>
          <a:sy n="37" d="100"/>
        </p:scale>
        <p:origin x="6776" y="2840"/>
      </p:cViewPr>
      <p:guideLst>
        <p:guide orient="horz" pos="432"/>
        <p:guide pos="26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26764"/>
            <a:ext cx="3043343" cy="465455"/>
          </a:xfrm>
          <a:prstGeom prst="rect">
            <a:avLst/>
          </a:prstGeom>
        </p:spPr>
        <p:txBody>
          <a:bodyPr vert="horz" lIns="93885" tIns="46944" rIns="93885" bIns="46944" rtlCol="0"/>
          <a:lstStyle>
            <a:lvl1pPr algn="l">
              <a:defRPr sz="1200"/>
            </a:lvl1pPr>
          </a:lstStyle>
          <a:p>
            <a:endParaRPr lang="en-US" dirty="0">
              <a:latin typeface="+mj-lt"/>
            </a:endParaRPr>
          </a:p>
        </p:txBody>
      </p:sp>
      <p:sp>
        <p:nvSpPr>
          <p:cNvPr id="3" name="Date Placeholder 2"/>
          <p:cNvSpPr>
            <a:spLocks noGrp="1"/>
          </p:cNvSpPr>
          <p:nvPr>
            <p:ph type="dt" sz="quarter" idx="1"/>
          </p:nvPr>
        </p:nvSpPr>
        <p:spPr>
          <a:xfrm>
            <a:off x="3978135" y="126764"/>
            <a:ext cx="3043343" cy="465455"/>
          </a:xfrm>
          <a:prstGeom prst="rect">
            <a:avLst/>
          </a:prstGeom>
        </p:spPr>
        <p:txBody>
          <a:bodyPr vert="horz" lIns="93885" tIns="46944" rIns="93885" bIns="46944" rtlCol="0"/>
          <a:lstStyle>
            <a:lvl1pPr algn="r">
              <a:defRPr sz="1200"/>
            </a:lvl1pPr>
          </a:lstStyle>
          <a:p>
            <a:fld id="{E17B2DBE-960A-614B-B965-BE0EA04CC77A}" type="datetimeFigureOut">
              <a:rPr lang="en-US" smtClean="0">
                <a:latin typeface="+mj-lt"/>
              </a:rPr>
              <a:pPr/>
              <a:t>2/19/2020</a:t>
            </a:fld>
            <a:endParaRPr lang="en-US" dirty="0">
              <a:latin typeface="+mj-lt"/>
            </a:endParaRPr>
          </a:p>
        </p:txBody>
      </p:sp>
      <p:sp>
        <p:nvSpPr>
          <p:cNvPr id="4" name="Footer Placeholder 3"/>
          <p:cNvSpPr>
            <a:spLocks noGrp="1"/>
          </p:cNvSpPr>
          <p:nvPr>
            <p:ph type="ftr" sz="quarter" idx="2"/>
          </p:nvPr>
        </p:nvSpPr>
        <p:spPr>
          <a:xfrm>
            <a:off x="3" y="8770113"/>
            <a:ext cx="3043343" cy="465455"/>
          </a:xfrm>
          <a:prstGeom prst="rect">
            <a:avLst/>
          </a:prstGeom>
        </p:spPr>
        <p:txBody>
          <a:bodyPr vert="horz" lIns="93885" tIns="46944" rIns="93885" bIns="46944" rtlCol="0" anchor="b"/>
          <a:lstStyle>
            <a:lvl1pPr algn="l">
              <a:defRPr sz="1200"/>
            </a:lvl1pPr>
          </a:lstStyle>
          <a:p>
            <a:endParaRPr lang="en-US" dirty="0">
              <a:latin typeface="+mj-lt"/>
            </a:endParaRPr>
          </a:p>
        </p:txBody>
      </p:sp>
      <p:sp>
        <p:nvSpPr>
          <p:cNvPr id="5" name="Slide Number Placeholder 4"/>
          <p:cNvSpPr>
            <a:spLocks noGrp="1"/>
          </p:cNvSpPr>
          <p:nvPr>
            <p:ph type="sldNum" sz="quarter" idx="3"/>
          </p:nvPr>
        </p:nvSpPr>
        <p:spPr>
          <a:xfrm>
            <a:off x="3978135" y="8770113"/>
            <a:ext cx="3043343" cy="465455"/>
          </a:xfrm>
          <a:prstGeom prst="rect">
            <a:avLst/>
          </a:prstGeom>
        </p:spPr>
        <p:txBody>
          <a:bodyPr vert="horz" lIns="93885" tIns="46944" rIns="93885" bIns="46944" rtlCol="0" anchor="b"/>
          <a:lstStyle>
            <a:lvl1pPr algn="r">
              <a:defRPr sz="1200"/>
            </a:lvl1pPr>
          </a:lstStyle>
          <a:p>
            <a:fld id="{1339C423-F22A-3B4E-A9CE-1A814546B4AA}" type="slidenum">
              <a:rPr lang="en-US" smtClean="0">
                <a:latin typeface="+mj-lt"/>
              </a:rPr>
              <a:pPr/>
              <a:t>‹#›</a:t>
            </a:fld>
            <a:endParaRPr lang="en-US" dirty="0">
              <a:latin typeface="+mj-lt"/>
            </a:endParaRPr>
          </a:p>
        </p:txBody>
      </p:sp>
      <p:grpSp>
        <p:nvGrpSpPr>
          <p:cNvPr id="20" name="Group 4">
            <a:extLst>
              <a:ext uri="{FF2B5EF4-FFF2-40B4-BE49-F238E27FC236}">
                <a16:creationId xmlns:a16="http://schemas.microsoft.com/office/drawing/2014/main" id="{12881E35-ADBD-4367-9103-4B944EDAC9F0}"/>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24882040-6C09-46C7-BF58-485842B73A35}"/>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66155231-A566-40F0-B137-35333F16FA95}"/>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D0D38B3B-3532-4FC9-B9FE-D95885D0CFA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F8EDF86F-E40A-454C-9A01-8F2BB8C60438}"/>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C5CBCDC8-18C9-42A6-BEF1-CA05917CE736}"/>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BD71175C-2312-4B96-8DF4-55196367FAB5}"/>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CE194287-1F0B-4477-8B1C-DF62722CE656}"/>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D67DFFA0-01D7-44A4-ABAD-E0B51DBA73CA}"/>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7CBA307-3194-4D29-8AD4-5990DD52307E}"/>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14908BD5-FA87-4F53-B8A3-491B9206FED0}"/>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C267D5CE-9629-4EB8-8E65-D6F864063E20}"/>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B20DEC96-64CE-4439-A863-43F4B0BD17CD}"/>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B5770143-F076-48BC-98C4-654EE666D172}"/>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0184968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43343" cy="465455"/>
          </a:xfrm>
          <a:prstGeom prst="rect">
            <a:avLst/>
          </a:prstGeom>
        </p:spPr>
        <p:txBody>
          <a:bodyPr vert="horz" lIns="93885" tIns="46944" rIns="93885" bIns="46944" rtlCol="0"/>
          <a:lstStyle>
            <a:lvl1pPr algn="l">
              <a:defRPr sz="1200">
                <a:latin typeface="+mj-lt"/>
              </a:defRPr>
            </a:lvl1pPr>
          </a:lstStyle>
          <a:p>
            <a:endParaRPr lang="en-US" dirty="0"/>
          </a:p>
        </p:txBody>
      </p:sp>
      <p:sp>
        <p:nvSpPr>
          <p:cNvPr id="3" name="Date Placeholder 2"/>
          <p:cNvSpPr>
            <a:spLocks noGrp="1"/>
          </p:cNvSpPr>
          <p:nvPr>
            <p:ph type="dt" idx="1"/>
          </p:nvPr>
        </p:nvSpPr>
        <p:spPr>
          <a:xfrm>
            <a:off x="3978135" y="0"/>
            <a:ext cx="3043343" cy="465455"/>
          </a:xfrm>
          <a:prstGeom prst="rect">
            <a:avLst/>
          </a:prstGeom>
        </p:spPr>
        <p:txBody>
          <a:bodyPr vert="horz" lIns="93885" tIns="46944" rIns="93885" bIns="46944" rtlCol="0"/>
          <a:lstStyle>
            <a:lvl1pPr algn="r">
              <a:defRPr sz="1200">
                <a:latin typeface="+mj-lt"/>
              </a:defRPr>
            </a:lvl1pPr>
          </a:lstStyle>
          <a:p>
            <a:fld id="{546148A2-A49E-4B44-80FB-1D231F249F30}" type="datetimeFigureOut">
              <a:rPr lang="en-US" smtClean="0"/>
              <a:pPr/>
              <a:t>2/19/2020</a:t>
            </a:fld>
            <a:endParaRPr lang="en-US" dirty="0"/>
          </a:p>
        </p:txBody>
      </p:sp>
      <p:sp>
        <p:nvSpPr>
          <p:cNvPr id="4" name="Slide Image Placeholder 3"/>
          <p:cNvSpPr>
            <a:spLocks noGrp="1" noRot="1" noChangeAspect="1"/>
          </p:cNvSpPr>
          <p:nvPr>
            <p:ph type="sldImg" idx="2"/>
          </p:nvPr>
        </p:nvSpPr>
        <p:spPr>
          <a:xfrm>
            <a:off x="409575" y="696913"/>
            <a:ext cx="6203950" cy="3490912"/>
          </a:xfrm>
          <a:prstGeom prst="rect">
            <a:avLst/>
          </a:prstGeom>
          <a:noFill/>
          <a:ln w="12700">
            <a:solidFill>
              <a:prstClr val="black"/>
            </a:solidFill>
          </a:ln>
        </p:spPr>
        <p:txBody>
          <a:bodyPr vert="horz" lIns="93885" tIns="46944" rIns="93885" bIns="46944" rtlCol="0" anchor="ctr"/>
          <a:lstStyle/>
          <a:p>
            <a:endParaRPr lang="en-US" dirty="0"/>
          </a:p>
        </p:txBody>
      </p:sp>
      <p:sp>
        <p:nvSpPr>
          <p:cNvPr id="5" name="Notes Placeholder 4"/>
          <p:cNvSpPr>
            <a:spLocks noGrp="1"/>
          </p:cNvSpPr>
          <p:nvPr>
            <p:ph type="body" sz="quarter" idx="3"/>
          </p:nvPr>
        </p:nvSpPr>
        <p:spPr>
          <a:xfrm>
            <a:off x="438944" y="4421823"/>
            <a:ext cx="6145213" cy="4189095"/>
          </a:xfrm>
          <a:prstGeom prst="rect">
            <a:avLst/>
          </a:prstGeom>
        </p:spPr>
        <p:txBody>
          <a:bodyPr vert="horz" lIns="93885" tIns="46944" rIns="93885" bIns="46944" rtlCol="0"/>
          <a:lstStyle/>
          <a:p>
            <a:pPr lvl="0"/>
            <a:r>
              <a:rPr lang="en-US" dirty="0"/>
              <a:t>Click to edit Master text styles</a:t>
            </a:r>
          </a:p>
          <a:p>
            <a:pPr lvl="1"/>
            <a:r>
              <a:rPr lang="en-US" dirty="0"/>
              <a:t>Second level</a:t>
            </a:r>
          </a:p>
        </p:txBody>
      </p:sp>
      <p:sp>
        <p:nvSpPr>
          <p:cNvPr id="6" name="Footer Placeholder 5"/>
          <p:cNvSpPr>
            <a:spLocks noGrp="1"/>
          </p:cNvSpPr>
          <p:nvPr>
            <p:ph type="ftr" sz="quarter" idx="4"/>
          </p:nvPr>
        </p:nvSpPr>
        <p:spPr>
          <a:xfrm>
            <a:off x="3" y="8797236"/>
            <a:ext cx="3043343" cy="465455"/>
          </a:xfrm>
          <a:prstGeom prst="rect">
            <a:avLst/>
          </a:prstGeom>
        </p:spPr>
        <p:txBody>
          <a:bodyPr vert="horz" lIns="93885" tIns="46944" rIns="93885" bIns="46944" rtlCol="0" anchor="b"/>
          <a:lstStyle>
            <a:lvl1pPr algn="l">
              <a:defRPr sz="1200">
                <a:latin typeface="+mj-lt"/>
              </a:defRPr>
            </a:lvl1pPr>
          </a:lstStyle>
          <a:p>
            <a:endParaRPr lang="en-US" dirty="0"/>
          </a:p>
        </p:txBody>
      </p:sp>
      <p:sp>
        <p:nvSpPr>
          <p:cNvPr id="7" name="Slide Number Placeholder 6"/>
          <p:cNvSpPr>
            <a:spLocks noGrp="1"/>
          </p:cNvSpPr>
          <p:nvPr>
            <p:ph type="sldNum" sz="quarter" idx="5"/>
          </p:nvPr>
        </p:nvSpPr>
        <p:spPr>
          <a:xfrm>
            <a:off x="3978135" y="8797236"/>
            <a:ext cx="3043343" cy="465455"/>
          </a:xfrm>
          <a:prstGeom prst="rect">
            <a:avLst/>
          </a:prstGeom>
        </p:spPr>
        <p:txBody>
          <a:bodyPr vert="horz" lIns="93885" tIns="46944" rIns="93885" bIns="46944" rtlCol="0" anchor="b"/>
          <a:lstStyle>
            <a:lvl1pPr algn="r">
              <a:defRPr sz="1200">
                <a:latin typeface="+mj-lt"/>
              </a:defRPr>
            </a:lvl1pPr>
          </a:lstStyle>
          <a:p>
            <a:fld id="{074299CD-3469-7241-AD37-C0E01E3A61D2}" type="slidenum">
              <a:rPr lang="en-US" smtClean="0"/>
              <a:pPr/>
              <a:t>‹#›</a:t>
            </a:fld>
            <a:endParaRPr lang="en-US" dirty="0"/>
          </a:p>
        </p:txBody>
      </p:sp>
      <p:grpSp>
        <p:nvGrpSpPr>
          <p:cNvPr id="21" name="Group 4">
            <a:extLst>
              <a:ext uri="{FF2B5EF4-FFF2-40B4-BE49-F238E27FC236}">
                <a16:creationId xmlns:a16="http://schemas.microsoft.com/office/drawing/2014/main" id="{719CA6AD-1F3D-4F91-AEC8-D10E82D07A9C}"/>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91A8B546-A028-471C-8EF2-DF64728CED4F}"/>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F78F4DF0-E72A-4662-8AF1-9DA2A59FD72E}"/>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13C83159-0457-435C-8DE0-DB18930C3EF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3A16FA94-0A80-458B-8609-381307D9DD6B}"/>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F124964D-5328-4B8A-9AEC-B0C0499DFE42}"/>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5E8793B8-5238-41D4-9121-69061CAE48AF}"/>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505AC5D6-6744-43E5-BE33-65AA241CC172}"/>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F49B0515-42DD-45F4-AEEA-9C0595B78F76}"/>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D4B4931-4E48-4575-A2F1-14B09DDDF35C}"/>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D0A18744-02EE-4BF6-99DA-A30533BFB80F}"/>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833ACE78-A669-4245-8337-A11FE237DD8B}"/>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05BAFF34-33C2-4FED-892A-8F6A22156123}"/>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DF0FD444-1661-4913-A4B0-F93BBC370DDB}"/>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2557597"/>
      </p:ext>
    </p:extLst>
  </p:cSld>
  <p:clrMap bg1="lt1" tx1="dk1" bg2="lt2" tx2="dk2" accent1="accent1" accent2="accent2" accent3="accent3" accent4="accent4" accent5="accent5" accent6="accent6" hlink="hlink" folHlink="folHlink"/>
  <p:hf hdr="0" ftr="0" dt="0"/>
  <p:notesStyle>
    <a:lvl1pPr marL="171450" indent="-171450" algn="l" defTabSz="457040" rtl="0" eaLnBrk="1" latinLnBrk="0" hangingPunct="1">
      <a:lnSpc>
        <a:spcPct val="95000"/>
      </a:lnSpc>
      <a:spcAft>
        <a:spcPts val="600"/>
      </a:spcAft>
      <a:buFont typeface="Arial" panose="020B0604020202020204" pitchFamily="34" charset="0"/>
      <a:buChar char="•"/>
      <a:defRPr sz="1200" kern="1200">
        <a:solidFill>
          <a:schemeClr val="tx1"/>
        </a:solidFill>
        <a:latin typeface="+mj-lt"/>
        <a:ea typeface="+mn-ea"/>
        <a:cs typeface="+mn-cs"/>
      </a:defRPr>
    </a:lvl1pPr>
    <a:lvl2pPr marL="398384" indent="-171450" algn="l" defTabSz="457040" rtl="0" eaLnBrk="1" latinLnBrk="0" hangingPunct="1">
      <a:lnSpc>
        <a:spcPct val="95000"/>
      </a:lnSpc>
      <a:spcAft>
        <a:spcPts val="600"/>
      </a:spcAft>
      <a:buFont typeface="Arial" panose="020B0604020202020204" pitchFamily="34" charset="0"/>
      <a:buChar char="•"/>
      <a:defRPr sz="1100" kern="1200">
        <a:solidFill>
          <a:schemeClr val="tx1"/>
        </a:solidFill>
        <a:latin typeface="+mj-lt"/>
        <a:ea typeface="+mn-ea"/>
        <a:cs typeface="+mn-cs"/>
      </a:defRPr>
    </a:lvl2pPr>
    <a:lvl3pPr marL="914080" algn="l" defTabSz="457040" rtl="0" eaLnBrk="1" latinLnBrk="0" hangingPunct="1">
      <a:defRPr sz="1200" kern="1200">
        <a:solidFill>
          <a:schemeClr val="tx1"/>
        </a:solidFill>
        <a:latin typeface="+mn-lt"/>
        <a:ea typeface="+mn-ea"/>
        <a:cs typeface="+mn-cs"/>
      </a:defRPr>
    </a:lvl3pPr>
    <a:lvl4pPr marL="1371120" algn="l" defTabSz="457040" rtl="0" eaLnBrk="1" latinLnBrk="0" hangingPunct="1">
      <a:defRPr sz="1200" kern="1200">
        <a:solidFill>
          <a:schemeClr val="tx1"/>
        </a:solidFill>
        <a:latin typeface="+mn-lt"/>
        <a:ea typeface="+mn-ea"/>
        <a:cs typeface="+mn-cs"/>
      </a:defRPr>
    </a:lvl4pPr>
    <a:lvl5pPr marL="1828160" algn="l" defTabSz="457040" rtl="0" eaLnBrk="1" latinLnBrk="0" hangingPunct="1">
      <a:defRPr sz="1200" kern="1200">
        <a:solidFill>
          <a:schemeClr val="tx1"/>
        </a:solidFill>
        <a:latin typeface="+mn-lt"/>
        <a:ea typeface="+mn-ea"/>
        <a:cs typeface="+mn-cs"/>
      </a:defRPr>
    </a:lvl5pPr>
    <a:lvl6pPr marL="2285200" algn="l" defTabSz="457040" rtl="0" eaLnBrk="1" latinLnBrk="0" hangingPunct="1">
      <a:defRPr sz="1200" kern="1200">
        <a:solidFill>
          <a:schemeClr val="tx1"/>
        </a:solidFill>
        <a:latin typeface="+mn-lt"/>
        <a:ea typeface="+mn-ea"/>
        <a:cs typeface="+mn-cs"/>
      </a:defRPr>
    </a:lvl6pPr>
    <a:lvl7pPr marL="2742240" algn="l" defTabSz="457040" rtl="0" eaLnBrk="1" latinLnBrk="0" hangingPunct="1">
      <a:defRPr sz="1200" kern="1200">
        <a:solidFill>
          <a:schemeClr val="tx1"/>
        </a:solidFill>
        <a:latin typeface="+mn-lt"/>
        <a:ea typeface="+mn-ea"/>
        <a:cs typeface="+mn-cs"/>
      </a:defRPr>
    </a:lvl7pPr>
    <a:lvl8pPr marL="3199280" algn="l" defTabSz="457040" rtl="0" eaLnBrk="1" latinLnBrk="0" hangingPunct="1">
      <a:defRPr sz="1200" kern="1200">
        <a:solidFill>
          <a:schemeClr val="tx1"/>
        </a:solidFill>
        <a:latin typeface="+mn-lt"/>
        <a:ea typeface="+mn-ea"/>
        <a:cs typeface="+mn-cs"/>
      </a:defRPr>
    </a:lvl8pPr>
    <a:lvl9pPr marL="3656320" algn="l" defTabSz="4570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a:t>
            </a:fld>
            <a:endParaRPr lang="en-US" dirty="0"/>
          </a:p>
        </p:txBody>
      </p:sp>
    </p:spTree>
    <p:extLst>
      <p:ext uri="{BB962C8B-B14F-4D97-AF65-F5344CB8AC3E}">
        <p14:creationId xmlns:p14="http://schemas.microsoft.com/office/powerpoint/2010/main" val="4068308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10</a:t>
            </a:fld>
            <a:endParaRPr lang="en-US" dirty="0"/>
          </a:p>
        </p:txBody>
      </p:sp>
    </p:spTree>
    <p:extLst>
      <p:ext uri="{BB962C8B-B14F-4D97-AF65-F5344CB8AC3E}">
        <p14:creationId xmlns:p14="http://schemas.microsoft.com/office/powerpoint/2010/main" val="611269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11</a:t>
            </a:fld>
            <a:endParaRPr lang="en-US" dirty="0"/>
          </a:p>
        </p:txBody>
      </p:sp>
    </p:spTree>
    <p:extLst>
      <p:ext uri="{BB962C8B-B14F-4D97-AF65-F5344CB8AC3E}">
        <p14:creationId xmlns:p14="http://schemas.microsoft.com/office/powerpoint/2010/main" val="24819737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12</a:t>
            </a:fld>
            <a:endParaRPr lang="en-US" dirty="0"/>
          </a:p>
        </p:txBody>
      </p:sp>
    </p:spTree>
    <p:extLst>
      <p:ext uri="{BB962C8B-B14F-4D97-AF65-F5344CB8AC3E}">
        <p14:creationId xmlns:p14="http://schemas.microsoft.com/office/powerpoint/2010/main" val="2599563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13</a:t>
            </a:fld>
            <a:endParaRPr lang="en-US" dirty="0"/>
          </a:p>
        </p:txBody>
      </p:sp>
    </p:spTree>
    <p:extLst>
      <p:ext uri="{BB962C8B-B14F-4D97-AF65-F5344CB8AC3E}">
        <p14:creationId xmlns:p14="http://schemas.microsoft.com/office/powerpoint/2010/main" val="2510944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14</a:t>
            </a:fld>
            <a:endParaRPr lang="en-US" dirty="0"/>
          </a:p>
        </p:txBody>
      </p:sp>
    </p:spTree>
    <p:extLst>
      <p:ext uri="{BB962C8B-B14F-4D97-AF65-F5344CB8AC3E}">
        <p14:creationId xmlns:p14="http://schemas.microsoft.com/office/powerpoint/2010/main" val="52135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15</a:t>
            </a:fld>
            <a:endParaRPr lang="en-US" dirty="0"/>
          </a:p>
        </p:txBody>
      </p:sp>
    </p:spTree>
    <p:extLst>
      <p:ext uri="{BB962C8B-B14F-4D97-AF65-F5344CB8AC3E}">
        <p14:creationId xmlns:p14="http://schemas.microsoft.com/office/powerpoint/2010/main" val="3390204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dirty="0"/>
          </a:p>
        </p:txBody>
      </p:sp>
    </p:spTree>
    <p:extLst>
      <p:ext uri="{BB962C8B-B14F-4D97-AF65-F5344CB8AC3E}">
        <p14:creationId xmlns:p14="http://schemas.microsoft.com/office/powerpoint/2010/main" val="87147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3</a:t>
            </a:fld>
            <a:endParaRPr lang="en-US" dirty="0"/>
          </a:p>
        </p:txBody>
      </p:sp>
    </p:spTree>
    <p:extLst>
      <p:ext uri="{BB962C8B-B14F-4D97-AF65-F5344CB8AC3E}">
        <p14:creationId xmlns:p14="http://schemas.microsoft.com/office/powerpoint/2010/main" val="2312579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4</a:t>
            </a:fld>
            <a:endParaRPr lang="en-US" dirty="0"/>
          </a:p>
        </p:txBody>
      </p:sp>
    </p:spTree>
    <p:extLst>
      <p:ext uri="{BB962C8B-B14F-4D97-AF65-F5344CB8AC3E}">
        <p14:creationId xmlns:p14="http://schemas.microsoft.com/office/powerpoint/2010/main" val="2879805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5</a:t>
            </a:fld>
            <a:endParaRPr lang="en-US" dirty="0"/>
          </a:p>
        </p:txBody>
      </p:sp>
    </p:spTree>
    <p:extLst>
      <p:ext uri="{BB962C8B-B14F-4D97-AF65-F5344CB8AC3E}">
        <p14:creationId xmlns:p14="http://schemas.microsoft.com/office/powerpoint/2010/main" val="3495222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6</a:t>
            </a:fld>
            <a:endParaRPr lang="en-US" dirty="0"/>
          </a:p>
        </p:txBody>
      </p:sp>
    </p:spTree>
    <p:extLst>
      <p:ext uri="{BB962C8B-B14F-4D97-AF65-F5344CB8AC3E}">
        <p14:creationId xmlns:p14="http://schemas.microsoft.com/office/powerpoint/2010/main" val="2091091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7</a:t>
            </a:fld>
            <a:endParaRPr lang="en-US" dirty="0"/>
          </a:p>
        </p:txBody>
      </p:sp>
    </p:spTree>
    <p:extLst>
      <p:ext uri="{BB962C8B-B14F-4D97-AF65-F5344CB8AC3E}">
        <p14:creationId xmlns:p14="http://schemas.microsoft.com/office/powerpoint/2010/main" val="3830683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8</a:t>
            </a:fld>
            <a:endParaRPr lang="en-US" dirty="0"/>
          </a:p>
        </p:txBody>
      </p:sp>
    </p:spTree>
    <p:extLst>
      <p:ext uri="{BB962C8B-B14F-4D97-AF65-F5344CB8AC3E}">
        <p14:creationId xmlns:p14="http://schemas.microsoft.com/office/powerpoint/2010/main" val="14915864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9</a:t>
            </a:fld>
            <a:endParaRPr lang="en-US" dirty="0"/>
          </a:p>
        </p:txBody>
      </p:sp>
    </p:spTree>
    <p:extLst>
      <p:ext uri="{BB962C8B-B14F-4D97-AF65-F5344CB8AC3E}">
        <p14:creationId xmlns:p14="http://schemas.microsoft.com/office/powerpoint/2010/main" val="1189001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223" y="3411257"/>
            <a:ext cx="9392443"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sp>
        <p:nvSpPr>
          <p:cNvPr id="30" name="Title 2"/>
          <p:cNvSpPr>
            <a:spLocks noGrp="1"/>
          </p:cNvSpPr>
          <p:nvPr>
            <p:ph type="title"/>
          </p:nvPr>
        </p:nvSpPr>
        <p:spPr>
          <a:xfrm>
            <a:off x="427244" y="774667"/>
            <a:ext cx="9393422"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dirty="0"/>
              <a:t>Click to edit Master title style</a:t>
            </a:r>
          </a:p>
        </p:txBody>
      </p:sp>
      <p:sp>
        <p:nvSpPr>
          <p:cNvPr id="29" name="Text Placeholder 4"/>
          <p:cNvSpPr>
            <a:spLocks noGrp="1"/>
          </p:cNvSpPr>
          <p:nvPr>
            <p:ph type="body" sz="quarter" idx="13" hasCustomPrompt="1"/>
          </p:nvPr>
        </p:nvSpPr>
        <p:spPr>
          <a:xfrm>
            <a:off x="427295" y="5506862"/>
            <a:ext cx="6164720"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sp>
        <p:nvSpPr>
          <p:cNvPr id="35" name="Text Placeholder 4"/>
          <p:cNvSpPr>
            <a:spLocks noGrp="1"/>
          </p:cNvSpPr>
          <p:nvPr>
            <p:ph type="body" sz="quarter" idx="14" hasCustomPrompt="1"/>
          </p:nvPr>
        </p:nvSpPr>
        <p:spPr>
          <a:xfrm>
            <a:off x="428543" y="5135720"/>
            <a:ext cx="6164720"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750" y="1054100"/>
            <a:ext cx="149835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4363" y="0"/>
            <a:ext cx="5880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8" y="1901952"/>
            <a:ext cx="1117298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1" y="960120"/>
            <a:ext cx="1120956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03407997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8911" y="960120"/>
            <a:ext cx="11207242"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dirty="0"/>
              <a:t>Click to edit Master title style</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dirty="0"/>
              <a:t>Safe Harbor Notice for Forward-Looking Statements</a:t>
            </a:r>
          </a:p>
        </p:txBody>
      </p:sp>
      <p:sp>
        <p:nvSpPr>
          <p:cNvPr id="5" name="TextBox 4"/>
          <p:cNvSpPr txBox="1"/>
          <p:nvPr userDrawn="1"/>
        </p:nvSpPr>
        <p:spPr bwMode="gray">
          <a:xfrm>
            <a:off x="463106" y="1252087"/>
            <a:ext cx="11226454" cy="5311454"/>
          </a:xfrm>
          <a:prstGeom prst="rect">
            <a:avLst/>
          </a:prstGeom>
          <a:noFill/>
        </p:spPr>
        <p:txBody>
          <a:bodyPr wrap="square" rtlCol="0">
            <a:spAutoFit/>
          </a:bodyPr>
          <a:lstStyle/>
          <a:p>
            <a:pPr marL="0" indent="0">
              <a:lnSpc>
                <a:spcPct val="95000"/>
              </a:lnSpc>
              <a:buNone/>
            </a:pPr>
            <a:r>
              <a:rPr lang="en-US" sz="1050" dirty="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dirty="0">
                <a:solidFill>
                  <a:schemeClr val="tx1"/>
                </a:solidFill>
              </a:rPr>
            </a:br>
            <a:r>
              <a:rPr lang="en-US" sz="1050" dirty="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ServiceNow’s sole discretion.</a:t>
            </a:r>
          </a:p>
          <a:p>
            <a:pPr>
              <a:lnSpc>
                <a:spcPct val="95000"/>
              </a:lnSpc>
            </a:pPr>
            <a:endParaRPr lang="en-US" sz="1050" dirty="0">
              <a:solidFill>
                <a:schemeClr val="tx1"/>
              </a:solidFill>
            </a:endParaRPr>
          </a:p>
          <a:p>
            <a:pPr>
              <a:lnSpc>
                <a:spcPct val="95000"/>
              </a:lnSpc>
            </a:pPr>
            <a:endParaRPr lang="en-US" sz="1050" dirty="0">
              <a:solidFill>
                <a:schemeClr val="tx1"/>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75488" y="1901952"/>
            <a:ext cx="5422392" cy="4389120"/>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7" y="1901952"/>
            <a:ext cx="5422392"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7" name="Content Placeholder 5"/>
          <p:cNvSpPr>
            <a:spLocks noGrp="1"/>
          </p:cNvSpPr>
          <p:nvPr>
            <p:ph sz="quarter" idx="11" hasCustomPrompt="1"/>
          </p:nvPr>
        </p:nvSpPr>
        <p:spPr>
          <a:xfrm>
            <a:off x="6227299" y="1901952"/>
            <a:ext cx="542117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58394999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7835459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39612" y="1901952"/>
            <a:ext cx="3291840" cy="4396987"/>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4398932" y="1901952"/>
            <a:ext cx="3291840"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6633" y="1901951"/>
            <a:ext cx="3291840" cy="4396987"/>
          </a:xfrm>
        </p:spPr>
        <p:txBody>
          <a:bodyPr/>
          <a:lstStyle>
            <a:lvl1pPr>
              <a:defRPr/>
            </a:lvl1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07304028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486" y="1901952"/>
            <a:ext cx="3498805"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6643" y="1901952"/>
            <a:ext cx="3561829"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49553" y="1901952"/>
            <a:ext cx="354860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2" name="Title 1"/>
          <p:cNvSpPr>
            <a:spLocks noGrp="1"/>
          </p:cNvSpPr>
          <p:nvPr>
            <p:ph type="title"/>
          </p:nvPr>
        </p:nvSpPr>
        <p:spPr bwMode="gray"/>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08224521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1" y="341807"/>
            <a:ext cx="5376473" cy="668692"/>
          </a:xfrm>
        </p:spPr>
        <p:txBody>
          <a:bodyPr/>
          <a:lstStyle/>
          <a:p>
            <a:r>
              <a:rPr lang="en-US" dirty="0"/>
              <a:t>Click to edit Master title style</a:t>
            </a:r>
          </a:p>
        </p:txBody>
      </p:sp>
      <p:sp>
        <p:nvSpPr>
          <p:cNvPr id="6" name="Content Placeholder 5"/>
          <p:cNvSpPr>
            <a:spLocks noGrp="1"/>
          </p:cNvSpPr>
          <p:nvPr>
            <p:ph sz="quarter" idx="10"/>
          </p:nvPr>
        </p:nvSpPr>
        <p:spPr>
          <a:xfrm>
            <a:off x="437780" y="1901952"/>
            <a:ext cx="5312787" cy="4396987"/>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537879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4413" y="0"/>
            <a:ext cx="6094412" cy="6856413"/>
          </a:xfrm>
          <a:solidFill>
            <a:srgbClr val="F7F7F7"/>
          </a:solidFill>
        </p:spPr>
        <p:txBody>
          <a:bodyPr anchor="ctr" anchorCtr="1"/>
          <a:lstStyle>
            <a:lvl1pPr algn="ctr">
              <a:defRPr sz="1400">
                <a:solidFill>
                  <a:schemeClr val="tx1"/>
                </a:solidFill>
              </a:defRPr>
            </a:lvl1pPr>
          </a:lstStyle>
          <a:p>
            <a:r>
              <a:rPr lang="en-US" dirty="0"/>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351" y="6347923"/>
            <a:ext cx="559991"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4964970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0" y="341807"/>
            <a:ext cx="11172591" cy="668692"/>
          </a:xfrm>
        </p:spPr>
        <p:txBody>
          <a:bodyPr/>
          <a:lstStyle/>
          <a:p>
            <a:r>
              <a:rPr lang="en-US" dirty="0"/>
              <a:t>Click to edit Master title style</a:t>
            </a:r>
          </a:p>
        </p:txBody>
      </p:sp>
      <p:sp>
        <p:nvSpPr>
          <p:cNvPr id="6" name="Content Placeholder 5"/>
          <p:cNvSpPr>
            <a:spLocks noGrp="1"/>
          </p:cNvSpPr>
          <p:nvPr>
            <p:ph sz="quarter" idx="10"/>
          </p:nvPr>
        </p:nvSpPr>
        <p:spPr>
          <a:xfrm>
            <a:off x="6308140" y="1901953"/>
            <a:ext cx="5349240" cy="4244324"/>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7258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1911" y="1901825"/>
            <a:ext cx="5394960" cy="4244975"/>
          </a:xfrm>
          <a:solidFill>
            <a:srgbClr val="F7F7F7"/>
          </a:solidFill>
        </p:spPr>
        <p:txBody>
          <a:bodyPr anchor="ctr" anchorCtr="0"/>
          <a:lstStyle>
            <a:lvl1pPr algn="ctr">
              <a:defRPr/>
            </a:lvl1pPr>
          </a:lstStyle>
          <a:p>
            <a:endParaRPr lang="en-US" dirty="0"/>
          </a:p>
        </p:txBody>
      </p:sp>
    </p:spTree>
    <p:extLst>
      <p:ext uri="{BB962C8B-B14F-4D97-AF65-F5344CB8AC3E}">
        <p14:creationId xmlns:p14="http://schemas.microsoft.com/office/powerpoint/2010/main" val="3242524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dirty="0"/>
              <a:t>Click to edit Master title style</a:t>
            </a:r>
          </a:p>
        </p:txBody>
      </p:sp>
      <p:sp>
        <p:nvSpPr>
          <p:cNvPr id="5" name="Picture Placeholder 4"/>
          <p:cNvSpPr>
            <a:spLocks noGrp="1"/>
          </p:cNvSpPr>
          <p:nvPr>
            <p:ph type="pic" sz="quarter" idx="10"/>
          </p:nvPr>
        </p:nvSpPr>
        <p:spPr bwMode="gray">
          <a:xfrm>
            <a:off x="536400"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6261931"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4" name="Text Placeholder 3"/>
          <p:cNvSpPr>
            <a:spLocks noGrp="1"/>
          </p:cNvSpPr>
          <p:nvPr>
            <p:ph type="body" sz="quarter" idx="12"/>
          </p:nvPr>
        </p:nvSpPr>
        <p:spPr>
          <a:xfrm>
            <a:off x="531934"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8" name="Text Placeholder 3"/>
          <p:cNvSpPr>
            <a:spLocks noGrp="1"/>
          </p:cNvSpPr>
          <p:nvPr>
            <p:ph type="body" sz="quarter" idx="13"/>
          </p:nvPr>
        </p:nvSpPr>
        <p:spPr>
          <a:xfrm>
            <a:off x="6269123"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a:t>Click to edit Master title style</a:t>
            </a:r>
            <a:endParaRPr lang="en-US" dirty="0"/>
          </a:p>
        </p:txBody>
      </p:sp>
      <p:sp>
        <p:nvSpPr>
          <p:cNvPr id="5" name="Picture Placeholder 4"/>
          <p:cNvSpPr>
            <a:spLocks noGrp="1"/>
          </p:cNvSpPr>
          <p:nvPr>
            <p:ph type="pic" sz="quarter" idx="10"/>
          </p:nvPr>
        </p:nvSpPr>
        <p:spPr bwMode="gray">
          <a:xfrm>
            <a:off x="528166" y="1548907"/>
            <a:ext cx="352044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4331846"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8" name="Picture Placeholder 4"/>
          <p:cNvSpPr>
            <a:spLocks noGrp="1"/>
          </p:cNvSpPr>
          <p:nvPr>
            <p:ph type="pic" sz="quarter" idx="12"/>
          </p:nvPr>
        </p:nvSpPr>
        <p:spPr bwMode="gray">
          <a:xfrm>
            <a:off x="8140219"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10" name="Text Placeholder 3"/>
          <p:cNvSpPr>
            <a:spLocks noGrp="1"/>
          </p:cNvSpPr>
          <p:nvPr>
            <p:ph type="body" sz="quarter" idx="13"/>
          </p:nvPr>
        </p:nvSpPr>
        <p:spPr>
          <a:xfrm>
            <a:off x="528165"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11" name="Text Placeholder 3"/>
          <p:cNvSpPr>
            <a:spLocks noGrp="1"/>
          </p:cNvSpPr>
          <p:nvPr>
            <p:ph type="body" sz="quarter" idx="14"/>
          </p:nvPr>
        </p:nvSpPr>
        <p:spPr>
          <a:xfrm>
            <a:off x="4331846"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
        <p:nvSpPr>
          <p:cNvPr id="12" name="Text Placeholder 3"/>
          <p:cNvSpPr>
            <a:spLocks noGrp="1"/>
          </p:cNvSpPr>
          <p:nvPr>
            <p:ph type="body" sz="quarter" idx="15"/>
          </p:nvPr>
        </p:nvSpPr>
        <p:spPr>
          <a:xfrm>
            <a:off x="8122288"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7900" y="1704848"/>
            <a:ext cx="11120572"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540" y="5951592"/>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8" name="Text Placeholder 8"/>
          <p:cNvSpPr>
            <a:spLocks noGrp="1"/>
          </p:cNvSpPr>
          <p:nvPr>
            <p:ph type="body" sz="quarter" idx="13"/>
          </p:nvPr>
        </p:nvSpPr>
        <p:spPr bwMode="gray">
          <a:xfrm>
            <a:off x="527901" y="1198320"/>
            <a:ext cx="11120572"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dirty="0"/>
              <a:t>Click to edit Master text styles</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232" y="1150070"/>
            <a:ext cx="5436821"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12" name="Chart Placeholder 3"/>
          <p:cNvSpPr>
            <a:spLocks noGrp="1"/>
          </p:cNvSpPr>
          <p:nvPr>
            <p:ph type="chart" sz="quarter" idx="18" hasCustomPrompt="1"/>
          </p:nvPr>
        </p:nvSpPr>
        <p:spPr bwMode="gray">
          <a:xfrm>
            <a:off x="6217773" y="1150070"/>
            <a:ext cx="5440680"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1594"/>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956"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2" name="Chart Placeholder 3"/>
          <p:cNvSpPr>
            <a:spLocks noGrp="1"/>
          </p:cNvSpPr>
          <p:nvPr>
            <p:ph type="chart" sz="quarter" idx="18" hasCustomPrompt="1"/>
          </p:nvPr>
        </p:nvSpPr>
        <p:spPr bwMode="gray">
          <a:xfrm>
            <a:off x="6096487"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0986"/>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15" name="Chart Placeholder 3"/>
          <p:cNvSpPr>
            <a:spLocks noGrp="1"/>
          </p:cNvSpPr>
          <p:nvPr>
            <p:ph type="chart" sz="quarter" idx="19" hasCustomPrompt="1"/>
          </p:nvPr>
        </p:nvSpPr>
        <p:spPr bwMode="gray">
          <a:xfrm>
            <a:off x="528956"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6" name="Chart Placeholder 3"/>
          <p:cNvSpPr>
            <a:spLocks noGrp="1"/>
          </p:cNvSpPr>
          <p:nvPr>
            <p:ph type="chart" sz="quarter" idx="20" hasCustomPrompt="1"/>
          </p:nvPr>
        </p:nvSpPr>
        <p:spPr bwMode="gray">
          <a:xfrm>
            <a:off x="6096487"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200" y="5951218"/>
            <a:ext cx="11109960" cy="260484"/>
          </a:xfrm>
        </p:spPr>
        <p:txBody>
          <a:bodyPr bIns="0" anchor="b" anchorCtr="0"/>
          <a:lstStyle>
            <a:lvl1pPr marL="0" indent="0">
              <a:buNone/>
              <a:defRPr sz="800" baseline="0">
                <a:solidFill>
                  <a:schemeClr val="tx1"/>
                </a:solidFill>
              </a:defRPr>
            </a:lvl1pPr>
          </a:lstStyle>
          <a:p>
            <a:pPr lvl="0"/>
            <a:r>
              <a:rPr lang="en-US" dirty="0"/>
              <a:t>Source: Goes Here</a:t>
            </a:r>
          </a:p>
        </p:txBody>
      </p:sp>
      <p:sp>
        <p:nvSpPr>
          <p:cNvPr id="4" name="Table Placeholder 3"/>
          <p:cNvSpPr>
            <a:spLocks noGrp="1"/>
          </p:cNvSpPr>
          <p:nvPr>
            <p:ph type="tbl" sz="quarter" idx="18"/>
          </p:nvPr>
        </p:nvSpPr>
        <p:spPr bwMode="gray">
          <a:xfrm>
            <a:off x="538512" y="1230697"/>
            <a:ext cx="11109960" cy="4481512"/>
          </a:xfrm>
        </p:spPr>
        <p:txBody>
          <a:bodyPr anchor="ctr"/>
          <a:lstStyle>
            <a:lvl1pPr marL="0" indent="0" algn="ctr">
              <a:buNone/>
              <a:defRPr>
                <a:solidFill>
                  <a:schemeClr val="tx1"/>
                </a:solidFill>
              </a:defRPr>
            </a:lvl1pPr>
          </a:lstStyle>
          <a:p>
            <a:r>
              <a:rPr lang="en-US" dirty="0"/>
              <a:t>Click icon to add table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7" y="2383688"/>
            <a:ext cx="10525031"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7797" y="972731"/>
            <a:ext cx="539526"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78008" y="5345260"/>
            <a:ext cx="539526" cy="557895"/>
          </a:xfrm>
          <a:prstGeom prst="rect">
            <a:avLst/>
          </a:prstGeom>
        </p:spPr>
      </p:pic>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8" y="2383688"/>
            <a:ext cx="10473516"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77525" y="5346701"/>
            <a:ext cx="53816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375" y="974725"/>
            <a:ext cx="53657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205062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273757204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31185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21922970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31254727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215188956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4" name="TextBox 3"/>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5" name="Rectangle 4"/>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6" name="TextBox 5"/>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7" name="Rectangle 6"/>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351" y="6347923"/>
            <a:ext cx="559991"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6440985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14256324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bwMode="gray">
          <a:xfrm>
            <a:off x="475487" y="1902265"/>
            <a:ext cx="1117298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8" y="1902265"/>
            <a:ext cx="1117298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
        <p:nvSpPr>
          <p:cNvPr id="7" name="Text Placeholder 8"/>
          <p:cNvSpPr>
            <a:spLocks noGrp="1"/>
          </p:cNvSpPr>
          <p:nvPr>
            <p:ph type="body" sz="quarter" idx="13" hasCustomPrompt="1"/>
          </p:nvPr>
        </p:nvSpPr>
        <p:spPr>
          <a:xfrm>
            <a:off x="441231" y="960179"/>
            <a:ext cx="11207241"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731" y="1902265"/>
            <a:ext cx="11212741" cy="444565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txBox="1">
            <a:spLocks/>
          </p:cNvSpPr>
          <p:nvPr/>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dirty="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3501" y="636400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dirty="0">
                <a:solidFill>
                  <a:schemeClr val="tx1"/>
                </a:solidFill>
                <a:latin typeface="+mn-lt"/>
                <a:ea typeface="+mn-ea"/>
                <a:cs typeface="Arial" panose="020B0604020202020204" pitchFamily="34" charset="0"/>
              </a:rPr>
              <a:t>© 2020 ServiceNow, Inc. All Rights Reserved.</a:t>
            </a:r>
          </a:p>
        </p:txBody>
      </p:sp>
      <p:sp>
        <p:nvSpPr>
          <p:cNvPr id="2" name="Title Placeholder 1"/>
          <p:cNvSpPr>
            <a:spLocks noGrp="1"/>
          </p:cNvSpPr>
          <p:nvPr>
            <p:ph type="title"/>
          </p:nvPr>
        </p:nvSpPr>
        <p:spPr bwMode="gray">
          <a:xfrm>
            <a:off x="441231" y="341807"/>
            <a:ext cx="11207242" cy="668692"/>
          </a:xfrm>
          <a:prstGeom prst="rect">
            <a:avLst/>
          </a:prstGeom>
        </p:spPr>
        <p:txBody>
          <a:bodyPr vert="horz" lIns="91440" tIns="0" rIns="91440" bIns="0" rtlCol="0" anchor="b" anchorCtr="0">
            <a:noAutofit/>
          </a:bodyPr>
          <a:lstStyle/>
          <a:p>
            <a:pPr lvl="0"/>
            <a:r>
              <a:rPr lang="en-US" dirty="0"/>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351" y="6347923"/>
            <a:ext cx="559991"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898961582"/>
      </p:ext>
    </p:extLst>
  </p:cSld>
  <p:clrMap bg1="lt1" tx1="dk1" bg2="lt2" tx2="dk2" accent1="accent1" accent2="accent2" accent3="accent3" accent4="accent4" accent5="accent5" accent6="accent6" hlink="hlink" folHlink="folHlink"/>
  <p:sldLayoutIdLst>
    <p:sldLayoutId id="2147484091" r:id="rId1"/>
    <p:sldLayoutId id="2147484097" r:id="rId2"/>
    <p:sldLayoutId id="2147484144" r:id="rId3"/>
    <p:sldLayoutId id="2147484246" r:id="rId4"/>
    <p:sldLayoutId id="2147484145" r:id="rId5"/>
    <p:sldLayoutId id="2147484143" r:id="rId6"/>
    <p:sldLayoutId id="2147484102" r:id="rId7"/>
    <p:sldLayoutId id="2147484103" r:id="rId8"/>
    <p:sldLayoutId id="2147484104" r:id="rId9"/>
    <p:sldLayoutId id="2147484242" r:id="rId10"/>
    <p:sldLayoutId id="2147484129" r:id="rId11"/>
    <p:sldLayoutId id="2147484105" r:id="rId12"/>
    <p:sldLayoutId id="2147484137" r:id="rId13"/>
    <p:sldLayoutId id="2147484106" r:id="rId14"/>
    <p:sldLayoutId id="2147484140" r:id="rId15"/>
    <p:sldLayoutId id="2147484244" r:id="rId16"/>
    <p:sldLayoutId id="2147484141" r:id="rId17"/>
    <p:sldLayoutId id="2147484142" r:id="rId18"/>
    <p:sldLayoutId id="2147484146" r:id="rId19"/>
    <p:sldLayoutId id="2147484243" r:id="rId20"/>
    <p:sldLayoutId id="2147484133" r:id="rId21"/>
    <p:sldLayoutId id="2147484132" r:id="rId22"/>
    <p:sldLayoutId id="2147484108" r:id="rId23"/>
    <p:sldLayoutId id="2147484109" r:id="rId24"/>
    <p:sldLayoutId id="2147484110" r:id="rId25"/>
    <p:sldLayoutId id="2147484111" r:id="rId26"/>
    <p:sldLayoutId id="2147484112" r:id="rId27"/>
    <p:sldLayoutId id="2147484151" r:id="rId28"/>
    <p:sldLayoutId id="2147484113" r:id="rId29"/>
    <p:sldLayoutId id="2147484138" r:id="rId30"/>
    <p:sldLayoutId id="2147484148" r:id="rId31"/>
    <p:sldLayoutId id="2147484149" r:id="rId32"/>
    <p:sldLayoutId id="2147484150" r:id="rId33"/>
    <p:sldLayoutId id="2147484125"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hyperlink" Target="https://community.servicenow.com/community" TargetMode="External"/><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hyperlink" Target="https://community.servicenow.com/community?id=community_user_group" TargetMode="External"/><Relationship Id="rId4" Type="http://schemas.openxmlformats.org/officeDocument/2006/relationships/hyperlink" Target="https://community.servicenow.com/community?id=community_odl"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agilealliance.org/glossary/epic/" TargetMode="External"/><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openxmlformats.org/officeDocument/2006/relationships/hyperlink" Target="https://www.agilealliance.org/agile101/" TargetMode="External"/><Relationship Id="rId4" Type="http://schemas.openxmlformats.org/officeDocument/2006/relationships/hyperlink" Target="https://www.agilealliance.org/glossary/invest/"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https://www.servicenow.com/success/playbook/innovate-at-scale.html"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0" y="1786"/>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dirty="0"/>
              <a:t>Success Pillar: Actively lead the transformation</a:t>
            </a:r>
          </a:p>
          <a:p>
            <a:endParaRPr lang="en-US" dirty="0"/>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p:txBody>
          <a:bodyPr/>
          <a:lstStyle/>
          <a:p>
            <a:r>
              <a:rPr lang="en-US" sz="4800" dirty="0"/>
              <a:t>Manage platform demand</a:t>
            </a:r>
            <a:endParaRPr lang="en-US" dirty="0"/>
          </a:p>
        </p:txBody>
      </p:sp>
    </p:spTree>
    <p:extLst>
      <p:ext uri="{BB962C8B-B14F-4D97-AF65-F5344CB8AC3E}">
        <p14:creationId xmlns:p14="http://schemas.microsoft.com/office/powerpoint/2010/main" val="307687983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965446"/>
            <a:ext cx="10147988" cy="2879250"/>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The demand owner or demand board reviews the demand requests</a:t>
            </a:r>
          </a:p>
          <a:p>
            <a:pPr>
              <a:buFont typeface="Wingdings" panose="05000000000000000000" pitchFamily="2" charset="2"/>
              <a:buChar char="q"/>
            </a:pPr>
            <a:r>
              <a:rPr lang="en-US" sz="1200" dirty="0"/>
              <a:t>The demand owner or demand board may elect to modify the scores of a given demand request; the scores submitted in stakeholder assessments should be a starting point, not considered the final decision.</a:t>
            </a:r>
          </a:p>
          <a:p>
            <a:pPr>
              <a:buFont typeface="Wingdings" panose="05000000000000000000" pitchFamily="2" charset="2"/>
              <a:buChar char="q"/>
            </a:pPr>
            <a:r>
              <a:rPr lang="en-US" sz="1200" dirty="0"/>
              <a:t>The demand owner or demand board evaluates demand on any and all information available, including assessments, enhanced demand information, and resource plans.</a:t>
            </a:r>
          </a:p>
          <a:p>
            <a:pPr marL="0" indent="0">
              <a:buNone/>
            </a:pPr>
            <a:r>
              <a:rPr lang="en-US" sz="1200" b="1" dirty="0"/>
              <a:t>Determine the disposition of the demand</a:t>
            </a:r>
          </a:p>
          <a:p>
            <a:pPr>
              <a:buFont typeface="Wingdings" pitchFamily="2" charset="2"/>
              <a:buChar char="q"/>
            </a:pPr>
            <a:r>
              <a:rPr lang="en-US" sz="1200" dirty="0"/>
              <a:t>Use standard statuses from the demand process flow.</a:t>
            </a:r>
          </a:p>
          <a:p>
            <a:pPr lvl="1">
              <a:buFont typeface="Wingdings" pitchFamily="2" charset="2"/>
              <a:buChar char="q"/>
            </a:pPr>
            <a:r>
              <a:rPr lang="en-US" sz="1100" b="1" dirty="0"/>
              <a:t>Deferred – </a:t>
            </a:r>
            <a:r>
              <a:rPr lang="en-US" sz="1100" dirty="0"/>
              <a:t>The demand remains a demand and is reevaluated at the next demand board meeting.</a:t>
            </a:r>
          </a:p>
          <a:p>
            <a:pPr lvl="1">
              <a:buFont typeface="Wingdings" pitchFamily="2" charset="2"/>
              <a:buChar char="q"/>
            </a:pPr>
            <a:r>
              <a:rPr lang="en-US" sz="1100" b="1" dirty="0"/>
              <a:t>Approved – </a:t>
            </a:r>
            <a:r>
              <a:rPr lang="en-US" sz="1100" dirty="0"/>
              <a:t>The demand will move forward; the demand board then creates a new artifact (project, enhancement, defect, change).</a:t>
            </a:r>
          </a:p>
          <a:p>
            <a:pPr marL="456565" lvl="1" indent="-224790">
              <a:buFont typeface="Wingdings" pitchFamily="2" charset="2"/>
              <a:buChar char="q"/>
            </a:pPr>
            <a:r>
              <a:rPr lang="en-US" sz="1100" b="1" dirty="0"/>
              <a:t>Completed – </a:t>
            </a:r>
            <a:r>
              <a:rPr lang="en-US" sz="1100" dirty="0"/>
              <a:t>Work on the demand is complete and is either approved or rejected.</a:t>
            </a:r>
          </a:p>
          <a:p>
            <a:pPr>
              <a:buFont typeface="Wingdings" pitchFamily="2" charset="2"/>
              <a:buChar char="q"/>
            </a:pPr>
            <a:r>
              <a:rPr lang="en-US" sz="1200" dirty="0"/>
              <a:t>Reevaluate demands that have been deferred from the previous meeting based on evolving business priorities and IT capacity.</a:t>
            </a:r>
            <a:endParaRPr lang="en-US" sz="11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spAutoFit/>
          </a:bodyPr>
          <a:lstStyle/>
          <a:p>
            <a:r>
              <a:rPr lang="en-US" sz="1200" dirty="0"/>
              <a:t>For qualified demands, the demand board should ensure that all proposals for ServiceNow functionality, configuration, or customization adhere to explicitly-defined criteria for business value. The demand board should scrutinize any demands requiring customization to ensure a smooth upgrade experience and weigh the customization effort against the demand’s business value.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2e: Approve, defer, or reject the demand requests</a:t>
            </a:r>
          </a:p>
        </p:txBody>
      </p:sp>
      <p:grpSp>
        <p:nvGrpSpPr>
          <p:cNvPr id="15" name="Group 14">
            <a:extLst>
              <a:ext uri="{FF2B5EF4-FFF2-40B4-BE49-F238E27FC236}">
                <a16:creationId xmlns:a16="http://schemas.microsoft.com/office/drawing/2014/main" id="{3BDB27AE-C266-4426-BC91-9E274D71A945}"/>
              </a:ext>
            </a:extLst>
          </p:cNvPr>
          <p:cNvGrpSpPr/>
          <p:nvPr/>
        </p:nvGrpSpPr>
        <p:grpSpPr>
          <a:xfrm>
            <a:off x="0" y="5851742"/>
            <a:ext cx="11894911" cy="462116"/>
            <a:chOff x="901128" y="6528308"/>
            <a:chExt cx="7230140" cy="462116"/>
          </a:xfrm>
        </p:grpSpPr>
        <p:sp>
          <p:nvSpPr>
            <p:cNvPr id="17" name="Chevron 29">
              <a:extLst>
                <a:ext uri="{FF2B5EF4-FFF2-40B4-BE49-F238E27FC236}">
                  <a16:creationId xmlns:a16="http://schemas.microsoft.com/office/drawing/2014/main" id="{0B3CF7C4-C3DA-4D52-91C6-BDF8676399BD}"/>
                </a:ext>
              </a:extLst>
            </p:cNvPr>
            <p:cNvSpPr/>
            <p:nvPr/>
          </p:nvSpPr>
          <p:spPr>
            <a:xfrm>
              <a:off x="901128" y="6528308"/>
              <a:ext cx="804294"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6" name="Chevron 34">
              <a:extLst>
                <a:ext uri="{FF2B5EF4-FFF2-40B4-BE49-F238E27FC236}">
                  <a16:creationId xmlns:a16="http://schemas.microsoft.com/office/drawing/2014/main" id="{0EDFB331-A06A-4BBE-A1CA-94D3D9477745}"/>
                </a:ext>
              </a:extLst>
            </p:cNvPr>
            <p:cNvSpPr/>
            <p:nvPr/>
          </p:nvSpPr>
          <p:spPr>
            <a:xfrm>
              <a:off x="138406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visibility by building a demand intake model </a:t>
              </a:r>
            </a:p>
          </p:txBody>
        </p:sp>
        <p:sp>
          <p:nvSpPr>
            <p:cNvPr id="27" name="Chevron 35">
              <a:extLst>
                <a:ext uri="{FF2B5EF4-FFF2-40B4-BE49-F238E27FC236}">
                  <a16:creationId xmlns:a16="http://schemas.microsoft.com/office/drawing/2014/main" id="{2236E577-25D2-4004-B3CA-437B418D5BE8}"/>
                </a:ext>
              </a:extLst>
            </p:cNvPr>
            <p:cNvSpPr/>
            <p:nvPr/>
          </p:nvSpPr>
          <p:spPr>
            <a:xfrm>
              <a:off x="3124864" y="6528308"/>
              <a:ext cx="187716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Take control by enhancing, prioritizing, and approving demands</a:t>
              </a:r>
            </a:p>
          </p:txBody>
        </p:sp>
        <p:sp>
          <p:nvSpPr>
            <p:cNvPr id="29" name="Chevron 36">
              <a:extLst>
                <a:ext uri="{FF2B5EF4-FFF2-40B4-BE49-F238E27FC236}">
                  <a16:creationId xmlns:a16="http://schemas.microsoft.com/office/drawing/2014/main" id="{027E50E7-0F6F-432B-B492-E92129476041}"/>
                </a:ext>
              </a:extLst>
            </p:cNvPr>
            <p:cNvSpPr/>
            <p:nvPr/>
          </p:nvSpPr>
          <p:spPr>
            <a:xfrm>
              <a:off x="485354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Align approved demands to business outcomes</a:t>
              </a:r>
            </a:p>
          </p:txBody>
        </p:sp>
        <p:sp>
          <p:nvSpPr>
            <p:cNvPr id="30" name="Chevron 37">
              <a:extLst>
                <a:ext uri="{FF2B5EF4-FFF2-40B4-BE49-F238E27FC236}">
                  <a16:creationId xmlns:a16="http://schemas.microsoft.com/office/drawing/2014/main" id="{D3E2FBAA-4985-4552-A733-AD3FFCD4C232}"/>
                </a:ext>
              </a:extLst>
            </p:cNvPr>
            <p:cNvSpPr/>
            <p:nvPr/>
          </p:nvSpPr>
          <p:spPr>
            <a:xfrm>
              <a:off x="6582231" y="6528308"/>
              <a:ext cx="15490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Increase velocity and plan future demand</a:t>
              </a:r>
            </a:p>
          </p:txBody>
        </p:sp>
      </p:grpSp>
    </p:spTree>
    <p:extLst>
      <p:ext uri="{BB962C8B-B14F-4D97-AF65-F5344CB8AC3E}">
        <p14:creationId xmlns:p14="http://schemas.microsoft.com/office/powerpoint/2010/main" val="3927440109"/>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965446"/>
            <a:ext cx="10147988" cy="1538883"/>
          </a:xfrm>
          <a:prstGeom prst="rect">
            <a:avLst/>
          </a:prstGeom>
        </p:spPr>
        <p:txBody>
          <a:bodyPr wrap="square">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an artifact of the demand</a:t>
            </a:r>
          </a:p>
          <a:p>
            <a:pPr>
              <a:buFont typeface="Wingdings" panose="05000000000000000000" pitchFamily="2" charset="2"/>
              <a:buChar char="q"/>
            </a:pPr>
            <a:r>
              <a:rPr lang="en-US" sz="1200" b="1" dirty="0"/>
              <a:t>Create a project –</a:t>
            </a:r>
            <a:r>
              <a:rPr lang="en-US" sz="1200" dirty="0"/>
              <a:t> Strategic demand type</a:t>
            </a:r>
          </a:p>
          <a:p>
            <a:pPr>
              <a:buFont typeface="Wingdings" panose="05000000000000000000" pitchFamily="2" charset="2"/>
              <a:buChar char="q"/>
            </a:pPr>
            <a:r>
              <a:rPr lang="en-US" sz="1200" b="1" dirty="0"/>
              <a:t>Create an enhancement – </a:t>
            </a:r>
            <a:r>
              <a:rPr lang="en-US" sz="1200" dirty="0"/>
              <a:t>Strategic demand type in an Agile environment</a:t>
            </a:r>
          </a:p>
          <a:p>
            <a:pPr>
              <a:buFont typeface="Wingdings" panose="05000000000000000000" pitchFamily="2" charset="2"/>
              <a:buChar char="q"/>
            </a:pPr>
            <a:r>
              <a:rPr lang="en-US" sz="1200" b="1" dirty="0"/>
              <a:t>Create a defect – </a:t>
            </a:r>
            <a:r>
              <a:rPr lang="en-US" sz="1200" dirty="0"/>
              <a:t>Operational demand type in an Agile environment</a:t>
            </a:r>
          </a:p>
          <a:p>
            <a:pPr>
              <a:buFont typeface="Wingdings" panose="05000000000000000000" pitchFamily="2" charset="2"/>
              <a:buChar char="q"/>
            </a:pPr>
            <a:r>
              <a:rPr lang="en-US" sz="1200" b="1" dirty="0"/>
              <a:t>Create a change – </a:t>
            </a:r>
            <a:r>
              <a:rPr lang="en-US" sz="1200" dirty="0"/>
              <a:t>Operational demand type</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spAutoFit/>
          </a:bodyPr>
          <a:lstStyle/>
          <a:p>
            <a:r>
              <a:rPr lang="en-US" sz="1200" dirty="0"/>
              <a:t>For qualified demands, the demand board should ensure that all proposals for ServiceNow functionality, configuration, or customization adhere to explicitly defined criteria for business value. The demand board should scrutinize any demands requiring customization to ensure a smooth upgrade experience and weigh the customization effort against the demand’s business value.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2e: Approve, defer, or reject the demand request (Continued)</a:t>
            </a:r>
          </a:p>
        </p:txBody>
      </p:sp>
      <p:grpSp>
        <p:nvGrpSpPr>
          <p:cNvPr id="6" name="Group 5">
            <a:extLst>
              <a:ext uri="{FF2B5EF4-FFF2-40B4-BE49-F238E27FC236}">
                <a16:creationId xmlns:a16="http://schemas.microsoft.com/office/drawing/2014/main" id="{A6EE8428-63FA-4981-8821-FF71900DA62C}"/>
              </a:ext>
            </a:extLst>
          </p:cNvPr>
          <p:cNvGrpSpPr/>
          <p:nvPr/>
        </p:nvGrpSpPr>
        <p:grpSpPr>
          <a:xfrm>
            <a:off x="0" y="5851742"/>
            <a:ext cx="11894911" cy="462116"/>
            <a:chOff x="901128" y="6528308"/>
            <a:chExt cx="7230140" cy="462116"/>
          </a:xfrm>
        </p:grpSpPr>
        <p:sp>
          <p:nvSpPr>
            <p:cNvPr id="7" name="Chevron 29">
              <a:extLst>
                <a:ext uri="{FF2B5EF4-FFF2-40B4-BE49-F238E27FC236}">
                  <a16:creationId xmlns:a16="http://schemas.microsoft.com/office/drawing/2014/main" id="{46D84E98-4D2A-4912-8B0A-2D271A52B867}"/>
                </a:ext>
              </a:extLst>
            </p:cNvPr>
            <p:cNvSpPr/>
            <p:nvPr/>
          </p:nvSpPr>
          <p:spPr>
            <a:xfrm>
              <a:off x="901128" y="6528308"/>
              <a:ext cx="804294"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8" name="Chevron 34">
              <a:extLst>
                <a:ext uri="{FF2B5EF4-FFF2-40B4-BE49-F238E27FC236}">
                  <a16:creationId xmlns:a16="http://schemas.microsoft.com/office/drawing/2014/main" id="{C8BC2180-46E0-498B-8075-318B95B5653E}"/>
                </a:ext>
              </a:extLst>
            </p:cNvPr>
            <p:cNvSpPr/>
            <p:nvPr/>
          </p:nvSpPr>
          <p:spPr>
            <a:xfrm>
              <a:off x="138406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visibility by building a demand intake model </a:t>
              </a:r>
            </a:p>
          </p:txBody>
        </p:sp>
        <p:sp>
          <p:nvSpPr>
            <p:cNvPr id="9" name="Chevron 35">
              <a:extLst>
                <a:ext uri="{FF2B5EF4-FFF2-40B4-BE49-F238E27FC236}">
                  <a16:creationId xmlns:a16="http://schemas.microsoft.com/office/drawing/2014/main" id="{4A55433C-A141-4B5C-92ED-E06E6C65B6B4}"/>
                </a:ext>
              </a:extLst>
            </p:cNvPr>
            <p:cNvSpPr/>
            <p:nvPr/>
          </p:nvSpPr>
          <p:spPr>
            <a:xfrm>
              <a:off x="3124864" y="6528308"/>
              <a:ext cx="187716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Take control by enhancing, prioritizing, and approving demands</a:t>
              </a:r>
            </a:p>
          </p:txBody>
        </p:sp>
        <p:sp>
          <p:nvSpPr>
            <p:cNvPr id="10" name="Chevron 36">
              <a:extLst>
                <a:ext uri="{FF2B5EF4-FFF2-40B4-BE49-F238E27FC236}">
                  <a16:creationId xmlns:a16="http://schemas.microsoft.com/office/drawing/2014/main" id="{7F0F2FE5-81F1-4755-A708-99DBFDA52FA9}"/>
                </a:ext>
              </a:extLst>
            </p:cNvPr>
            <p:cNvSpPr/>
            <p:nvPr/>
          </p:nvSpPr>
          <p:spPr>
            <a:xfrm>
              <a:off x="485354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Align approved demands to business outcomes</a:t>
              </a:r>
            </a:p>
          </p:txBody>
        </p:sp>
        <p:sp>
          <p:nvSpPr>
            <p:cNvPr id="11" name="Chevron 37">
              <a:extLst>
                <a:ext uri="{FF2B5EF4-FFF2-40B4-BE49-F238E27FC236}">
                  <a16:creationId xmlns:a16="http://schemas.microsoft.com/office/drawing/2014/main" id="{100A5B2D-6848-4459-87ED-DF85ACD210C5}"/>
                </a:ext>
              </a:extLst>
            </p:cNvPr>
            <p:cNvSpPr/>
            <p:nvPr/>
          </p:nvSpPr>
          <p:spPr>
            <a:xfrm>
              <a:off x="6582231" y="6528308"/>
              <a:ext cx="15490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Increase velocity and plan future demand</a:t>
              </a:r>
            </a:p>
          </p:txBody>
        </p:sp>
      </p:grpSp>
    </p:spTree>
    <p:extLst>
      <p:ext uri="{BB962C8B-B14F-4D97-AF65-F5344CB8AC3E}">
        <p14:creationId xmlns:p14="http://schemas.microsoft.com/office/powerpoint/2010/main" val="2176871486"/>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1">
            <a:extLst>
              <a:ext uri="{FF2B5EF4-FFF2-40B4-BE49-F238E27FC236}">
                <a16:creationId xmlns:a16="http://schemas.microsoft.com/office/drawing/2014/main" id="{F52A0A65-8AEA-4B42-92B9-5E4ECA9B59AB}"/>
              </a:ext>
            </a:extLst>
          </p:cNvPr>
          <p:cNvSpPr txBox="1">
            <a:spLocks/>
          </p:cNvSpPr>
          <p:nvPr/>
        </p:nvSpPr>
        <p:spPr>
          <a:xfrm>
            <a:off x="441231" y="2124971"/>
            <a:ext cx="7272803" cy="3271665"/>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Understand the impact that business unit goals will have </a:t>
            </a:r>
            <a:r>
              <a:rPr lang="en-US" sz="1200" b="1"/>
              <a:t>on demand </a:t>
            </a:r>
            <a:r>
              <a:rPr lang="en-US" sz="1200" b="1" dirty="0"/>
              <a:t>for services and ServiceNow functionality</a:t>
            </a:r>
          </a:p>
          <a:p>
            <a:pPr marL="227965" indent="-227965">
              <a:buFont typeface="Wingdings" pitchFamily="2" charset="2"/>
              <a:buChar char="q"/>
            </a:pPr>
            <a:r>
              <a:rPr lang="en-US" sz="1200" dirty="0"/>
              <a:t>Meet quarterly with business unit partners/liaisons to understand new or shifting business unit goals and inform the business of new or upcoming ServiceNow capabilities that may eliminate the need for customization.</a:t>
            </a:r>
          </a:p>
          <a:p>
            <a:pPr lvl="1">
              <a:buFont typeface="Wingdings" pitchFamily="2" charset="2"/>
              <a:buChar char="q"/>
            </a:pPr>
            <a:r>
              <a:rPr lang="en-US" sz="1100" dirty="0"/>
              <a:t>When discussing a new ServiceNow capability, provide examples of how the new capability can directly support or impact their business function, rather than describing the capability in purely technical terms.</a:t>
            </a:r>
          </a:p>
          <a:p>
            <a:pPr marL="227965" indent="-227965">
              <a:buFont typeface="Wingdings" pitchFamily="2" charset="2"/>
              <a:buChar char="q"/>
            </a:pPr>
            <a:r>
              <a:rPr lang="en-US" sz="1200" dirty="0"/>
              <a:t>Use historical service run rates to predict demand for new ServiceNow functionality.</a:t>
            </a:r>
          </a:p>
          <a:p>
            <a:pPr marL="227965" indent="-227965">
              <a:buFont typeface="Wingdings" pitchFamily="2" charset="2"/>
              <a:buChar char="q"/>
            </a:pPr>
            <a:r>
              <a:rPr lang="en-US" sz="1200" dirty="0"/>
              <a:t>Link new business</a:t>
            </a:r>
            <a:r>
              <a:rPr lang="en-US" sz="1200" dirty="0">
                <a:solidFill>
                  <a:srgbClr val="FF0000"/>
                </a:solidFill>
              </a:rPr>
              <a:t> </a:t>
            </a:r>
            <a:r>
              <a:rPr lang="en-US" sz="1200" dirty="0"/>
              <a:t>KPIs to current ServiceNow functionality to assess any gaps.</a:t>
            </a:r>
          </a:p>
          <a:p>
            <a:pPr marL="455930" lvl="1" indent="-227965">
              <a:buFont typeface="Wingdings" pitchFamily="2" charset="2"/>
              <a:buChar char="q"/>
            </a:pPr>
            <a:r>
              <a:rPr lang="en-US" sz="1100" dirty="0"/>
              <a:t>For example, </a:t>
            </a:r>
            <a:r>
              <a:rPr lang="en-US" sz="1100" i="1" dirty="0"/>
              <a:t>increasing customer wallet share</a:t>
            </a:r>
            <a:r>
              <a:rPr lang="en-US" sz="1100" dirty="0"/>
              <a:t> may involve improving the customer data available to call center agents for cross-sale and making that data usable, which may require more integration between ServiceNow and other critical systems.</a:t>
            </a:r>
          </a:p>
          <a:p>
            <a:pPr>
              <a:buFont typeface="Wingdings" pitchFamily="2" charset="2"/>
              <a:buChar char="q"/>
            </a:pPr>
            <a:r>
              <a:rPr lang="en-US" sz="1200" dirty="0"/>
              <a:t>As an outcome of these discussions, demand owners should proactively create demands that align with the newly understood business objectives.</a:t>
            </a:r>
          </a:p>
        </p:txBody>
      </p:sp>
      <p:sp>
        <p:nvSpPr>
          <p:cNvPr id="15" name="Text Placeholder 9">
            <a:extLst>
              <a:ext uri="{FF2B5EF4-FFF2-40B4-BE49-F238E27FC236}">
                <a16:creationId xmlns:a16="http://schemas.microsoft.com/office/drawing/2014/main" id="{62221974-A629-3344-81CD-E30DB5612BFE}"/>
              </a:ext>
            </a:extLst>
          </p:cNvPr>
          <p:cNvSpPr txBox="1">
            <a:spLocks/>
          </p:cNvSpPr>
          <p:nvPr/>
        </p:nvSpPr>
        <p:spPr>
          <a:xfrm>
            <a:off x="441231" y="960179"/>
            <a:ext cx="11207241" cy="44608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endParaRPr lang="en-US" dirty="0"/>
          </a:p>
        </p:txBody>
      </p:sp>
      <p:sp>
        <p:nvSpPr>
          <p:cNvPr id="16" name="Title 1">
            <a:extLst>
              <a:ext uri="{FF2B5EF4-FFF2-40B4-BE49-F238E27FC236}">
                <a16:creationId xmlns:a16="http://schemas.microsoft.com/office/drawing/2014/main" id="{5C355882-9AF4-684D-A1FD-3146603B2544}"/>
              </a:ext>
            </a:extLst>
          </p:cNvPr>
          <p:cNvSpPr>
            <a:spLocks noGrp="1"/>
          </p:cNvSpPr>
          <p:nvPr>
            <p:ph type="title"/>
          </p:nvPr>
        </p:nvSpPr>
        <p:spPr>
          <a:xfrm>
            <a:off x="441231" y="341807"/>
            <a:ext cx="10130146" cy="668692"/>
          </a:xfrm>
        </p:spPr>
        <p:txBody>
          <a:bodyPr/>
          <a:lstStyle/>
          <a:p>
            <a:r>
              <a:rPr lang="en-US" dirty="0"/>
              <a:t>Step 3a: Use the business unit’s strategic plans and KPIs to anticipate</a:t>
            </a:r>
            <a:r>
              <a:rPr lang="en-US" dirty="0">
                <a:solidFill>
                  <a:srgbClr val="FF0000"/>
                </a:solidFill>
              </a:rPr>
              <a:t> </a:t>
            </a:r>
            <a:r>
              <a:rPr lang="en-US" dirty="0"/>
              <a:t>demand changes</a:t>
            </a:r>
          </a:p>
        </p:txBody>
      </p:sp>
      <p:sp>
        <p:nvSpPr>
          <p:cNvPr id="20" name="TextBox 19">
            <a:extLst>
              <a:ext uri="{FF2B5EF4-FFF2-40B4-BE49-F238E27FC236}">
                <a16:creationId xmlns:a16="http://schemas.microsoft.com/office/drawing/2014/main" id="{0550C129-BB49-3B4B-B5FD-B81B5AFD26E6}"/>
              </a:ext>
            </a:extLst>
          </p:cNvPr>
          <p:cNvSpPr txBox="1"/>
          <p:nvPr/>
        </p:nvSpPr>
        <p:spPr>
          <a:xfrm>
            <a:off x="441231" y="1141657"/>
            <a:ext cx="11225082" cy="830997"/>
          </a:xfrm>
          <a:prstGeom prst="rect">
            <a:avLst/>
          </a:prstGeom>
          <a:noFill/>
        </p:spPr>
        <p:txBody>
          <a:bodyPr wrap="square" rtlCol="0" anchor="t">
            <a:spAutoFit/>
          </a:bodyPr>
          <a:lstStyle/>
          <a:p>
            <a:r>
              <a:rPr lang="en-US" sz="1200" dirty="0"/>
              <a:t>Business services are used to support business outcomes and focus on the right outcome metrics for the right cost. You can get ahead of new demands for services and ServiceNow functionality by understanding business unit strategic plans and key KPIs. Map these to capabilities and your current services and ServiceNow roadmap for effective demand conversations.</a:t>
            </a:r>
          </a:p>
          <a:p>
            <a:endParaRPr lang="en-US" sz="1200" dirty="0"/>
          </a:p>
        </p:txBody>
      </p:sp>
      <p:sp>
        <p:nvSpPr>
          <p:cNvPr id="33" name="Rectangle 32">
            <a:extLst>
              <a:ext uri="{FF2B5EF4-FFF2-40B4-BE49-F238E27FC236}">
                <a16:creationId xmlns:a16="http://schemas.microsoft.com/office/drawing/2014/main" id="{39B6AAE5-210A-FB4A-BA92-CE9D0F722039}"/>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9988104E-565B-4954-BA99-8F2455F5F22E}"/>
              </a:ext>
            </a:extLst>
          </p:cNvPr>
          <p:cNvSpPr/>
          <p:nvPr/>
        </p:nvSpPr>
        <p:spPr>
          <a:xfrm>
            <a:off x="7847740" y="2361991"/>
            <a:ext cx="4072398" cy="12772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r>
              <a:rPr lang="en-US" sz="1100" b="1" dirty="0">
                <a:solidFill>
                  <a:schemeClr val="tx1"/>
                </a:solidFill>
              </a:rPr>
              <a:t>Practitioner insight:</a:t>
            </a:r>
            <a:r>
              <a:rPr lang="en-US" sz="1100" dirty="0">
                <a:solidFill>
                  <a:schemeClr val="tx1"/>
                </a:solidFill>
              </a:rPr>
              <a:t> Demand changes are often opportunities to discuss standardization, consolidation of legacy systems, or new ServiceNow functionality to take advantage of increased scale. These conversations are easier when they’re pitched around the specific business metrics you need to hit rather than technical or functional metrics that don’t mean much to the business.</a:t>
            </a:r>
          </a:p>
        </p:txBody>
      </p:sp>
      <p:grpSp>
        <p:nvGrpSpPr>
          <p:cNvPr id="17" name="Group 16">
            <a:extLst>
              <a:ext uri="{FF2B5EF4-FFF2-40B4-BE49-F238E27FC236}">
                <a16:creationId xmlns:a16="http://schemas.microsoft.com/office/drawing/2014/main" id="{5632EC03-DE08-4B47-BEA5-8DCED13676C5}"/>
              </a:ext>
            </a:extLst>
          </p:cNvPr>
          <p:cNvGrpSpPr/>
          <p:nvPr/>
        </p:nvGrpSpPr>
        <p:grpSpPr>
          <a:xfrm>
            <a:off x="0" y="5851742"/>
            <a:ext cx="11894911" cy="462116"/>
            <a:chOff x="901128" y="6528308"/>
            <a:chExt cx="7230140" cy="462116"/>
          </a:xfrm>
        </p:grpSpPr>
        <p:sp>
          <p:nvSpPr>
            <p:cNvPr id="18" name="Chevron 29">
              <a:extLst>
                <a:ext uri="{FF2B5EF4-FFF2-40B4-BE49-F238E27FC236}">
                  <a16:creationId xmlns:a16="http://schemas.microsoft.com/office/drawing/2014/main" id="{8247A4A1-D971-448E-9300-B436F34F07A7}"/>
                </a:ext>
              </a:extLst>
            </p:cNvPr>
            <p:cNvSpPr/>
            <p:nvPr/>
          </p:nvSpPr>
          <p:spPr>
            <a:xfrm>
              <a:off x="901128" y="6528308"/>
              <a:ext cx="804294"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19" name="Chevron 34">
              <a:extLst>
                <a:ext uri="{FF2B5EF4-FFF2-40B4-BE49-F238E27FC236}">
                  <a16:creationId xmlns:a16="http://schemas.microsoft.com/office/drawing/2014/main" id="{BFC36CA3-02A1-433F-BCBD-81156EF54B72}"/>
                </a:ext>
              </a:extLst>
            </p:cNvPr>
            <p:cNvSpPr/>
            <p:nvPr/>
          </p:nvSpPr>
          <p:spPr>
            <a:xfrm>
              <a:off x="138406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visibility by building a demand intake model </a:t>
              </a:r>
            </a:p>
          </p:txBody>
        </p:sp>
        <p:sp>
          <p:nvSpPr>
            <p:cNvPr id="25" name="Chevron 35">
              <a:extLst>
                <a:ext uri="{FF2B5EF4-FFF2-40B4-BE49-F238E27FC236}">
                  <a16:creationId xmlns:a16="http://schemas.microsoft.com/office/drawing/2014/main" id="{F1DD78A7-C046-4627-AAD1-93C415010C0C}"/>
                </a:ext>
              </a:extLst>
            </p:cNvPr>
            <p:cNvSpPr/>
            <p:nvPr/>
          </p:nvSpPr>
          <p:spPr>
            <a:xfrm>
              <a:off x="3124864" y="6528308"/>
              <a:ext cx="18771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Take control by enhancing, prioritizing, and approving demands</a:t>
              </a:r>
            </a:p>
          </p:txBody>
        </p:sp>
        <p:sp>
          <p:nvSpPr>
            <p:cNvPr id="26" name="Chevron 36">
              <a:extLst>
                <a:ext uri="{FF2B5EF4-FFF2-40B4-BE49-F238E27FC236}">
                  <a16:creationId xmlns:a16="http://schemas.microsoft.com/office/drawing/2014/main" id="{4BDF3A17-6D53-4DAA-8CE9-9CB7F29347A6}"/>
                </a:ext>
              </a:extLst>
            </p:cNvPr>
            <p:cNvSpPr/>
            <p:nvPr/>
          </p:nvSpPr>
          <p:spPr>
            <a:xfrm>
              <a:off x="4853547" y="6528308"/>
              <a:ext cx="18892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Align approved demands to business outcomes</a:t>
              </a:r>
            </a:p>
          </p:txBody>
        </p:sp>
        <p:sp>
          <p:nvSpPr>
            <p:cNvPr id="34" name="Chevron 37">
              <a:extLst>
                <a:ext uri="{FF2B5EF4-FFF2-40B4-BE49-F238E27FC236}">
                  <a16:creationId xmlns:a16="http://schemas.microsoft.com/office/drawing/2014/main" id="{D0B88ACD-727A-4886-BBAC-3C7B48605B52}"/>
                </a:ext>
              </a:extLst>
            </p:cNvPr>
            <p:cNvSpPr/>
            <p:nvPr/>
          </p:nvSpPr>
          <p:spPr>
            <a:xfrm>
              <a:off x="6582231" y="6528308"/>
              <a:ext cx="15490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Increase velocity and plan future demand</a:t>
              </a:r>
            </a:p>
          </p:txBody>
        </p:sp>
      </p:grpSp>
    </p:spTree>
    <p:extLst>
      <p:ext uri="{BB962C8B-B14F-4D97-AF65-F5344CB8AC3E}">
        <p14:creationId xmlns:p14="http://schemas.microsoft.com/office/powerpoint/2010/main" val="2514136566"/>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1">
            <a:extLst>
              <a:ext uri="{FF2B5EF4-FFF2-40B4-BE49-F238E27FC236}">
                <a16:creationId xmlns:a16="http://schemas.microsoft.com/office/drawing/2014/main" id="{F3FEE44F-1E95-E84A-9F56-79E71744BD97}"/>
              </a:ext>
            </a:extLst>
          </p:cNvPr>
          <p:cNvSpPr txBox="1">
            <a:spLocks/>
          </p:cNvSpPr>
          <p:nvPr/>
        </p:nvSpPr>
        <p:spPr>
          <a:xfrm>
            <a:off x="441230" y="2493753"/>
            <a:ext cx="10979626" cy="2874456"/>
          </a:xfrm>
          <a:prstGeom prst="rect">
            <a:avLst/>
          </a:prstGeom>
          <a:ln>
            <a:noFill/>
          </a:ln>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Use defined business outcomes for enterprise service management or digital transformation to orient demand conversations</a:t>
            </a:r>
          </a:p>
          <a:p>
            <a:pPr marL="227965" indent="-227965">
              <a:lnSpc>
                <a:spcPct val="100000"/>
              </a:lnSpc>
              <a:spcBef>
                <a:spcPts val="600"/>
              </a:spcBef>
              <a:buFont typeface="Wingdings" pitchFamily="2" charset="2"/>
              <a:buChar char="q"/>
            </a:pPr>
            <a:r>
              <a:rPr lang="en-US" sz="1200" dirty="0"/>
              <a:t>Start the conversation by understanding the outcomes that drive success. Example categories include:</a:t>
            </a:r>
          </a:p>
          <a:p>
            <a:pPr lvl="1">
              <a:lnSpc>
                <a:spcPct val="100000"/>
              </a:lnSpc>
              <a:buFont typeface="Wingdings" pitchFamily="2" charset="2"/>
              <a:buChar char="q"/>
            </a:pPr>
            <a:r>
              <a:rPr lang="en-US" sz="1100" dirty="0"/>
              <a:t>Cost reduction</a:t>
            </a:r>
          </a:p>
          <a:p>
            <a:pPr lvl="1">
              <a:lnSpc>
                <a:spcPct val="100000"/>
              </a:lnSpc>
              <a:buFont typeface="Wingdings" pitchFamily="2" charset="2"/>
              <a:buChar char="q"/>
            </a:pPr>
            <a:r>
              <a:rPr lang="en-US" sz="1100" dirty="0"/>
              <a:t>Improved employee or customer experience</a:t>
            </a:r>
          </a:p>
          <a:p>
            <a:pPr lvl="1">
              <a:lnSpc>
                <a:spcPct val="100000"/>
              </a:lnSpc>
              <a:buFont typeface="Wingdings" pitchFamily="2" charset="2"/>
              <a:buChar char="q"/>
            </a:pPr>
            <a:r>
              <a:rPr lang="en-US" sz="1100" dirty="0"/>
              <a:t>Risk reduction</a:t>
            </a:r>
          </a:p>
          <a:p>
            <a:pPr lvl="1">
              <a:lnSpc>
                <a:spcPct val="100000"/>
              </a:lnSpc>
              <a:buFont typeface="Wingdings" pitchFamily="2" charset="2"/>
              <a:buChar char="q"/>
            </a:pPr>
            <a:r>
              <a:rPr lang="en-US" sz="1100" dirty="0"/>
              <a:t>Accelerated innovation</a:t>
            </a:r>
          </a:p>
          <a:p>
            <a:pPr>
              <a:lnSpc>
                <a:spcPct val="100000"/>
              </a:lnSpc>
              <a:buFont typeface="Wingdings" pitchFamily="2" charset="2"/>
              <a:buChar char="q"/>
            </a:pPr>
            <a:r>
              <a:rPr lang="en-US" sz="1200" dirty="0"/>
              <a:t>Document the top three business outcomes for the business partner.</a:t>
            </a:r>
          </a:p>
          <a:p>
            <a:pPr>
              <a:lnSpc>
                <a:spcPct val="100000"/>
              </a:lnSpc>
              <a:buFont typeface="Wingdings" pitchFamily="2" charset="2"/>
              <a:buChar char="q"/>
            </a:pPr>
            <a:r>
              <a:rPr lang="en-US" sz="1200" dirty="0"/>
              <a:t>Identify examples where ServiceNow has helped other business partners achieve similar outcomes.</a:t>
            </a:r>
          </a:p>
          <a:p>
            <a:pPr lvl="1">
              <a:lnSpc>
                <a:spcPct val="100000"/>
              </a:lnSpc>
              <a:buFont typeface="Wingdings" pitchFamily="2" charset="2"/>
              <a:buChar char="q"/>
            </a:pPr>
            <a:r>
              <a:rPr lang="en-US" sz="1100" dirty="0"/>
              <a:t>Internally, consult with other business groups who have implemented ServiceNow.</a:t>
            </a:r>
          </a:p>
          <a:p>
            <a:pPr lvl="1">
              <a:lnSpc>
                <a:spcPct val="100000"/>
              </a:lnSpc>
              <a:buFont typeface="Wingdings" pitchFamily="2" charset="2"/>
              <a:buChar char="q"/>
            </a:pPr>
            <a:r>
              <a:rPr lang="en-US" sz="1100" dirty="0"/>
              <a:t>Externally, check with the ServiceNow </a:t>
            </a:r>
            <a:r>
              <a:rPr lang="en-US" sz="1100" dirty="0">
                <a:hlinkClick r:id="rId3"/>
              </a:rPr>
              <a:t>Community</a:t>
            </a:r>
            <a:r>
              <a:rPr lang="en-US" sz="1100" dirty="0"/>
              <a:t>, review </a:t>
            </a:r>
            <a:r>
              <a:rPr lang="en-US" sz="1100" dirty="0">
                <a:hlinkClick r:id="rId4"/>
              </a:rPr>
              <a:t>Knowledge presentations</a:t>
            </a:r>
            <a:r>
              <a:rPr lang="en-US" sz="1100" dirty="0"/>
              <a:t> (requires Knowledge19 credentials), or participate in your local </a:t>
            </a:r>
            <a:r>
              <a:rPr lang="en-US" sz="1100" dirty="0">
                <a:hlinkClick r:id="rId5"/>
              </a:rPr>
              <a:t>ServiceNow User Group (SNUG)</a:t>
            </a:r>
            <a:r>
              <a:rPr lang="en-US" sz="1100" dirty="0"/>
              <a:t>.</a:t>
            </a:r>
          </a:p>
          <a:p>
            <a:pPr>
              <a:lnSpc>
                <a:spcPct val="100000"/>
              </a:lnSpc>
              <a:buFont typeface="Wingdings" pitchFamily="2" charset="2"/>
              <a:buChar char="q"/>
            </a:pPr>
            <a:r>
              <a:rPr lang="en-US" sz="1200" dirty="0"/>
              <a:t>Schedule a follow-up meeting with the business partner to show where ServiceNow has provided value and propose enhancements to support that business partner’s outcomes.</a:t>
            </a:r>
          </a:p>
          <a:p>
            <a:pPr marL="0" indent="0">
              <a:lnSpc>
                <a:spcPct val="100000"/>
              </a:lnSpc>
              <a:buNone/>
            </a:pPr>
            <a:endParaRPr lang="en-US" sz="1500" dirty="0"/>
          </a:p>
          <a:p>
            <a:pPr marL="0" indent="0">
              <a:buNone/>
            </a:pPr>
            <a:endParaRPr lang="en-US" sz="1200" dirty="0"/>
          </a:p>
        </p:txBody>
      </p:sp>
      <p:sp>
        <p:nvSpPr>
          <p:cNvPr id="17" name="Title 1">
            <a:extLst>
              <a:ext uri="{FF2B5EF4-FFF2-40B4-BE49-F238E27FC236}">
                <a16:creationId xmlns:a16="http://schemas.microsoft.com/office/drawing/2014/main" id="{623D644E-76E6-294A-A271-54C0E1E6F886}"/>
              </a:ext>
            </a:extLst>
          </p:cNvPr>
          <p:cNvSpPr>
            <a:spLocks noGrp="1"/>
          </p:cNvSpPr>
          <p:nvPr>
            <p:ph type="title"/>
          </p:nvPr>
        </p:nvSpPr>
        <p:spPr>
          <a:xfrm>
            <a:off x="441231" y="341807"/>
            <a:ext cx="9992554" cy="668692"/>
          </a:xfrm>
        </p:spPr>
        <p:txBody>
          <a:bodyPr/>
          <a:lstStyle/>
          <a:p>
            <a:r>
              <a:rPr lang="en-US" dirty="0"/>
              <a:t>Step 3b: Focus demand conversations on business needs</a:t>
            </a:r>
          </a:p>
        </p:txBody>
      </p:sp>
      <p:sp>
        <p:nvSpPr>
          <p:cNvPr id="21" name="TextBox 20">
            <a:extLst>
              <a:ext uri="{FF2B5EF4-FFF2-40B4-BE49-F238E27FC236}">
                <a16:creationId xmlns:a16="http://schemas.microsoft.com/office/drawing/2014/main" id="{6D88B6FB-C7BE-C043-9645-C2CED479F4E0}"/>
              </a:ext>
            </a:extLst>
          </p:cNvPr>
          <p:cNvSpPr txBox="1"/>
          <p:nvPr/>
        </p:nvSpPr>
        <p:spPr>
          <a:xfrm>
            <a:off x="441231" y="1194095"/>
            <a:ext cx="11225082" cy="1200329"/>
          </a:xfrm>
          <a:prstGeom prst="rect">
            <a:avLst/>
          </a:prstGeom>
          <a:noFill/>
        </p:spPr>
        <p:txBody>
          <a:bodyPr wrap="square" rtlCol="0" anchor="t">
            <a:spAutoFit/>
          </a:bodyPr>
          <a:lstStyle/>
          <a:p>
            <a:r>
              <a:rPr lang="en-US" sz="1200" dirty="0"/>
              <a:t>Demand management should be proactive, not reactive. Service organizations—and the ServiceNow platform team—should reach out to service consumers (business partners) to understand their key business outcomes and to propose solutions that encourage them to use the platform.</a:t>
            </a:r>
          </a:p>
          <a:p>
            <a:endParaRPr lang="en-US" sz="1200" dirty="0"/>
          </a:p>
          <a:p>
            <a:r>
              <a:rPr lang="en-US" sz="1200" dirty="0"/>
              <a:t>Focus the conversation with business partners on making progress toward business outcomes to understand where to make changes to the Now Platform and program to ensure you realize value. Also focus on how employees consume services through ServiceNow. This helps you have better demand conversations and helps business stakeholders understand the value that customization or change—to a platform or process—will bring.</a:t>
            </a:r>
          </a:p>
        </p:txBody>
      </p:sp>
      <p:sp>
        <p:nvSpPr>
          <p:cNvPr id="38" name="Rectangle 37">
            <a:extLst>
              <a:ext uri="{FF2B5EF4-FFF2-40B4-BE49-F238E27FC236}">
                <a16:creationId xmlns:a16="http://schemas.microsoft.com/office/drawing/2014/main" id="{4A727AEB-408E-2E47-95FD-9BC2CD77279A}"/>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 name="Group 14">
            <a:extLst>
              <a:ext uri="{FF2B5EF4-FFF2-40B4-BE49-F238E27FC236}">
                <a16:creationId xmlns:a16="http://schemas.microsoft.com/office/drawing/2014/main" id="{EA87101C-C645-4E1C-B352-AAE55607EBDC}"/>
              </a:ext>
            </a:extLst>
          </p:cNvPr>
          <p:cNvGrpSpPr/>
          <p:nvPr/>
        </p:nvGrpSpPr>
        <p:grpSpPr>
          <a:xfrm>
            <a:off x="0" y="5851742"/>
            <a:ext cx="11894911" cy="462116"/>
            <a:chOff x="901128" y="6528308"/>
            <a:chExt cx="7230140" cy="462116"/>
          </a:xfrm>
        </p:grpSpPr>
        <p:sp>
          <p:nvSpPr>
            <p:cNvPr id="16" name="Chevron 29">
              <a:extLst>
                <a:ext uri="{FF2B5EF4-FFF2-40B4-BE49-F238E27FC236}">
                  <a16:creationId xmlns:a16="http://schemas.microsoft.com/office/drawing/2014/main" id="{7634DCC9-4CAD-4EDD-B8BD-79C504687FFA}"/>
                </a:ext>
              </a:extLst>
            </p:cNvPr>
            <p:cNvSpPr/>
            <p:nvPr/>
          </p:nvSpPr>
          <p:spPr>
            <a:xfrm>
              <a:off x="901128" y="6528308"/>
              <a:ext cx="804294"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8" name="Chevron 34">
              <a:extLst>
                <a:ext uri="{FF2B5EF4-FFF2-40B4-BE49-F238E27FC236}">
                  <a16:creationId xmlns:a16="http://schemas.microsoft.com/office/drawing/2014/main" id="{D4BD7D1E-B279-4F6C-AEE0-9A5F64B0039A}"/>
                </a:ext>
              </a:extLst>
            </p:cNvPr>
            <p:cNvSpPr/>
            <p:nvPr/>
          </p:nvSpPr>
          <p:spPr>
            <a:xfrm>
              <a:off x="138406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visibility by building a demand intake model </a:t>
              </a:r>
            </a:p>
          </p:txBody>
        </p:sp>
        <p:sp>
          <p:nvSpPr>
            <p:cNvPr id="29" name="Chevron 35">
              <a:extLst>
                <a:ext uri="{FF2B5EF4-FFF2-40B4-BE49-F238E27FC236}">
                  <a16:creationId xmlns:a16="http://schemas.microsoft.com/office/drawing/2014/main" id="{3980D05B-243F-4773-AF81-32077A2EFAD2}"/>
                </a:ext>
              </a:extLst>
            </p:cNvPr>
            <p:cNvSpPr/>
            <p:nvPr/>
          </p:nvSpPr>
          <p:spPr>
            <a:xfrm>
              <a:off x="3124864" y="6528308"/>
              <a:ext cx="18771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Take control by enhancing, prioritizing, and approving demands</a:t>
              </a:r>
            </a:p>
          </p:txBody>
        </p:sp>
        <p:sp>
          <p:nvSpPr>
            <p:cNvPr id="30" name="Chevron 36">
              <a:extLst>
                <a:ext uri="{FF2B5EF4-FFF2-40B4-BE49-F238E27FC236}">
                  <a16:creationId xmlns:a16="http://schemas.microsoft.com/office/drawing/2014/main" id="{BF64199D-A491-4DB7-93D0-D028486F3282}"/>
                </a:ext>
              </a:extLst>
            </p:cNvPr>
            <p:cNvSpPr/>
            <p:nvPr/>
          </p:nvSpPr>
          <p:spPr>
            <a:xfrm>
              <a:off x="4853547" y="6528308"/>
              <a:ext cx="18892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Align approved demands to business outcomes</a:t>
              </a:r>
            </a:p>
          </p:txBody>
        </p:sp>
        <p:sp>
          <p:nvSpPr>
            <p:cNvPr id="31" name="Chevron 37">
              <a:extLst>
                <a:ext uri="{FF2B5EF4-FFF2-40B4-BE49-F238E27FC236}">
                  <a16:creationId xmlns:a16="http://schemas.microsoft.com/office/drawing/2014/main" id="{FA5C771F-AA87-4725-9BA5-2C606020AB93}"/>
                </a:ext>
              </a:extLst>
            </p:cNvPr>
            <p:cNvSpPr/>
            <p:nvPr/>
          </p:nvSpPr>
          <p:spPr>
            <a:xfrm>
              <a:off x="6582231" y="6528308"/>
              <a:ext cx="15490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Increase velocity and plan future demand</a:t>
              </a:r>
            </a:p>
          </p:txBody>
        </p:sp>
      </p:grpSp>
    </p:spTree>
    <p:extLst>
      <p:ext uri="{BB962C8B-B14F-4D97-AF65-F5344CB8AC3E}">
        <p14:creationId xmlns:p14="http://schemas.microsoft.com/office/powerpoint/2010/main" val="3803593660"/>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1">
            <a:extLst>
              <a:ext uri="{FF2B5EF4-FFF2-40B4-BE49-F238E27FC236}">
                <a16:creationId xmlns:a16="http://schemas.microsoft.com/office/drawing/2014/main" id="{F52A0A65-8AEA-4B42-92B9-5E4ECA9B59AB}"/>
              </a:ext>
            </a:extLst>
          </p:cNvPr>
          <p:cNvSpPr txBox="1">
            <a:spLocks/>
          </p:cNvSpPr>
          <p:nvPr/>
        </p:nvSpPr>
        <p:spPr>
          <a:xfrm>
            <a:off x="441231" y="2327201"/>
            <a:ext cx="7272803" cy="3234732"/>
          </a:xfrm>
          <a:prstGeom prst="rect">
            <a:avLst/>
          </a:prstGeom>
        </p:spPr>
        <p:txBody>
          <a:bodyPr wrap="square">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Schedule demand board intake standups daily</a:t>
            </a:r>
          </a:p>
          <a:p>
            <a:pPr>
              <a:buFont typeface="Wingdings" pitchFamily="2" charset="2"/>
              <a:buChar char="q"/>
            </a:pPr>
            <a:r>
              <a:rPr lang="en-US" sz="1200" dirty="0"/>
              <a:t>Review new demand requests.</a:t>
            </a:r>
          </a:p>
          <a:p>
            <a:pPr>
              <a:buFont typeface="Wingdings" pitchFamily="2" charset="2"/>
              <a:buChar char="q"/>
            </a:pPr>
            <a:r>
              <a:rPr lang="en-US" sz="1200" dirty="0"/>
              <a:t>Provide updates on demand enhancements.</a:t>
            </a:r>
          </a:p>
          <a:p>
            <a:pPr marL="0" indent="0">
              <a:buNone/>
            </a:pPr>
            <a:r>
              <a:rPr lang="en-US" sz="1200" b="1" dirty="0"/>
              <a:t>Transform demands into user stories and/or epics</a:t>
            </a:r>
          </a:p>
          <a:p>
            <a:pPr>
              <a:buFont typeface="Wingdings" panose="05000000000000000000" pitchFamily="2" charset="2"/>
              <a:buChar char="q"/>
            </a:pPr>
            <a:r>
              <a:rPr lang="en-US" sz="1200" dirty="0"/>
              <a:t>If an approved demand cannot be delivered within a single iteration, create it as an </a:t>
            </a:r>
            <a:r>
              <a:rPr lang="en-US" sz="1200" dirty="0">
                <a:hlinkClick r:id="rId3"/>
              </a:rPr>
              <a:t>epic</a:t>
            </a:r>
            <a:r>
              <a:rPr lang="en-US" sz="1200" dirty="0"/>
              <a:t>.</a:t>
            </a:r>
          </a:p>
          <a:p>
            <a:pPr>
              <a:buFont typeface="Wingdings" panose="05000000000000000000" pitchFamily="2" charset="2"/>
              <a:buChar char="q"/>
            </a:pPr>
            <a:r>
              <a:rPr lang="en-US" sz="1200" dirty="0"/>
              <a:t>Use the </a:t>
            </a:r>
            <a:r>
              <a:rPr lang="en-US" sz="1200" dirty="0">
                <a:hlinkClick r:id="rId4"/>
              </a:rPr>
              <a:t>INVEST formula</a:t>
            </a:r>
            <a:r>
              <a:rPr lang="en-US" sz="1200" dirty="0"/>
              <a:t> to assess the quality of user stories:</a:t>
            </a:r>
          </a:p>
          <a:p>
            <a:pPr lvl="1">
              <a:buFont typeface="Wingdings" panose="05000000000000000000" pitchFamily="2" charset="2"/>
              <a:buChar char="q"/>
            </a:pPr>
            <a:r>
              <a:rPr lang="en-US" sz="1100" b="1" dirty="0"/>
              <a:t>I</a:t>
            </a:r>
            <a:r>
              <a:rPr lang="en-US" sz="1100" dirty="0"/>
              <a:t>ndependent (of all others)</a:t>
            </a:r>
          </a:p>
          <a:p>
            <a:pPr lvl="1">
              <a:buFont typeface="Wingdings" panose="05000000000000000000" pitchFamily="2" charset="2"/>
              <a:buChar char="q"/>
            </a:pPr>
            <a:r>
              <a:rPr lang="en-US" sz="1100" b="1" dirty="0"/>
              <a:t>N</a:t>
            </a:r>
            <a:r>
              <a:rPr lang="en-US" sz="1100" dirty="0"/>
              <a:t>egotiable (not a specific contract for features)</a:t>
            </a:r>
          </a:p>
          <a:p>
            <a:pPr lvl="1">
              <a:buFont typeface="Wingdings" panose="05000000000000000000" pitchFamily="2" charset="2"/>
              <a:buChar char="q"/>
            </a:pPr>
            <a:r>
              <a:rPr lang="en-US" sz="1100" b="1" dirty="0"/>
              <a:t>V</a:t>
            </a:r>
            <a:r>
              <a:rPr lang="en-US" sz="1100" dirty="0"/>
              <a:t>aluable (or vertical)</a:t>
            </a:r>
          </a:p>
          <a:p>
            <a:pPr lvl="1">
              <a:buFont typeface="Wingdings" panose="05000000000000000000" pitchFamily="2" charset="2"/>
              <a:buChar char="q"/>
            </a:pPr>
            <a:r>
              <a:rPr lang="en-US" sz="1100" b="1" dirty="0"/>
              <a:t>E</a:t>
            </a:r>
            <a:r>
              <a:rPr lang="en-US" sz="1100" dirty="0"/>
              <a:t>stimable (to a good approximation)</a:t>
            </a:r>
          </a:p>
          <a:p>
            <a:pPr lvl="1">
              <a:buFont typeface="Wingdings" panose="05000000000000000000" pitchFamily="2" charset="2"/>
              <a:buChar char="q"/>
            </a:pPr>
            <a:r>
              <a:rPr lang="en-US" sz="1100" b="1" dirty="0"/>
              <a:t>S</a:t>
            </a:r>
            <a:r>
              <a:rPr lang="en-US" sz="1100" dirty="0"/>
              <a:t>mall (so as to fit within an iteration)</a:t>
            </a:r>
          </a:p>
          <a:p>
            <a:pPr lvl="1">
              <a:buFont typeface="Wingdings" panose="05000000000000000000" pitchFamily="2" charset="2"/>
              <a:buChar char="q"/>
            </a:pPr>
            <a:r>
              <a:rPr lang="en-US" sz="1100" b="1" dirty="0"/>
              <a:t>T</a:t>
            </a:r>
            <a:r>
              <a:rPr lang="en-US" sz="1100" dirty="0"/>
              <a:t>estable (in principle, even if there isn't a test for it yet)</a:t>
            </a:r>
          </a:p>
        </p:txBody>
      </p:sp>
      <p:sp>
        <p:nvSpPr>
          <p:cNvPr id="15" name="Text Placeholder 9">
            <a:extLst>
              <a:ext uri="{FF2B5EF4-FFF2-40B4-BE49-F238E27FC236}">
                <a16:creationId xmlns:a16="http://schemas.microsoft.com/office/drawing/2014/main" id="{62221974-A629-3344-81CD-E30DB5612BFE}"/>
              </a:ext>
            </a:extLst>
          </p:cNvPr>
          <p:cNvSpPr txBox="1">
            <a:spLocks/>
          </p:cNvSpPr>
          <p:nvPr/>
        </p:nvSpPr>
        <p:spPr>
          <a:xfrm>
            <a:off x="441231" y="960179"/>
            <a:ext cx="11207241" cy="44608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endParaRPr lang="en-US" dirty="0"/>
          </a:p>
        </p:txBody>
      </p:sp>
      <p:sp>
        <p:nvSpPr>
          <p:cNvPr id="16" name="Title 1">
            <a:extLst>
              <a:ext uri="{FF2B5EF4-FFF2-40B4-BE49-F238E27FC236}">
                <a16:creationId xmlns:a16="http://schemas.microsoft.com/office/drawing/2014/main" id="{5C355882-9AF4-684D-A1FD-3146603B2544}"/>
              </a:ext>
            </a:extLst>
          </p:cNvPr>
          <p:cNvSpPr>
            <a:spLocks noGrp="1"/>
          </p:cNvSpPr>
          <p:nvPr>
            <p:ph type="title"/>
          </p:nvPr>
        </p:nvSpPr>
        <p:spPr>
          <a:xfrm>
            <a:off x="441231" y="341807"/>
            <a:ext cx="10130146" cy="668692"/>
          </a:xfrm>
        </p:spPr>
        <p:txBody>
          <a:bodyPr/>
          <a:lstStyle/>
          <a:p>
            <a:r>
              <a:rPr lang="en-US" dirty="0"/>
              <a:t>Step 4a: Apply Agile practices to increase demand responsiveness</a:t>
            </a:r>
          </a:p>
        </p:txBody>
      </p:sp>
      <p:sp>
        <p:nvSpPr>
          <p:cNvPr id="20" name="TextBox 19">
            <a:extLst>
              <a:ext uri="{FF2B5EF4-FFF2-40B4-BE49-F238E27FC236}">
                <a16:creationId xmlns:a16="http://schemas.microsoft.com/office/drawing/2014/main" id="{0550C129-BB49-3B4B-B5FD-B81B5AFD26E6}"/>
              </a:ext>
            </a:extLst>
          </p:cNvPr>
          <p:cNvSpPr txBox="1"/>
          <p:nvPr/>
        </p:nvSpPr>
        <p:spPr>
          <a:xfrm>
            <a:off x="441231" y="1141657"/>
            <a:ext cx="11225082" cy="1200329"/>
          </a:xfrm>
          <a:prstGeom prst="rect">
            <a:avLst/>
          </a:prstGeom>
          <a:noFill/>
        </p:spPr>
        <p:txBody>
          <a:bodyPr wrap="square" rtlCol="0">
            <a:spAutoFit/>
          </a:bodyPr>
          <a:lstStyle/>
          <a:p>
            <a:r>
              <a:rPr lang="en-US" sz="1200" dirty="0"/>
              <a:t>Once your organization has a handle on demand with visibility to all demands, has control of the demand review and assessment process, and has aligned them with business objectives, the demand board can “up its game” by borrowing from the </a:t>
            </a:r>
            <a:r>
              <a:rPr lang="en-US" sz="1200" dirty="0">
                <a:hlinkClick r:id="rId5"/>
              </a:rPr>
              <a:t>Agile</a:t>
            </a:r>
            <a:r>
              <a:rPr lang="en-US" sz="1200" dirty="0"/>
              <a:t> playbook to increase the velocity of demand management. And all this can be done in ServiceNow.</a:t>
            </a:r>
          </a:p>
          <a:p>
            <a:endParaRPr lang="en-US" sz="1200" dirty="0"/>
          </a:p>
          <a:p>
            <a:r>
              <a:rPr lang="en-US" sz="1200" dirty="0"/>
              <a:t>More than just arriving at demand decisions more quickly, Agile techniques let demand managers test for changes in the business climate more often and lets them tie demands to capacity in a near real-time manner.</a:t>
            </a:r>
          </a:p>
        </p:txBody>
      </p:sp>
      <p:sp>
        <p:nvSpPr>
          <p:cNvPr id="33" name="Rectangle 32">
            <a:extLst>
              <a:ext uri="{FF2B5EF4-FFF2-40B4-BE49-F238E27FC236}">
                <a16:creationId xmlns:a16="http://schemas.microsoft.com/office/drawing/2014/main" id="{39B6AAE5-210A-FB4A-BA92-CE9D0F722039}"/>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a:extLst>
              <a:ext uri="{FF2B5EF4-FFF2-40B4-BE49-F238E27FC236}">
                <a16:creationId xmlns:a16="http://schemas.microsoft.com/office/drawing/2014/main" id="{34A68999-A4A5-4DA0-AE1F-DC9D2CC42FF0}"/>
              </a:ext>
            </a:extLst>
          </p:cNvPr>
          <p:cNvGrpSpPr/>
          <p:nvPr/>
        </p:nvGrpSpPr>
        <p:grpSpPr>
          <a:xfrm>
            <a:off x="0" y="5851742"/>
            <a:ext cx="11894911" cy="462116"/>
            <a:chOff x="901128" y="6528308"/>
            <a:chExt cx="7230140" cy="462116"/>
          </a:xfrm>
        </p:grpSpPr>
        <p:sp>
          <p:nvSpPr>
            <p:cNvPr id="27" name="Chevron 29">
              <a:extLst>
                <a:ext uri="{FF2B5EF4-FFF2-40B4-BE49-F238E27FC236}">
                  <a16:creationId xmlns:a16="http://schemas.microsoft.com/office/drawing/2014/main" id="{FBE2B2C3-40BF-4BA4-AC7C-4F4A1020A454}"/>
                </a:ext>
              </a:extLst>
            </p:cNvPr>
            <p:cNvSpPr/>
            <p:nvPr/>
          </p:nvSpPr>
          <p:spPr>
            <a:xfrm>
              <a:off x="901128" y="6528308"/>
              <a:ext cx="804294"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8" name="Chevron 34">
              <a:extLst>
                <a:ext uri="{FF2B5EF4-FFF2-40B4-BE49-F238E27FC236}">
                  <a16:creationId xmlns:a16="http://schemas.microsoft.com/office/drawing/2014/main" id="{EEC0ECEC-4AF4-43C9-BD04-04F907938C40}"/>
                </a:ext>
              </a:extLst>
            </p:cNvPr>
            <p:cNvSpPr/>
            <p:nvPr/>
          </p:nvSpPr>
          <p:spPr>
            <a:xfrm>
              <a:off x="138406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visibility by building a demand intake model </a:t>
              </a:r>
            </a:p>
          </p:txBody>
        </p:sp>
        <p:sp>
          <p:nvSpPr>
            <p:cNvPr id="29" name="Chevron 35">
              <a:extLst>
                <a:ext uri="{FF2B5EF4-FFF2-40B4-BE49-F238E27FC236}">
                  <a16:creationId xmlns:a16="http://schemas.microsoft.com/office/drawing/2014/main" id="{3F753239-E8CF-4386-9F59-0252AB79B96B}"/>
                </a:ext>
              </a:extLst>
            </p:cNvPr>
            <p:cNvSpPr/>
            <p:nvPr/>
          </p:nvSpPr>
          <p:spPr>
            <a:xfrm>
              <a:off x="3124864" y="6528308"/>
              <a:ext cx="18771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Take control by enhancing, prioritizing, and approving demands</a:t>
              </a:r>
            </a:p>
          </p:txBody>
        </p:sp>
        <p:sp>
          <p:nvSpPr>
            <p:cNvPr id="30" name="Chevron 36">
              <a:extLst>
                <a:ext uri="{FF2B5EF4-FFF2-40B4-BE49-F238E27FC236}">
                  <a16:creationId xmlns:a16="http://schemas.microsoft.com/office/drawing/2014/main" id="{8B07F051-4CB2-43A0-8AB3-32A81B9FC1D1}"/>
                </a:ext>
              </a:extLst>
            </p:cNvPr>
            <p:cNvSpPr/>
            <p:nvPr/>
          </p:nvSpPr>
          <p:spPr>
            <a:xfrm>
              <a:off x="485354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Align approved demands to business outcomes</a:t>
              </a:r>
            </a:p>
          </p:txBody>
        </p:sp>
        <p:sp>
          <p:nvSpPr>
            <p:cNvPr id="31" name="Chevron 37">
              <a:extLst>
                <a:ext uri="{FF2B5EF4-FFF2-40B4-BE49-F238E27FC236}">
                  <a16:creationId xmlns:a16="http://schemas.microsoft.com/office/drawing/2014/main" id="{34922A26-E8A3-44D6-8B46-440D223D6A43}"/>
                </a:ext>
              </a:extLst>
            </p:cNvPr>
            <p:cNvSpPr/>
            <p:nvPr/>
          </p:nvSpPr>
          <p:spPr>
            <a:xfrm>
              <a:off x="6582231" y="6528308"/>
              <a:ext cx="154903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Increase velocity and plan future demand</a:t>
              </a:r>
            </a:p>
          </p:txBody>
        </p:sp>
      </p:grpSp>
    </p:spTree>
    <p:extLst>
      <p:ext uri="{BB962C8B-B14F-4D97-AF65-F5344CB8AC3E}">
        <p14:creationId xmlns:p14="http://schemas.microsoft.com/office/powerpoint/2010/main" val="3401460775"/>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1">
            <a:extLst>
              <a:ext uri="{FF2B5EF4-FFF2-40B4-BE49-F238E27FC236}">
                <a16:creationId xmlns:a16="http://schemas.microsoft.com/office/drawing/2014/main" id="{F52A0A65-8AEA-4B42-92B9-5E4ECA9B59AB}"/>
              </a:ext>
            </a:extLst>
          </p:cNvPr>
          <p:cNvSpPr txBox="1">
            <a:spLocks/>
          </p:cNvSpPr>
          <p:nvPr/>
        </p:nvSpPr>
        <p:spPr>
          <a:xfrm>
            <a:off x="441231" y="2553343"/>
            <a:ext cx="7272803" cy="2511457"/>
          </a:xfrm>
          <a:prstGeom prst="rect">
            <a:avLst/>
          </a:prstGeom>
        </p:spPr>
        <p:txBody>
          <a:bodyPr wrap="square">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Shift accountability for service demand management to service owners</a:t>
            </a:r>
          </a:p>
          <a:p>
            <a:pPr>
              <a:buFont typeface="Wingdings" panose="05000000000000000000" pitchFamily="2" charset="2"/>
              <a:buChar char="q"/>
            </a:pPr>
            <a:r>
              <a:rPr lang="en-US" sz="1200" dirty="0"/>
              <a:t>Modify the service owner’s performance bonus goals to include accurate demand management.</a:t>
            </a:r>
          </a:p>
          <a:p>
            <a:pPr marL="0" indent="0">
              <a:buNone/>
            </a:pPr>
            <a:r>
              <a:rPr lang="en-US" sz="1200" b="1" dirty="0"/>
              <a:t>Create compelling services to influence demand</a:t>
            </a:r>
          </a:p>
          <a:p>
            <a:pPr>
              <a:buFont typeface="Wingdings" panose="05000000000000000000" pitchFamily="2" charset="2"/>
              <a:buChar char="q"/>
            </a:pPr>
            <a:r>
              <a:rPr lang="en-US" sz="1200" dirty="0"/>
              <a:t>Incorporate customer incentives into service offerings to shift demand to more cost-effective options.</a:t>
            </a:r>
          </a:p>
          <a:p>
            <a:pPr marL="0" indent="0">
              <a:buNone/>
            </a:pPr>
            <a:r>
              <a:rPr lang="en-US" sz="1200" b="1" dirty="0"/>
              <a:t>Measure success both in both financial and customer satisfaction terms</a:t>
            </a:r>
          </a:p>
          <a:p>
            <a:pPr>
              <a:buFont typeface="Wingdings" panose="05000000000000000000" pitchFamily="2" charset="2"/>
              <a:buChar char="q"/>
            </a:pPr>
            <a:r>
              <a:rPr lang="en-US" sz="1200" dirty="0"/>
              <a:t>% reduction in run the business costs</a:t>
            </a:r>
          </a:p>
          <a:p>
            <a:pPr>
              <a:buFont typeface="Wingdings" panose="05000000000000000000" pitchFamily="2" charset="2"/>
              <a:buChar char="q"/>
            </a:pPr>
            <a:r>
              <a:rPr lang="en-US" sz="1200" dirty="0"/>
              <a:t>Net Promoter Scores (NPS) (or similar) for the service from business stakeholders</a:t>
            </a:r>
          </a:p>
        </p:txBody>
      </p:sp>
      <p:sp>
        <p:nvSpPr>
          <p:cNvPr id="15" name="Text Placeholder 9">
            <a:extLst>
              <a:ext uri="{FF2B5EF4-FFF2-40B4-BE49-F238E27FC236}">
                <a16:creationId xmlns:a16="http://schemas.microsoft.com/office/drawing/2014/main" id="{62221974-A629-3344-81CD-E30DB5612BFE}"/>
              </a:ext>
            </a:extLst>
          </p:cNvPr>
          <p:cNvSpPr txBox="1">
            <a:spLocks/>
          </p:cNvSpPr>
          <p:nvPr/>
        </p:nvSpPr>
        <p:spPr>
          <a:xfrm>
            <a:off x="441231" y="960179"/>
            <a:ext cx="11207241" cy="44608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endParaRPr lang="en-US" dirty="0"/>
          </a:p>
        </p:txBody>
      </p:sp>
      <p:sp>
        <p:nvSpPr>
          <p:cNvPr id="16" name="Title 1">
            <a:extLst>
              <a:ext uri="{FF2B5EF4-FFF2-40B4-BE49-F238E27FC236}">
                <a16:creationId xmlns:a16="http://schemas.microsoft.com/office/drawing/2014/main" id="{5C355882-9AF4-684D-A1FD-3146603B2544}"/>
              </a:ext>
            </a:extLst>
          </p:cNvPr>
          <p:cNvSpPr>
            <a:spLocks noGrp="1"/>
          </p:cNvSpPr>
          <p:nvPr>
            <p:ph type="title"/>
          </p:nvPr>
        </p:nvSpPr>
        <p:spPr>
          <a:xfrm>
            <a:off x="441231" y="341807"/>
            <a:ext cx="10130146" cy="668692"/>
          </a:xfrm>
        </p:spPr>
        <p:txBody>
          <a:bodyPr/>
          <a:lstStyle/>
          <a:p>
            <a:r>
              <a:rPr lang="en-US" dirty="0"/>
              <a:t>Step 4b: Managing demand in a services-focused organization</a:t>
            </a:r>
          </a:p>
        </p:txBody>
      </p:sp>
      <p:sp>
        <p:nvSpPr>
          <p:cNvPr id="20" name="TextBox 19">
            <a:extLst>
              <a:ext uri="{FF2B5EF4-FFF2-40B4-BE49-F238E27FC236}">
                <a16:creationId xmlns:a16="http://schemas.microsoft.com/office/drawing/2014/main" id="{0550C129-BB49-3B4B-B5FD-B81B5AFD26E6}"/>
              </a:ext>
            </a:extLst>
          </p:cNvPr>
          <p:cNvSpPr txBox="1"/>
          <p:nvPr/>
        </p:nvSpPr>
        <p:spPr>
          <a:xfrm>
            <a:off x="441231" y="1141657"/>
            <a:ext cx="11225082" cy="1384995"/>
          </a:xfrm>
          <a:prstGeom prst="rect">
            <a:avLst/>
          </a:prstGeom>
          <a:noFill/>
        </p:spPr>
        <p:txBody>
          <a:bodyPr wrap="square" rtlCol="0">
            <a:spAutoFit/>
          </a:bodyPr>
          <a:lstStyle/>
          <a:p>
            <a:r>
              <a:rPr lang="en-US" sz="1200" dirty="0"/>
              <a:t>As the enterprise service management or transformation journey matures, decisions on service investment within a services-focused organization should be given to the service owners, who are best placed to identify how and where to meet customer need. Service owners have complete control over the costs of running the business, while investment in changing the business are decided across all services and based on the organization’s strategy and defined value outcomes.</a:t>
            </a:r>
          </a:p>
          <a:p>
            <a:endParaRPr lang="en-US" sz="1200" dirty="0"/>
          </a:p>
          <a:p>
            <a:r>
              <a:rPr lang="en-US" sz="1200" dirty="0"/>
              <a:t>Running IT as a business means that resources saved by reducing run costs to can be switched to build/change capabilities that otherwise may not get funded.</a:t>
            </a:r>
          </a:p>
        </p:txBody>
      </p:sp>
      <p:sp>
        <p:nvSpPr>
          <p:cNvPr id="33" name="Rectangle 32">
            <a:extLst>
              <a:ext uri="{FF2B5EF4-FFF2-40B4-BE49-F238E27FC236}">
                <a16:creationId xmlns:a16="http://schemas.microsoft.com/office/drawing/2014/main" id="{39B6AAE5-210A-FB4A-BA92-CE9D0F722039}"/>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9988104E-565B-4954-BA99-8F2455F5F22E}"/>
              </a:ext>
            </a:extLst>
          </p:cNvPr>
          <p:cNvSpPr/>
          <p:nvPr/>
        </p:nvSpPr>
        <p:spPr>
          <a:xfrm>
            <a:off x="7847740" y="3044279"/>
            <a:ext cx="4072398" cy="76944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r>
              <a:rPr lang="en-US" sz="1100" b="1" dirty="0">
                <a:solidFill>
                  <a:schemeClr val="tx1"/>
                </a:solidFill>
              </a:rPr>
              <a:t>Practitioner insight:</a:t>
            </a:r>
            <a:r>
              <a:rPr lang="en-US" sz="1100" dirty="0">
                <a:solidFill>
                  <a:schemeClr val="tx1"/>
                </a:solidFill>
              </a:rPr>
              <a:t> Encourage service owners to look for opportunities to drive consolidation and reduction in costs, and reinvest savings in change programs aimed at addressing key challenges.</a:t>
            </a:r>
          </a:p>
        </p:txBody>
      </p:sp>
      <p:grpSp>
        <p:nvGrpSpPr>
          <p:cNvPr id="27" name="Group 26">
            <a:extLst>
              <a:ext uri="{FF2B5EF4-FFF2-40B4-BE49-F238E27FC236}">
                <a16:creationId xmlns:a16="http://schemas.microsoft.com/office/drawing/2014/main" id="{BB7BFEE5-E5D1-4B4A-A925-95E1E10B6E58}"/>
              </a:ext>
            </a:extLst>
          </p:cNvPr>
          <p:cNvGrpSpPr/>
          <p:nvPr/>
        </p:nvGrpSpPr>
        <p:grpSpPr>
          <a:xfrm>
            <a:off x="0" y="5851742"/>
            <a:ext cx="11894911" cy="462116"/>
            <a:chOff x="901128" y="6528308"/>
            <a:chExt cx="7230140" cy="462116"/>
          </a:xfrm>
        </p:grpSpPr>
        <p:sp>
          <p:nvSpPr>
            <p:cNvPr id="28" name="Chevron 29">
              <a:extLst>
                <a:ext uri="{FF2B5EF4-FFF2-40B4-BE49-F238E27FC236}">
                  <a16:creationId xmlns:a16="http://schemas.microsoft.com/office/drawing/2014/main" id="{A9FE44BF-13ED-4522-BCFE-D106D91150C3}"/>
                </a:ext>
              </a:extLst>
            </p:cNvPr>
            <p:cNvSpPr/>
            <p:nvPr/>
          </p:nvSpPr>
          <p:spPr>
            <a:xfrm>
              <a:off x="901128" y="6528308"/>
              <a:ext cx="804294"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9" name="Chevron 34">
              <a:extLst>
                <a:ext uri="{FF2B5EF4-FFF2-40B4-BE49-F238E27FC236}">
                  <a16:creationId xmlns:a16="http://schemas.microsoft.com/office/drawing/2014/main" id="{63D5F51E-77C8-40F3-81A6-B8DB238E35DE}"/>
                </a:ext>
              </a:extLst>
            </p:cNvPr>
            <p:cNvSpPr/>
            <p:nvPr/>
          </p:nvSpPr>
          <p:spPr>
            <a:xfrm>
              <a:off x="138406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visibility by building a demand intake model </a:t>
              </a:r>
            </a:p>
          </p:txBody>
        </p:sp>
        <p:sp>
          <p:nvSpPr>
            <p:cNvPr id="30" name="Chevron 35">
              <a:extLst>
                <a:ext uri="{FF2B5EF4-FFF2-40B4-BE49-F238E27FC236}">
                  <a16:creationId xmlns:a16="http://schemas.microsoft.com/office/drawing/2014/main" id="{4ADC7F14-622F-4E2D-8C50-0B36BD28D7EB}"/>
                </a:ext>
              </a:extLst>
            </p:cNvPr>
            <p:cNvSpPr/>
            <p:nvPr/>
          </p:nvSpPr>
          <p:spPr>
            <a:xfrm>
              <a:off x="3124864" y="6528308"/>
              <a:ext cx="18771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Take control by enhancing, prioritizing, and approving demands</a:t>
              </a:r>
            </a:p>
          </p:txBody>
        </p:sp>
        <p:sp>
          <p:nvSpPr>
            <p:cNvPr id="31" name="Chevron 36">
              <a:extLst>
                <a:ext uri="{FF2B5EF4-FFF2-40B4-BE49-F238E27FC236}">
                  <a16:creationId xmlns:a16="http://schemas.microsoft.com/office/drawing/2014/main" id="{BCECE3F4-6AD5-4302-BA76-0F43C49B6FC9}"/>
                </a:ext>
              </a:extLst>
            </p:cNvPr>
            <p:cNvSpPr/>
            <p:nvPr/>
          </p:nvSpPr>
          <p:spPr>
            <a:xfrm>
              <a:off x="485354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Align approved demands to business outcomes</a:t>
              </a:r>
            </a:p>
          </p:txBody>
        </p:sp>
        <p:sp>
          <p:nvSpPr>
            <p:cNvPr id="32" name="Chevron 37">
              <a:extLst>
                <a:ext uri="{FF2B5EF4-FFF2-40B4-BE49-F238E27FC236}">
                  <a16:creationId xmlns:a16="http://schemas.microsoft.com/office/drawing/2014/main" id="{36D015AD-D478-4FCC-A014-E9EB82B1AEEF}"/>
                </a:ext>
              </a:extLst>
            </p:cNvPr>
            <p:cNvSpPr/>
            <p:nvPr/>
          </p:nvSpPr>
          <p:spPr>
            <a:xfrm>
              <a:off x="6582231" y="6528308"/>
              <a:ext cx="154903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Increase velocity and plan future demand</a:t>
              </a:r>
            </a:p>
          </p:txBody>
        </p:sp>
      </p:grpSp>
    </p:spTree>
    <p:extLst>
      <p:ext uri="{BB962C8B-B14F-4D97-AF65-F5344CB8AC3E}">
        <p14:creationId xmlns:p14="http://schemas.microsoft.com/office/powerpoint/2010/main" val="2635814721"/>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9057926-3BD4-4FBE-BBBF-0AF5E92D6DC4}"/>
              </a:ext>
            </a:extLst>
          </p:cNvPr>
          <p:cNvSpPr/>
          <p:nvPr/>
        </p:nvSpPr>
        <p:spPr>
          <a:xfrm>
            <a:off x="0"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3994443510"/>
              </p:ext>
            </p:extLst>
          </p:nvPr>
        </p:nvGraphicFramePr>
        <p:xfrm>
          <a:off x="188414" y="1717398"/>
          <a:ext cx="11842476" cy="4140958"/>
        </p:xfrm>
        <a:graphic>
          <a:graphicData uri="http://schemas.openxmlformats.org/drawingml/2006/table">
            <a:tbl>
              <a:tblPr>
                <a:tableStyleId>{9D7B26C5-4107-4FEC-AEDC-1716B250A1EF}</a:tableStyleId>
              </a:tblPr>
              <a:tblGrid>
                <a:gridCol w="3947492">
                  <a:extLst>
                    <a:ext uri="{9D8B030D-6E8A-4147-A177-3AD203B41FA5}">
                      <a16:colId xmlns:a16="http://schemas.microsoft.com/office/drawing/2014/main" val="821785997"/>
                    </a:ext>
                  </a:extLst>
                </a:gridCol>
                <a:gridCol w="3947492">
                  <a:extLst>
                    <a:ext uri="{9D8B030D-6E8A-4147-A177-3AD203B41FA5}">
                      <a16:colId xmlns:a16="http://schemas.microsoft.com/office/drawing/2014/main" val="3178034869"/>
                    </a:ext>
                  </a:extLst>
                </a:gridCol>
                <a:gridCol w="3947492">
                  <a:extLst>
                    <a:ext uri="{9D8B030D-6E8A-4147-A177-3AD203B41FA5}">
                      <a16:colId xmlns:a16="http://schemas.microsoft.com/office/drawing/2014/main" val="882216737"/>
                    </a:ext>
                  </a:extLst>
                </a:gridCol>
              </a:tblGrid>
              <a:tr h="2097972">
                <a:tc>
                  <a:txBody>
                    <a:bodyPr/>
                    <a:lstStyle/>
                    <a:p>
                      <a:r>
                        <a:rPr lang="en-US" sz="1600" b="1" dirty="0"/>
                        <a:t>Key performance indicators</a:t>
                      </a:r>
                    </a:p>
                  </a:txBody>
                  <a:tcPr/>
                </a:tc>
                <a:tc>
                  <a:txBody>
                    <a:bodyPr/>
                    <a:lstStyle/>
                    <a:p>
                      <a:r>
                        <a:rPr lang="en-US" sz="1600" dirty="0"/>
                        <a:t>Essential KPIs</a:t>
                      </a:r>
                    </a:p>
                    <a:p>
                      <a:pPr marL="285750" indent="-285750">
                        <a:buFont typeface="Arial" panose="020B0604020202020204" pitchFamily="34" charset="0"/>
                        <a:buChar char="•"/>
                      </a:pPr>
                      <a:r>
                        <a:rPr lang="en-US" sz="1200" dirty="0"/>
                        <a:t>Service utilization/load</a:t>
                      </a:r>
                    </a:p>
                    <a:p>
                      <a:pPr marL="285750" indent="-285750">
                        <a:buFont typeface="Arial" panose="020B0604020202020204" pitchFamily="34" charset="0"/>
                        <a:buChar char="•"/>
                      </a:pPr>
                      <a:r>
                        <a:rPr lang="en-US" sz="1200" dirty="0"/>
                        <a:t>Backlog (volume/length) for ServiceNow functionality, configuration, or customization</a:t>
                      </a:r>
                      <a:endParaRPr lang="en-US" sz="1600" dirty="0"/>
                    </a:p>
                  </a:txBody>
                  <a:tcPr/>
                </a:tc>
                <a:tc>
                  <a:txBody>
                    <a:bodyPr/>
                    <a:lstStyle/>
                    <a:p>
                      <a:r>
                        <a:rPr lang="en-US" sz="1600" dirty="0"/>
                        <a:t>Nice-to-have KPIs</a:t>
                      </a:r>
                    </a:p>
                    <a:p>
                      <a:pPr marL="285750" indent="-285750">
                        <a:buFont typeface="Arial" panose="020B0604020202020204" pitchFamily="34" charset="0"/>
                        <a:buChar char="•"/>
                      </a:pPr>
                      <a:r>
                        <a:rPr lang="en-US" sz="1200" dirty="0"/>
                        <a:t>Voice of the customer and NPS for services</a:t>
                      </a:r>
                    </a:p>
                    <a:p>
                      <a:pPr marL="285750" indent="-285750">
                        <a:buFont typeface="Arial" panose="020B0604020202020204" pitchFamily="34" charset="0"/>
                        <a:buChar char="•"/>
                      </a:pPr>
                      <a:endParaRPr lang="en-US" dirty="0"/>
                    </a:p>
                  </a:txBody>
                  <a:tcPr/>
                </a:tc>
                <a:extLst>
                  <a:ext uri="{0D108BD9-81ED-4DB2-BD59-A6C34878D82A}">
                    <a16:rowId xmlns:a16="http://schemas.microsoft.com/office/drawing/2014/main" val="1080930406"/>
                  </a:ext>
                </a:extLst>
              </a:tr>
              <a:tr h="2042986">
                <a:tc>
                  <a:txBody>
                    <a:bodyPr/>
                    <a:lstStyle/>
                    <a:p>
                      <a:r>
                        <a:rPr lang="en-US" sz="1600" b="1" dirty="0"/>
                        <a:t>Stakeholder map</a:t>
                      </a:r>
                    </a:p>
                  </a:txBody>
                  <a:tcPr/>
                </a:tc>
                <a:tc>
                  <a:txBody>
                    <a:bodyPr/>
                    <a:lstStyle/>
                    <a:p>
                      <a:r>
                        <a:rPr lang="en-US" sz="1600" dirty="0"/>
                        <a:t>Responsible/accountable</a:t>
                      </a:r>
                    </a:p>
                    <a:p>
                      <a:pPr marL="285750" indent="-285750">
                        <a:buFont typeface="Arial" panose="020B0604020202020204" pitchFamily="34" charset="0"/>
                        <a:buChar char="•"/>
                      </a:pPr>
                      <a:r>
                        <a:rPr lang="en-US" sz="1200" dirty="0"/>
                        <a:t>Chief information officer/senior IT leadership</a:t>
                      </a:r>
                    </a:p>
                    <a:p>
                      <a:pPr marL="285750" indent="-285750">
                        <a:buFont typeface="Arial" panose="020B0604020202020204" pitchFamily="34" charset="0"/>
                        <a:buChar char="•"/>
                      </a:pPr>
                      <a:r>
                        <a:rPr lang="en-US" sz="1200" dirty="0"/>
                        <a:t>Service owner/team</a:t>
                      </a:r>
                    </a:p>
                    <a:p>
                      <a:pPr marL="285750" indent="-285750">
                        <a:buFont typeface="Arial" panose="020B0604020202020204" pitchFamily="34" charset="0"/>
                        <a:buChar char="•"/>
                      </a:pPr>
                      <a:r>
                        <a:rPr lang="en-US" sz="1200" dirty="0"/>
                        <a:t>Enterprise architecture</a:t>
                      </a:r>
                    </a:p>
                    <a:p>
                      <a:pPr marL="285750" indent="-285750">
                        <a:buFont typeface="Arial" panose="020B0604020202020204" pitchFamily="34" charset="0"/>
                        <a:buChar char="•"/>
                      </a:pPr>
                      <a:r>
                        <a:rPr lang="en-US" sz="1200" dirty="0"/>
                        <a:t>Now Platform owner</a:t>
                      </a:r>
                    </a:p>
                  </a:txBody>
                  <a:tcPr/>
                </a:tc>
                <a:tc>
                  <a:txBody>
                    <a:bodyPr/>
                    <a:lstStyle/>
                    <a:p>
                      <a:r>
                        <a:rPr lang="en-US" sz="1600" dirty="0"/>
                        <a:t>Consulted/informed</a:t>
                      </a:r>
                    </a:p>
                    <a:p>
                      <a:pPr marL="285750" indent="-285750">
                        <a:buFont typeface="Arial" panose="020B0604020202020204" pitchFamily="34" charset="0"/>
                        <a:buChar char="•"/>
                      </a:pPr>
                      <a:r>
                        <a:rPr lang="en-US" sz="1200" dirty="0"/>
                        <a:t>Business engagement teams</a:t>
                      </a:r>
                    </a:p>
                    <a:p>
                      <a:pPr marL="285750" indent="-285750">
                        <a:buFont typeface="Arial" panose="020B0604020202020204" pitchFamily="34" charset="0"/>
                        <a:buChar char="•"/>
                      </a:pPr>
                      <a:r>
                        <a:rPr lang="en-US" sz="1200" dirty="0"/>
                        <a:t>Business partners (internal and external)</a:t>
                      </a:r>
                    </a:p>
                    <a:p>
                      <a:pPr marL="285750" indent="-285750">
                        <a:buFont typeface="Arial" panose="020B0604020202020204" pitchFamily="34" charset="0"/>
                        <a:buChar char="•"/>
                      </a:pPr>
                      <a:r>
                        <a:rPr lang="en-US" sz="1200" dirty="0"/>
                        <a:t>All IT staff (especially help desk)</a:t>
                      </a:r>
                    </a:p>
                    <a:p>
                      <a:pPr marL="285750" indent="-285750">
                        <a:buFont typeface="Arial" panose="020B0604020202020204" pitchFamily="34" charset="0"/>
                        <a:buChar char="•"/>
                      </a:pPr>
                      <a:r>
                        <a:rPr lang="en-US" sz="1200" dirty="0"/>
                        <a:t>Vendors</a:t>
                      </a:r>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a:xfrm>
            <a:off x="441231" y="341807"/>
            <a:ext cx="10147986" cy="668692"/>
          </a:xfrm>
        </p:spPr>
        <p:txBody>
          <a:bodyPr/>
          <a:lstStyle/>
          <a:p>
            <a:r>
              <a:rPr lang="en-US" dirty="0"/>
              <a:t>Manage platform demand</a:t>
            </a:r>
          </a:p>
        </p:txBody>
      </p:sp>
    </p:spTree>
    <p:extLst>
      <p:ext uri="{BB962C8B-B14F-4D97-AF65-F5344CB8AC3E}">
        <p14:creationId xmlns:p14="http://schemas.microsoft.com/office/powerpoint/2010/main" val="298211279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B320FE4-FF7C-4A86-8232-65525207C52D}"/>
              </a:ext>
            </a:extLst>
          </p:cNvPr>
          <p:cNvSpPr>
            <a:spLocks noGrp="1"/>
          </p:cNvSpPr>
          <p:nvPr>
            <p:ph type="ctrTitle"/>
          </p:nvPr>
        </p:nvSpPr>
        <p:spPr/>
        <p:txBody>
          <a:bodyPr/>
          <a:lstStyle/>
          <a:p>
            <a:r>
              <a:rPr lang="en-US" dirty="0"/>
              <a:t>Appendix</a:t>
            </a:r>
          </a:p>
        </p:txBody>
      </p:sp>
    </p:spTree>
    <p:extLst>
      <p:ext uri="{BB962C8B-B14F-4D97-AF65-F5344CB8AC3E}">
        <p14:creationId xmlns:p14="http://schemas.microsoft.com/office/powerpoint/2010/main" val="3078639032"/>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A47C2-7AF3-405C-9527-F57EBB2655FE}"/>
              </a:ext>
            </a:extLst>
          </p:cNvPr>
          <p:cNvSpPr>
            <a:spLocks noGrp="1"/>
          </p:cNvSpPr>
          <p:nvPr>
            <p:ph type="title"/>
          </p:nvPr>
        </p:nvSpPr>
        <p:spPr/>
        <p:txBody>
          <a:bodyPr/>
          <a:lstStyle/>
          <a:p>
            <a:r>
              <a:rPr lang="en-US" dirty="0"/>
              <a:t>Demand flow diagram</a:t>
            </a:r>
          </a:p>
        </p:txBody>
      </p:sp>
      <p:pic>
        <p:nvPicPr>
          <p:cNvPr id="3" name="Content Placeholder 3" descr="ile:Demand State Changes.png">
            <a:extLst>
              <a:ext uri="{FF2B5EF4-FFF2-40B4-BE49-F238E27FC236}">
                <a16:creationId xmlns:a16="http://schemas.microsoft.com/office/drawing/2014/main" id="{4C5F4F55-6966-416F-BC2A-C23DF7623609}"/>
              </a:ext>
            </a:extLst>
          </p:cNvPr>
          <p:cNvPicPr>
            <a:picLocks/>
          </p:cNvPicPr>
          <p:nvPr/>
        </p:nvPicPr>
        <p:blipFill>
          <a:blip r:embed="rId2">
            <a:extLst>
              <a:ext uri="{28A0092B-C50C-407E-A947-70E740481C1C}">
                <a14:useLocalDpi xmlns:a14="http://schemas.microsoft.com/office/drawing/2010/main" val="0"/>
              </a:ext>
            </a:extLst>
          </a:blip>
          <a:srcRect t="9042" b="9042"/>
          <a:stretch>
            <a:fillRect/>
          </a:stretch>
        </p:blipFill>
        <p:spPr bwMode="auto">
          <a:xfrm>
            <a:off x="268111" y="1034602"/>
            <a:ext cx="8626526" cy="5019065"/>
          </a:xfrm>
          <a:prstGeom prst="rect">
            <a:avLst/>
          </a:prstGeom>
          <a:noFill/>
          <a:ln>
            <a:solidFill>
              <a:schemeClr val="tx1"/>
            </a:solidFill>
          </a:ln>
        </p:spPr>
      </p:pic>
      <p:sp>
        <p:nvSpPr>
          <p:cNvPr id="4" name="TextBox 3">
            <a:extLst>
              <a:ext uri="{FF2B5EF4-FFF2-40B4-BE49-F238E27FC236}">
                <a16:creationId xmlns:a16="http://schemas.microsoft.com/office/drawing/2014/main" id="{B78CFDD4-578D-4BE8-9873-7209F820084F}"/>
              </a:ext>
            </a:extLst>
          </p:cNvPr>
          <p:cNvSpPr txBox="1"/>
          <p:nvPr/>
        </p:nvSpPr>
        <p:spPr>
          <a:xfrm>
            <a:off x="8945840" y="1010499"/>
            <a:ext cx="2974874" cy="2246769"/>
          </a:xfrm>
          <a:prstGeom prst="rect">
            <a:avLst/>
          </a:prstGeom>
          <a:noFill/>
        </p:spPr>
        <p:txBody>
          <a:bodyPr wrap="square" rtlCol="0">
            <a:spAutoFit/>
          </a:bodyPr>
          <a:lstStyle/>
          <a:p>
            <a:pPr algn="l"/>
            <a:r>
              <a:rPr lang="en-US" sz="2000" b="1" dirty="0">
                <a:solidFill>
                  <a:schemeClr val="tx1"/>
                </a:solidFill>
              </a:rPr>
              <a:t>Note:</a:t>
            </a:r>
            <a:r>
              <a:rPr lang="en-US" sz="2000" dirty="0">
                <a:solidFill>
                  <a:schemeClr val="tx1"/>
                </a:solidFill>
              </a:rPr>
              <a:t> You can enter a demand directly as a DEMAND.</a:t>
            </a:r>
          </a:p>
          <a:p>
            <a:pPr algn="l"/>
            <a:endParaRPr lang="en-US" sz="2000" dirty="0">
              <a:solidFill>
                <a:schemeClr val="tx1"/>
              </a:solidFill>
            </a:endParaRPr>
          </a:p>
          <a:p>
            <a:pPr algn="l"/>
            <a:r>
              <a:rPr lang="en-US" sz="2000" dirty="0">
                <a:solidFill>
                  <a:schemeClr val="tx1"/>
                </a:solidFill>
              </a:rPr>
              <a:t>Navigate to </a:t>
            </a:r>
            <a:r>
              <a:rPr lang="en-US" sz="2000" b="1" dirty="0">
                <a:solidFill>
                  <a:schemeClr val="tx1"/>
                </a:solidFill>
              </a:rPr>
              <a:t>DEMAND &gt; DEMANDS &gt; CREATE NEW</a:t>
            </a:r>
            <a:r>
              <a:rPr lang="en-US" sz="2000" dirty="0">
                <a:solidFill>
                  <a:schemeClr val="tx1"/>
                </a:solidFill>
              </a:rPr>
              <a:t>.</a:t>
            </a:r>
          </a:p>
        </p:txBody>
      </p:sp>
    </p:spTree>
    <p:extLst>
      <p:ext uri="{BB962C8B-B14F-4D97-AF65-F5344CB8AC3E}">
        <p14:creationId xmlns:p14="http://schemas.microsoft.com/office/powerpoint/2010/main" val="360926729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8295" y="-11333"/>
            <a:ext cx="11631790" cy="668518"/>
          </a:xfrm>
        </p:spPr>
        <p:txBody>
          <a:bodyPr/>
          <a:lstStyle/>
          <a:p>
            <a:r>
              <a:rPr lang="en-US" dirty="0"/>
              <a:t>Success Pillars </a:t>
            </a:r>
            <a:r>
              <a:rPr lang="mr-IN" dirty="0"/>
              <a:t>–</a:t>
            </a:r>
            <a:r>
              <a:rPr lang="en-US" dirty="0"/>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070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to </a:t>
            </a:r>
          </a:p>
          <a:p>
            <a:pPr algn="ctr"/>
            <a:r>
              <a:rPr lang="en-US" sz="1200" dirty="0">
                <a:solidFill>
                  <a:schemeClr val="tx1"/>
                </a:solidFill>
              </a:rPr>
              <a:t> out of the box </a:t>
            </a:r>
          </a:p>
        </p:txBody>
      </p:sp>
      <p:sp>
        <p:nvSpPr>
          <p:cNvPr id="9" name="Rectangle 8">
            <a:extLst>
              <a:ext uri="{FF2B5EF4-FFF2-40B4-BE49-F238E27FC236}">
                <a16:creationId xmlns:a16="http://schemas.microsoft.com/office/drawing/2014/main" id="{5B4D87EC-C2CA-0141-BC15-03DCCB66FA00}"/>
              </a:ext>
            </a:extLst>
          </p:cNvPr>
          <p:cNvSpPr/>
          <p:nvPr/>
        </p:nvSpPr>
        <p:spPr>
          <a:xfrm>
            <a:off x="662070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070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070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713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713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7986"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7986" y="5759003"/>
            <a:ext cx="2286000" cy="721925"/>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1659"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1372"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1484"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5899"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0935"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7986"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1659"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1659"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713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phased</a:t>
            </a:r>
          </a:p>
          <a:p>
            <a:pPr algn="ctr"/>
            <a:r>
              <a:rPr lang="en-US" sz="1200" dirty="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713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7986"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1659"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7986"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7986"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1659"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2226"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1372" y="244947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3197" y="32709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7811" y="409477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3964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6268" y="243768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6268"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6268"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6268" y="4921829"/>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6268" y="5747207"/>
            <a:ext cx="365760" cy="721925"/>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148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1484"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1484"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1484"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5899"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5899"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5899" y="327640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5899" y="410018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5899" y="493362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Tree>
    <p:extLst>
      <p:ext uri="{BB962C8B-B14F-4D97-AF65-F5344CB8AC3E}">
        <p14:creationId xmlns:p14="http://schemas.microsoft.com/office/powerpoint/2010/main" val="377866171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07A0804-3086-4F0D-B78D-7219F93DF8C9}"/>
              </a:ext>
            </a:extLst>
          </p:cNvPr>
          <p:cNvSpPr txBox="1"/>
          <p:nvPr/>
        </p:nvSpPr>
        <p:spPr>
          <a:xfrm>
            <a:off x="354935" y="1122325"/>
            <a:ext cx="11379834" cy="646331"/>
          </a:xfrm>
          <a:prstGeom prst="rect">
            <a:avLst/>
          </a:prstGeom>
          <a:noFill/>
        </p:spPr>
        <p:txBody>
          <a:bodyPr wrap="square" rtlCol="0" anchor="t">
            <a:spAutoFit/>
          </a:bodyPr>
          <a:lstStyle/>
          <a:p>
            <a:r>
              <a:rPr lang="en-US" sz="1200" dirty="0"/>
              <a:t>Demand management focuses on measuring, predicting, and understanding your customers’ usage patterns, anticipating their changing needs, and assessing their demand for products and services. Demand for ServiceNow</a:t>
            </a:r>
            <a:r>
              <a:rPr lang="en-US" sz="1200" baseline="30000" dirty="0"/>
              <a:t>®</a:t>
            </a:r>
            <a:r>
              <a:rPr lang="en-US" sz="1200" dirty="0"/>
              <a:t> functionality should be managed in partnership with business stakeholders, as demand is constantly changing based on business conditions, goals, and organizational objectives.</a:t>
            </a:r>
          </a:p>
        </p:txBody>
      </p:sp>
      <p:sp>
        <p:nvSpPr>
          <p:cNvPr id="11" name="Rectangle 10">
            <a:extLst>
              <a:ext uri="{FF2B5EF4-FFF2-40B4-BE49-F238E27FC236}">
                <a16:creationId xmlns:a16="http://schemas.microsoft.com/office/drawing/2014/main" id="{79057926-3BD4-4FBE-BBBF-0AF5E92D6DC4}"/>
              </a:ext>
            </a:extLst>
          </p:cNvPr>
          <p:cNvSpPr/>
          <p:nvPr/>
        </p:nvSpPr>
        <p:spPr>
          <a:xfrm>
            <a:off x="0"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a:extLst>
              <a:ext uri="{FF2B5EF4-FFF2-40B4-BE49-F238E27FC236}">
                <a16:creationId xmlns:a16="http://schemas.microsoft.com/office/drawing/2014/main" id="{E355DC28-A2CA-4D06-AF2C-15B32EA99FED}"/>
              </a:ext>
            </a:extLst>
          </p:cNvPr>
          <p:cNvGraphicFramePr>
            <a:graphicFrameLocks noGrp="1"/>
          </p:cNvGraphicFramePr>
          <p:nvPr>
            <p:extLst>
              <p:ext uri="{D42A27DB-BD31-4B8C-83A1-F6EECF244321}">
                <p14:modId xmlns:p14="http://schemas.microsoft.com/office/powerpoint/2010/main" val="2077571427"/>
              </p:ext>
            </p:extLst>
          </p:nvPr>
        </p:nvGraphicFramePr>
        <p:xfrm>
          <a:off x="423390" y="2377136"/>
          <a:ext cx="11225081" cy="2225040"/>
        </p:xfrm>
        <a:graphic>
          <a:graphicData uri="http://schemas.openxmlformats.org/drawingml/2006/table">
            <a:tbl>
              <a:tblPr firstRow="1" bandRow="1" bandCol="1">
                <a:tableStyleId>{69012ECD-51FC-41F1-AA8D-1B2483CD663E}</a:tableStyleId>
              </a:tblPr>
              <a:tblGrid>
                <a:gridCol w="11225081">
                  <a:extLst>
                    <a:ext uri="{9D8B030D-6E8A-4147-A177-3AD203B41FA5}">
                      <a16:colId xmlns:a16="http://schemas.microsoft.com/office/drawing/2014/main" val="2402900772"/>
                    </a:ext>
                  </a:extLst>
                </a:gridCol>
              </a:tblGrid>
              <a:tr h="241889">
                <a:tc>
                  <a:txBody>
                    <a:bodyPr/>
                    <a:lstStyle/>
                    <a:p>
                      <a:r>
                        <a:rPr lang="en-US" sz="1400" dirty="0"/>
                        <a:t>Insight: Managing Now Platform demand</a:t>
                      </a:r>
                    </a:p>
                  </a:txBody>
                  <a:tcPr/>
                </a:tc>
                <a:extLst>
                  <a:ext uri="{0D108BD9-81ED-4DB2-BD59-A6C34878D82A}">
                    <a16:rowId xmlns:a16="http://schemas.microsoft.com/office/drawing/2014/main" val="74787461"/>
                  </a:ext>
                </a:extLst>
              </a:tr>
              <a:tr h="949074">
                <a:tc>
                  <a:txBody>
                    <a:bodyPr/>
                    <a:lstStyle/>
                    <a:p>
                      <a:pPr>
                        <a:buNone/>
                      </a:pPr>
                      <a:r>
                        <a:rPr lang="en-US" sz="1200" baseline="0" dirty="0"/>
                        <a:t>Demand management ensures that the ServiceNow platform team and service delivery function has the capacity to meet business partner demand and is responsive to business partner requirements so the services provided are fit for purpose. Without demand management, the link between business value and service delivery can be lost.</a:t>
                      </a:r>
                    </a:p>
                    <a:p>
                      <a:pPr>
                        <a:buNone/>
                      </a:pPr>
                      <a:endParaRPr lang="en-US" sz="1200" baseline="0" dirty="0"/>
                    </a:p>
                    <a:p>
                      <a:pPr>
                        <a:buNone/>
                      </a:pPr>
                      <a:r>
                        <a:rPr lang="en-US" sz="1200" baseline="0" dirty="0"/>
                        <a:t>The goals for managing platform demand are:</a:t>
                      </a:r>
                    </a:p>
                    <a:p>
                      <a:pPr marL="171450" indent="-171450">
                        <a:buFont typeface="Arial" panose="020B0604020202020204" pitchFamily="34" charset="0"/>
                        <a:buChar char="•"/>
                      </a:pPr>
                      <a:endParaRPr lang="en-US" sz="1200" baseline="0" dirty="0"/>
                    </a:p>
                    <a:p>
                      <a:pPr marL="171450" lvl="0" indent="-171450">
                        <a:buFont typeface="Arial" panose="020B0604020202020204" pitchFamily="34" charset="0"/>
                        <a:buChar char="•"/>
                      </a:pPr>
                      <a:r>
                        <a:rPr lang="en-US" sz="1200" b="1" baseline="0" dirty="0"/>
                        <a:t>Visibility –</a:t>
                      </a:r>
                      <a:r>
                        <a:rPr lang="en-US" sz="1200" baseline="0" dirty="0"/>
                        <a:t> </a:t>
                      </a:r>
                      <a:r>
                        <a:rPr lang="en-US" sz="1200" baseline="0" dirty="0">
                          <a:solidFill>
                            <a:schemeClr val="tx1"/>
                          </a:solidFill>
                        </a:rPr>
                        <a:t>Establish a clear line of sight </a:t>
                      </a:r>
                      <a:r>
                        <a:rPr lang="en-US" sz="1200" baseline="0" dirty="0"/>
                        <a:t>to all platform requests from the business.</a:t>
                      </a:r>
                      <a:endParaRPr lang="en-US" dirty="0"/>
                    </a:p>
                    <a:p>
                      <a:pPr marL="171450" indent="-171450">
                        <a:buFont typeface="Arial" panose="020B0604020202020204" pitchFamily="34" charset="0"/>
                        <a:buChar char="•"/>
                      </a:pPr>
                      <a:r>
                        <a:rPr lang="en-US" sz="1200" b="1" baseline="0" dirty="0"/>
                        <a:t>Control – </a:t>
                      </a:r>
                      <a:r>
                        <a:rPr lang="en-US" sz="1200" baseline="0" dirty="0"/>
                        <a:t>Make fact-based decisions about which projects and enhancements the platform team undertakes.</a:t>
                      </a:r>
                    </a:p>
                    <a:p>
                      <a:pPr marL="171450" indent="-171450">
                        <a:buFont typeface="Arial" panose="020B0604020202020204" pitchFamily="34" charset="0"/>
                        <a:buChar char="•"/>
                      </a:pPr>
                      <a:r>
                        <a:rPr lang="en-US" sz="1200" b="1" baseline="0" dirty="0"/>
                        <a:t>Alignment –</a:t>
                      </a:r>
                      <a:r>
                        <a:rPr lang="en-US" sz="1200" baseline="0" dirty="0"/>
                        <a:t> Group platform projects and enhancements by business objectives.</a:t>
                      </a:r>
                    </a:p>
                    <a:p>
                      <a:pPr marL="171450" indent="-171450">
                        <a:buFont typeface="Arial" panose="020B0604020202020204" pitchFamily="34" charset="0"/>
                        <a:buChar char="•"/>
                      </a:pPr>
                      <a:r>
                        <a:rPr lang="en-US" sz="1200" b="1" baseline="0" dirty="0"/>
                        <a:t>Planning and velocity – </a:t>
                      </a:r>
                      <a:r>
                        <a:rPr lang="en-US" sz="1200" baseline="0" dirty="0"/>
                        <a:t>Look ahead to predict future demand while becoming more agile in addressing current demands.</a:t>
                      </a:r>
                      <a:endParaRPr lang="en-US" sz="1200" dirty="0"/>
                    </a:p>
                  </a:txBody>
                  <a:tcPr/>
                </a:tc>
                <a:extLst>
                  <a:ext uri="{0D108BD9-81ED-4DB2-BD59-A6C34878D82A}">
                    <a16:rowId xmlns:a16="http://schemas.microsoft.com/office/drawing/2014/main" val="163193688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a:xfrm>
            <a:off x="441231" y="341807"/>
            <a:ext cx="10147986" cy="668692"/>
          </a:xfrm>
        </p:spPr>
        <p:txBody>
          <a:bodyPr/>
          <a:lstStyle/>
          <a:p>
            <a:r>
              <a:rPr lang="en-US" dirty="0"/>
              <a:t>Manage platform demand</a:t>
            </a:r>
          </a:p>
        </p:txBody>
      </p:sp>
      <p:graphicFrame>
        <p:nvGraphicFramePr>
          <p:cNvPr id="12" name="Table 11">
            <a:extLst>
              <a:ext uri="{FF2B5EF4-FFF2-40B4-BE49-F238E27FC236}">
                <a16:creationId xmlns:a16="http://schemas.microsoft.com/office/drawing/2014/main" id="{BA696AE8-BBA8-42F7-BC64-C5B66E008DCE}"/>
              </a:ext>
            </a:extLst>
          </p:cNvPr>
          <p:cNvGraphicFramePr>
            <a:graphicFrameLocks noGrp="1"/>
          </p:cNvGraphicFramePr>
          <p:nvPr>
            <p:extLst>
              <p:ext uri="{D42A27DB-BD31-4B8C-83A1-F6EECF244321}">
                <p14:modId xmlns:p14="http://schemas.microsoft.com/office/powerpoint/2010/main" val="2713983037"/>
              </p:ext>
            </p:extLst>
          </p:nvPr>
        </p:nvGraphicFramePr>
        <p:xfrm>
          <a:off x="423390" y="5114416"/>
          <a:ext cx="11248430" cy="579120"/>
        </p:xfrm>
        <a:graphic>
          <a:graphicData uri="http://schemas.openxmlformats.org/drawingml/2006/table">
            <a:tbl>
              <a:tblPr firstRow="1" bandRow="1" bandCol="1">
                <a:tableStyleId>{69012ECD-51FC-41F1-AA8D-1B2483CD663E}</a:tableStyleId>
              </a:tblPr>
              <a:tblGrid>
                <a:gridCol w="5359870">
                  <a:extLst>
                    <a:ext uri="{9D8B030D-6E8A-4147-A177-3AD203B41FA5}">
                      <a16:colId xmlns:a16="http://schemas.microsoft.com/office/drawing/2014/main" val="2402900772"/>
                    </a:ext>
                  </a:extLst>
                </a:gridCol>
                <a:gridCol w="2789640">
                  <a:extLst>
                    <a:ext uri="{9D8B030D-6E8A-4147-A177-3AD203B41FA5}">
                      <a16:colId xmlns:a16="http://schemas.microsoft.com/office/drawing/2014/main" val="3241975024"/>
                    </a:ext>
                  </a:extLst>
                </a:gridCol>
                <a:gridCol w="3098920">
                  <a:extLst>
                    <a:ext uri="{9D8B030D-6E8A-4147-A177-3AD203B41FA5}">
                      <a16:colId xmlns:a16="http://schemas.microsoft.com/office/drawing/2014/main" val="2843899685"/>
                    </a:ext>
                  </a:extLst>
                </a:gridCol>
              </a:tblGrid>
              <a:tr h="269079">
                <a:tc gridSpan="3">
                  <a:txBody>
                    <a:bodyPr/>
                    <a:lstStyle/>
                    <a:p>
                      <a:pPr>
                        <a:buNone/>
                      </a:pPr>
                      <a:r>
                        <a:rPr lang="en-US" sz="1400" dirty="0"/>
                        <a:t>Key implementation steps</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4787461"/>
                  </a:ext>
                </a:extLst>
              </a:tr>
              <a:tr h="228718">
                <a:tc>
                  <a:txBody>
                    <a:bodyPr/>
                    <a:lstStyle/>
                    <a:p>
                      <a:pPr algn="ctr"/>
                      <a:r>
                        <a:rPr lang="en-US" sz="1200" dirty="0"/>
                        <a:t>Start</a:t>
                      </a:r>
                    </a:p>
                  </a:txBody>
                  <a:tcPr>
                    <a:lnR w="12700" cap="flat" cmpd="sng" algn="ctr">
                      <a:solidFill>
                        <a:schemeClr val="accent1">
                          <a:lumMod val="60000"/>
                          <a:lumOff val="40000"/>
                        </a:schemeClr>
                      </a:solidFill>
                      <a:prstDash val="solid"/>
                      <a:round/>
                      <a:headEnd type="none" w="med" len="med"/>
                      <a:tailEnd type="none" w="med" len="med"/>
                    </a:lnR>
                  </a:tcPr>
                </a:tc>
                <a:tc>
                  <a:txBody>
                    <a:bodyPr/>
                    <a:lstStyle/>
                    <a:p>
                      <a:pPr lvl="0" algn="ctr">
                        <a:buNone/>
                      </a:pPr>
                      <a:r>
                        <a:rPr lang="en-US" sz="1200" dirty="0"/>
                        <a:t>Improve</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tcPr>
                </a:tc>
                <a:tc>
                  <a:txBody>
                    <a:bodyPr/>
                    <a:lstStyle/>
                    <a:p>
                      <a:pPr lvl="0" algn="ctr">
                        <a:buNone/>
                      </a:pPr>
                      <a:r>
                        <a:rPr lang="en-US" sz="1200" dirty="0"/>
                        <a:t>Optimize</a:t>
                      </a:r>
                      <a:endParaRPr lang="en-US" dirty="0"/>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tcPr>
                </a:tc>
                <a:extLst>
                  <a:ext uri="{0D108BD9-81ED-4DB2-BD59-A6C34878D82A}">
                    <a16:rowId xmlns:a16="http://schemas.microsoft.com/office/drawing/2014/main" val="2151995362"/>
                  </a:ext>
                </a:extLst>
              </a:tr>
            </a:tbl>
          </a:graphicData>
        </a:graphic>
      </p:graphicFrame>
      <p:sp>
        <p:nvSpPr>
          <p:cNvPr id="15" name="Chevron 34">
            <a:extLst>
              <a:ext uri="{FF2B5EF4-FFF2-40B4-BE49-F238E27FC236}">
                <a16:creationId xmlns:a16="http://schemas.microsoft.com/office/drawing/2014/main" id="{32813D22-B17C-49C0-A371-0E542F42F4CA}"/>
              </a:ext>
            </a:extLst>
          </p:cNvPr>
          <p:cNvSpPr/>
          <p:nvPr/>
        </p:nvSpPr>
        <p:spPr>
          <a:xfrm>
            <a:off x="423391" y="5687126"/>
            <a:ext cx="293245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Create visibility by building a demand intake model </a:t>
            </a:r>
          </a:p>
        </p:txBody>
      </p:sp>
      <p:sp>
        <p:nvSpPr>
          <p:cNvPr id="16" name="Chevron 35">
            <a:extLst>
              <a:ext uri="{FF2B5EF4-FFF2-40B4-BE49-F238E27FC236}">
                <a16:creationId xmlns:a16="http://schemas.microsoft.com/office/drawing/2014/main" id="{6AB9519D-F73D-4560-A7DF-3ADB3875E633}"/>
              </a:ext>
            </a:extLst>
          </p:cNvPr>
          <p:cNvSpPr/>
          <p:nvPr/>
        </p:nvSpPr>
        <p:spPr>
          <a:xfrm>
            <a:off x="3093431" y="5687126"/>
            <a:ext cx="29050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Take control by enhancing, prioritizing, and approving demands</a:t>
            </a:r>
          </a:p>
        </p:txBody>
      </p:sp>
      <p:sp>
        <p:nvSpPr>
          <p:cNvPr id="17" name="Chevron 36">
            <a:extLst>
              <a:ext uri="{FF2B5EF4-FFF2-40B4-BE49-F238E27FC236}">
                <a16:creationId xmlns:a16="http://schemas.microsoft.com/office/drawing/2014/main" id="{1E0B52D7-7181-4222-B70B-BAAA86BFD9FB}"/>
              </a:ext>
            </a:extLst>
          </p:cNvPr>
          <p:cNvSpPr/>
          <p:nvPr/>
        </p:nvSpPr>
        <p:spPr>
          <a:xfrm>
            <a:off x="5732926" y="5687126"/>
            <a:ext cx="310005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Align approved demands to business outcomes</a:t>
            </a:r>
          </a:p>
        </p:txBody>
      </p:sp>
      <p:sp>
        <p:nvSpPr>
          <p:cNvPr id="18" name="Chevron 37">
            <a:extLst>
              <a:ext uri="{FF2B5EF4-FFF2-40B4-BE49-F238E27FC236}">
                <a16:creationId xmlns:a16="http://schemas.microsoft.com/office/drawing/2014/main" id="{9ABE158D-8273-44E3-B7B9-4111BF79F07B}"/>
              </a:ext>
            </a:extLst>
          </p:cNvPr>
          <p:cNvSpPr/>
          <p:nvPr/>
        </p:nvSpPr>
        <p:spPr>
          <a:xfrm>
            <a:off x="8542805" y="5687126"/>
            <a:ext cx="313840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Increase velocity and plan future demand</a:t>
            </a:r>
          </a:p>
        </p:txBody>
      </p:sp>
    </p:spTree>
    <p:extLst>
      <p:ext uri="{BB962C8B-B14F-4D97-AF65-F5344CB8AC3E}">
        <p14:creationId xmlns:p14="http://schemas.microsoft.com/office/powerpoint/2010/main" val="298880155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39103" y="2243073"/>
            <a:ext cx="5653181" cy="3451714"/>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Establish a demand owner role*</a:t>
            </a:r>
          </a:p>
          <a:p>
            <a:pPr>
              <a:spcBef>
                <a:spcPts val="600"/>
              </a:spcBef>
              <a:buFont typeface="Wingdings" pitchFamily="2" charset="2"/>
              <a:buChar char="q"/>
            </a:pPr>
            <a:r>
              <a:rPr lang="en-US" sz="1200" dirty="0"/>
              <a:t>Responsible for shepherding demands from start to finish</a:t>
            </a:r>
          </a:p>
          <a:p>
            <a:pPr>
              <a:spcBef>
                <a:spcPts val="600"/>
              </a:spcBef>
              <a:buFont typeface="Wingdings" pitchFamily="2" charset="2"/>
              <a:buChar char="q"/>
            </a:pPr>
            <a:r>
              <a:rPr lang="en-US" sz="1200" dirty="0"/>
              <a:t>Should be a project manager or have a similar background or skill set</a:t>
            </a:r>
          </a:p>
          <a:p>
            <a:pPr>
              <a:spcBef>
                <a:spcPts val="600"/>
              </a:spcBef>
              <a:buFont typeface="Wingdings" pitchFamily="2" charset="2"/>
              <a:buChar char="q"/>
            </a:pPr>
            <a:r>
              <a:rPr lang="en-US" sz="1200" dirty="0"/>
              <a:t>Aligns demand owners with business relationship managers (BRMs)—liaisons between IT and lines of business (LOBs)</a:t>
            </a:r>
          </a:p>
          <a:p>
            <a:pPr>
              <a:spcBef>
                <a:spcPts val="600"/>
              </a:spcBef>
              <a:buFont typeface="Wingdings" pitchFamily="2" charset="2"/>
              <a:buChar char="q"/>
            </a:pPr>
            <a:r>
              <a:rPr lang="en-US" sz="1200" dirty="0"/>
              <a:t>Gathers additional information about the request through interviews, surveys, and research</a:t>
            </a:r>
          </a:p>
          <a:p>
            <a:pPr marL="0" indent="0">
              <a:buNone/>
            </a:pPr>
            <a:r>
              <a:rPr lang="en-US" sz="1200" b="1" dirty="0"/>
              <a:t>Establish a demand board</a:t>
            </a:r>
          </a:p>
          <a:p>
            <a:pPr>
              <a:buFont typeface="Wingdings" pitchFamily="2" charset="2"/>
              <a:buChar char="q"/>
            </a:pPr>
            <a:r>
              <a:rPr lang="en-US" sz="1200" dirty="0"/>
              <a:t>Establish a ServiceNow demand board with monthly meetings to manage and shape demand and to measure demand management success over time. </a:t>
            </a:r>
          </a:p>
          <a:p>
            <a:pPr lvl="1">
              <a:buFont typeface="Courier New" panose="02070309020205020404" pitchFamily="49" charset="0"/>
              <a:buChar char="o"/>
            </a:pPr>
            <a:r>
              <a:rPr lang="en-US" sz="1100" dirty="0"/>
              <a:t>Required members: platform architect, platform owner, and demand owners</a:t>
            </a:r>
          </a:p>
          <a:p>
            <a:pPr marL="456565" lvl="1" indent="-224790">
              <a:buFont typeface="Courier New" panose="02070309020205020404" pitchFamily="49" charset="0"/>
              <a:buChar char="o"/>
            </a:pPr>
            <a:r>
              <a:rPr lang="en-US" sz="1100" dirty="0"/>
              <a:t>Recommended members: IT process/domain owners, portfolio/service owners, the program manager, business analysts/business relationship managers, vendor managers, key suppliers, and partners</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1015663"/>
          </a:xfrm>
          <a:prstGeom prst="rect">
            <a:avLst/>
          </a:prstGeom>
          <a:noFill/>
        </p:spPr>
        <p:txBody>
          <a:bodyPr wrap="square" rtlCol="0" anchor="t">
            <a:spAutoFit/>
          </a:bodyPr>
          <a:lstStyle/>
          <a:p>
            <a:r>
              <a:rPr lang="en-US" sz="1200" dirty="0"/>
              <a:t>Demand management needs to </a:t>
            </a:r>
            <a:r>
              <a:rPr lang="en-US" sz="1200" i="1" dirty="0"/>
              <a:t>predict</a:t>
            </a:r>
            <a:r>
              <a:rPr lang="en-US" sz="1200" dirty="0"/>
              <a:t> demand based on historical usage, </a:t>
            </a:r>
            <a:r>
              <a:rPr lang="en-US" sz="1200" i="1" dirty="0"/>
              <a:t>influence</a:t>
            </a:r>
            <a:r>
              <a:rPr lang="en-US" sz="1200" dirty="0"/>
              <a:t> demand with compelling service offerings, and </a:t>
            </a:r>
            <a:r>
              <a:rPr lang="en-US" sz="1200" i="1" dirty="0"/>
              <a:t>capture</a:t>
            </a:r>
            <a:r>
              <a:rPr lang="en-US" sz="1200" dirty="0"/>
              <a:t> demand for new services, service components, or configuration/customization on the Now Platform</a:t>
            </a:r>
            <a:r>
              <a:rPr lang="en-US" sz="1200" baseline="30000" dirty="0"/>
              <a:t> ®</a:t>
            </a:r>
            <a:r>
              <a:rPr lang="en-US" sz="1200" dirty="0"/>
              <a:t>.</a:t>
            </a:r>
          </a:p>
          <a:p>
            <a:endParaRPr lang="en-US" sz="1200" dirty="0"/>
          </a:p>
          <a:p>
            <a:r>
              <a:rPr lang="en-US" sz="1200" dirty="0"/>
              <a:t>The three main roles that demand comes to the ServiceNow team through are business liaisons, service owners, and the service desk. Each of these groups needs to know where to go internally to discuss demand and capacity issues.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1a: Define demand management roles</a:t>
            </a:r>
          </a:p>
        </p:txBody>
      </p:sp>
      <p:grpSp>
        <p:nvGrpSpPr>
          <p:cNvPr id="29" name="Group 28">
            <a:extLst>
              <a:ext uri="{FF2B5EF4-FFF2-40B4-BE49-F238E27FC236}">
                <a16:creationId xmlns:a16="http://schemas.microsoft.com/office/drawing/2014/main" id="{959A226A-989F-6346-AE4A-9DCE1273E6A3}"/>
              </a:ext>
            </a:extLst>
          </p:cNvPr>
          <p:cNvGrpSpPr/>
          <p:nvPr/>
        </p:nvGrpSpPr>
        <p:grpSpPr>
          <a:xfrm>
            <a:off x="0" y="5851742"/>
            <a:ext cx="11894911" cy="462116"/>
            <a:chOff x="901128" y="6528308"/>
            <a:chExt cx="7230140" cy="462116"/>
          </a:xfrm>
        </p:grpSpPr>
        <p:sp>
          <p:nvSpPr>
            <p:cNvPr id="30" name="Chevron 29">
              <a:extLst>
                <a:ext uri="{FF2B5EF4-FFF2-40B4-BE49-F238E27FC236}">
                  <a16:creationId xmlns:a16="http://schemas.microsoft.com/office/drawing/2014/main" id="{499493D1-0E54-B24F-A0C8-986015C25483}"/>
                </a:ext>
              </a:extLst>
            </p:cNvPr>
            <p:cNvSpPr/>
            <p:nvPr/>
          </p:nvSpPr>
          <p:spPr>
            <a:xfrm>
              <a:off x="901128" y="6528308"/>
              <a:ext cx="804294"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5" name="Chevron 34">
              <a:extLst>
                <a:ext uri="{FF2B5EF4-FFF2-40B4-BE49-F238E27FC236}">
                  <a16:creationId xmlns:a16="http://schemas.microsoft.com/office/drawing/2014/main" id="{576BF932-7450-1346-8A41-A283B80FDA6C}"/>
                </a:ext>
              </a:extLst>
            </p:cNvPr>
            <p:cNvSpPr/>
            <p:nvPr/>
          </p:nvSpPr>
          <p:spPr>
            <a:xfrm>
              <a:off x="1384067" y="6528308"/>
              <a:ext cx="18892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Create visibility by building a demand intake model </a:t>
              </a:r>
            </a:p>
          </p:txBody>
        </p:sp>
        <p:sp>
          <p:nvSpPr>
            <p:cNvPr id="36" name="Chevron 35">
              <a:extLst>
                <a:ext uri="{FF2B5EF4-FFF2-40B4-BE49-F238E27FC236}">
                  <a16:creationId xmlns:a16="http://schemas.microsoft.com/office/drawing/2014/main" id="{D87AA5A6-54CE-3B40-8633-E024CBF708AA}"/>
                </a:ext>
              </a:extLst>
            </p:cNvPr>
            <p:cNvSpPr/>
            <p:nvPr/>
          </p:nvSpPr>
          <p:spPr>
            <a:xfrm>
              <a:off x="3124864" y="6528308"/>
              <a:ext cx="18771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Take control by enhancing, prioritizing, and approving demands</a:t>
              </a:r>
            </a:p>
          </p:txBody>
        </p:sp>
        <p:sp>
          <p:nvSpPr>
            <p:cNvPr id="37" name="Chevron 36">
              <a:extLst>
                <a:ext uri="{FF2B5EF4-FFF2-40B4-BE49-F238E27FC236}">
                  <a16:creationId xmlns:a16="http://schemas.microsoft.com/office/drawing/2014/main" id="{2A558225-0C02-AD4F-B7C0-4FEDAE69D5CA}"/>
                </a:ext>
              </a:extLst>
            </p:cNvPr>
            <p:cNvSpPr/>
            <p:nvPr/>
          </p:nvSpPr>
          <p:spPr>
            <a:xfrm>
              <a:off x="485354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Align approved demands to business outcomes</a:t>
              </a:r>
            </a:p>
          </p:txBody>
        </p:sp>
        <p:sp>
          <p:nvSpPr>
            <p:cNvPr id="38" name="Chevron 37">
              <a:extLst>
                <a:ext uri="{FF2B5EF4-FFF2-40B4-BE49-F238E27FC236}">
                  <a16:creationId xmlns:a16="http://schemas.microsoft.com/office/drawing/2014/main" id="{3F5509C4-5D93-4B45-9E41-50D3A7B3012D}"/>
                </a:ext>
              </a:extLst>
            </p:cNvPr>
            <p:cNvSpPr/>
            <p:nvPr/>
          </p:nvSpPr>
          <p:spPr>
            <a:xfrm>
              <a:off x="6582231" y="6528308"/>
              <a:ext cx="15490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Increase velocity and plan future demand</a:t>
              </a:r>
            </a:p>
          </p:txBody>
        </p:sp>
      </p:grpSp>
      <p:sp>
        <p:nvSpPr>
          <p:cNvPr id="15" name="Content Placeholder 11">
            <a:extLst>
              <a:ext uri="{FF2B5EF4-FFF2-40B4-BE49-F238E27FC236}">
                <a16:creationId xmlns:a16="http://schemas.microsoft.com/office/drawing/2014/main" id="{E034852E-0F1C-465B-9154-5E8813832066}"/>
              </a:ext>
            </a:extLst>
          </p:cNvPr>
          <p:cNvSpPr txBox="1">
            <a:spLocks/>
          </p:cNvSpPr>
          <p:nvPr/>
        </p:nvSpPr>
        <p:spPr>
          <a:xfrm>
            <a:off x="6094412" y="2243073"/>
            <a:ext cx="5800499" cy="2648417"/>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and train demand requesters</a:t>
            </a:r>
          </a:p>
          <a:p>
            <a:pPr>
              <a:buFont typeface="Wingdings" pitchFamily="2" charset="2"/>
              <a:buChar char="q"/>
            </a:pPr>
            <a:r>
              <a:rPr lang="en-US" sz="1200" dirty="0"/>
              <a:t>Stand up an initial pilot group of four to six business liaisons, service owners and/or service fulfillers.</a:t>
            </a:r>
          </a:p>
          <a:p>
            <a:pPr>
              <a:buFont typeface="Wingdings" pitchFamily="2" charset="2"/>
              <a:buChar char="q"/>
            </a:pPr>
            <a:r>
              <a:rPr lang="en-US" sz="1200" dirty="0"/>
              <a:t>Develop a curriculum that includes:</a:t>
            </a:r>
          </a:p>
          <a:p>
            <a:pPr marL="456565" lvl="1" indent="-224790">
              <a:buFont typeface="Wingdings" pitchFamily="2" charset="2"/>
              <a:buChar char="q"/>
            </a:pPr>
            <a:r>
              <a:rPr lang="en-US" sz="1100" dirty="0"/>
              <a:t>An overview of the demand process from request to approval</a:t>
            </a:r>
          </a:p>
          <a:p>
            <a:pPr marL="456565" lvl="1" indent="-224790">
              <a:buFont typeface="Wingdings" pitchFamily="2" charset="2"/>
              <a:buChar char="q"/>
            </a:pPr>
            <a:r>
              <a:rPr lang="en-US" sz="1100" dirty="0"/>
              <a:t>The information required</a:t>
            </a:r>
            <a:r>
              <a:rPr lang="en-US" sz="1100" dirty="0">
                <a:solidFill>
                  <a:srgbClr val="FF0000"/>
                </a:solidFill>
              </a:rPr>
              <a:t> </a:t>
            </a:r>
            <a:r>
              <a:rPr lang="en-US" sz="1100" dirty="0"/>
              <a:t>for a complete request, including definitions and examples of each</a:t>
            </a:r>
          </a:p>
          <a:p>
            <a:pPr>
              <a:buFont typeface="Wingdings" pitchFamily="2" charset="2"/>
              <a:buChar char="q"/>
            </a:pPr>
            <a:r>
              <a:rPr lang="en-US" sz="1200" dirty="0"/>
              <a:t>Set up monthly enablement calls and/or office hours to address any questions they may have.</a:t>
            </a:r>
          </a:p>
          <a:p>
            <a:pPr marL="227965" indent="-227965">
              <a:buFont typeface="Wingdings" pitchFamily="2" charset="2"/>
              <a:buChar char="q"/>
            </a:pPr>
            <a:r>
              <a:rPr lang="en-US" sz="1200" dirty="0"/>
              <a:t>Track their requests for completeness and accuracy and share feedback regularly.</a:t>
            </a:r>
            <a:endParaRPr lang="en-US" sz="1100" dirty="0"/>
          </a:p>
        </p:txBody>
      </p:sp>
      <p:sp>
        <p:nvSpPr>
          <p:cNvPr id="2" name="TextBox 1">
            <a:extLst>
              <a:ext uri="{FF2B5EF4-FFF2-40B4-BE49-F238E27FC236}">
                <a16:creationId xmlns:a16="http://schemas.microsoft.com/office/drawing/2014/main" id="{A19BE403-9FEA-454E-A9ED-7232A9C03534}"/>
              </a:ext>
            </a:extLst>
          </p:cNvPr>
          <p:cNvSpPr txBox="1"/>
          <p:nvPr/>
        </p:nvSpPr>
        <p:spPr>
          <a:xfrm>
            <a:off x="6092284" y="4954711"/>
            <a:ext cx="5574028" cy="830997"/>
          </a:xfrm>
          <a:prstGeom prst="rect">
            <a:avLst/>
          </a:prstGeom>
          <a:noFill/>
        </p:spPr>
        <p:txBody>
          <a:bodyPr wrap="square" rtlCol="0">
            <a:spAutoFit/>
          </a:bodyPr>
          <a:lstStyle/>
          <a:p>
            <a:pPr indent="-457200" algn="l"/>
            <a:r>
              <a:rPr lang="en-US" sz="1200" dirty="0"/>
              <a:t>* The number of demand owners and their full-time or part-time profile depends on the size and complexity of the organization.</a:t>
            </a:r>
          </a:p>
          <a:p>
            <a:pPr lvl="1" indent="-182880">
              <a:buFont typeface="Arial" panose="020B0604020202020204" pitchFamily="34" charset="0"/>
              <a:buChar char="•"/>
            </a:pPr>
            <a:r>
              <a:rPr lang="en-US" sz="1200" dirty="0"/>
              <a:t>Small = 1–2 part-time demand owners</a:t>
            </a:r>
          </a:p>
          <a:p>
            <a:pPr lvl="1" indent="-182880">
              <a:buFont typeface="Arial" panose="020B0604020202020204" pitchFamily="34" charset="0"/>
              <a:buChar char="•"/>
            </a:pPr>
            <a:r>
              <a:rPr lang="en-US" sz="1200" dirty="0"/>
              <a:t>Large = 2–3 full-time demand owners</a:t>
            </a:r>
          </a:p>
        </p:txBody>
      </p:sp>
    </p:spTree>
    <p:extLst>
      <p:ext uri="{BB962C8B-B14F-4D97-AF65-F5344CB8AC3E}">
        <p14:creationId xmlns:p14="http://schemas.microsoft.com/office/powerpoint/2010/main" val="2536508777"/>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23849" y="2435691"/>
            <a:ext cx="5670563" cy="3022366"/>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the information required to include in a proper demand request in ServiceNow</a:t>
            </a:r>
          </a:p>
          <a:p>
            <a:pPr>
              <a:buFont typeface="Wingdings" panose="05000000000000000000" pitchFamily="2" charset="2"/>
              <a:buChar char="q"/>
            </a:pPr>
            <a:r>
              <a:rPr lang="en-US" sz="1200" dirty="0"/>
              <a:t>Brief description</a:t>
            </a:r>
          </a:p>
          <a:p>
            <a:pPr>
              <a:spcBef>
                <a:spcPts val="600"/>
              </a:spcBef>
              <a:buFont typeface="Wingdings" panose="05000000000000000000" pitchFamily="2" charset="2"/>
              <a:buChar char="q"/>
            </a:pPr>
            <a:r>
              <a:rPr lang="en-US" sz="1200" dirty="0"/>
              <a:t>Business case</a:t>
            </a:r>
          </a:p>
          <a:p>
            <a:pPr>
              <a:spcBef>
                <a:spcPts val="600"/>
              </a:spcBef>
              <a:buFont typeface="Wingdings" panose="05000000000000000000" pitchFamily="2" charset="2"/>
              <a:buChar char="q"/>
            </a:pPr>
            <a:r>
              <a:rPr lang="en-US" sz="1200" dirty="0"/>
              <a:t>Value to the group requesting and value to the organization as a whole</a:t>
            </a:r>
          </a:p>
          <a:p>
            <a:pPr>
              <a:spcBef>
                <a:spcPts val="600"/>
              </a:spcBef>
              <a:buFont typeface="Wingdings" panose="05000000000000000000" pitchFamily="2" charset="2"/>
              <a:buChar char="q"/>
            </a:pPr>
            <a:r>
              <a:rPr lang="en-US" sz="1200" dirty="0"/>
              <a:t>Proof of management support of the requesting organization from the executive sponsor</a:t>
            </a:r>
          </a:p>
          <a:p>
            <a:pPr>
              <a:spcBef>
                <a:spcPts val="600"/>
              </a:spcBef>
              <a:buFont typeface="Wingdings" panose="05000000000000000000" pitchFamily="2" charset="2"/>
              <a:buChar char="q"/>
            </a:pPr>
            <a:r>
              <a:rPr lang="en-US" sz="1200" dirty="0"/>
              <a:t>Primary user roles this request will benefit</a:t>
            </a:r>
          </a:p>
          <a:p>
            <a:pPr marL="0" indent="0">
              <a:buNone/>
            </a:pPr>
            <a:r>
              <a:rPr lang="en-US" sz="1200" b="1" dirty="0"/>
              <a:t>Capture the business value of new demand requests during ideation</a:t>
            </a:r>
          </a:p>
          <a:p>
            <a:pPr>
              <a:buFont typeface="Wingdings" pitchFamily="2" charset="2"/>
              <a:buChar char="q"/>
            </a:pPr>
            <a:r>
              <a:rPr lang="en-US" sz="1200" dirty="0"/>
              <a:t>Develop simple scoring mechanisms to help demand submitters identify the business value of a new demand requirement while it’s in the ideation phase.</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1200329"/>
          </a:xfrm>
          <a:prstGeom prst="rect">
            <a:avLst/>
          </a:prstGeom>
          <a:noFill/>
        </p:spPr>
        <p:txBody>
          <a:bodyPr wrap="square" rtlCol="0" anchor="t">
            <a:spAutoFit/>
          </a:bodyPr>
          <a:lstStyle/>
          <a:p>
            <a:r>
              <a:rPr lang="en-US" sz="1200" dirty="0"/>
              <a:t>Once demand management roles are understood, the demand management process needs to be defined, starting with the demand intake process. The demand board should ensure that new proposals for ServiceNow functionality, configuration, or customization adhere to explicitly defined criteria for business value.</a:t>
            </a:r>
          </a:p>
          <a:p>
            <a:endParaRPr lang="en-US" sz="1200" dirty="0"/>
          </a:p>
          <a:p>
            <a:r>
              <a:rPr lang="en-US" sz="1200" dirty="0"/>
              <a:t>The process for vetting incoming demands should include assessing the relative business value of a requirement, the cost of its implementation and support, and its potential technical risks.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1b: Define demand management intake processes</a:t>
            </a:r>
          </a:p>
        </p:txBody>
      </p:sp>
      <p:sp>
        <p:nvSpPr>
          <p:cNvPr id="15" name="Content Placeholder 11">
            <a:extLst>
              <a:ext uri="{FF2B5EF4-FFF2-40B4-BE49-F238E27FC236}">
                <a16:creationId xmlns:a16="http://schemas.microsoft.com/office/drawing/2014/main" id="{B11C3EAD-E8AB-496B-882C-0D72BEBC5C05}"/>
              </a:ext>
            </a:extLst>
          </p:cNvPr>
          <p:cNvSpPr txBox="1">
            <a:spLocks/>
          </p:cNvSpPr>
          <p:nvPr/>
        </p:nvSpPr>
        <p:spPr>
          <a:xfrm>
            <a:off x="6094413" y="2408490"/>
            <a:ext cx="5670563" cy="1778949"/>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Use ServiceNow ITBM Demand Management module as your demand management system of record</a:t>
            </a:r>
          </a:p>
          <a:p>
            <a:pPr>
              <a:buFont typeface="Wingdings" panose="05000000000000000000" pitchFamily="2" charset="2"/>
              <a:buChar char="q"/>
            </a:pPr>
            <a:r>
              <a:rPr lang="en-US" sz="1200" dirty="0"/>
              <a:t>If you don’t currently use ServiceNow Demand Management, contact your account team for additional information.</a:t>
            </a:r>
          </a:p>
          <a:p>
            <a:pPr lvl="1">
              <a:buFont typeface="Wingdings" panose="05000000000000000000" pitchFamily="2" charset="2"/>
              <a:buChar char="q"/>
            </a:pPr>
            <a:r>
              <a:rPr lang="en-US" sz="1100" dirty="0"/>
              <a:t>Ask ServiceNow Professional Services for offline tools to capture demands if you don’t currently have a demand management tool.</a:t>
            </a:r>
          </a:p>
          <a:p>
            <a:pPr>
              <a:buFont typeface="Wingdings" panose="05000000000000000000" pitchFamily="2" charset="2"/>
              <a:buChar char="q"/>
            </a:pPr>
            <a:r>
              <a:rPr lang="en-US" sz="1200" dirty="0"/>
              <a:t>Start with demand requesters creating demand records directly rather than starting with ideation from the start.</a:t>
            </a:r>
          </a:p>
        </p:txBody>
      </p:sp>
      <p:grpSp>
        <p:nvGrpSpPr>
          <p:cNvPr id="17" name="Group 16">
            <a:extLst>
              <a:ext uri="{FF2B5EF4-FFF2-40B4-BE49-F238E27FC236}">
                <a16:creationId xmlns:a16="http://schemas.microsoft.com/office/drawing/2014/main" id="{3FF4E3F3-2F99-4668-ABFF-5771B6B97A65}"/>
              </a:ext>
            </a:extLst>
          </p:cNvPr>
          <p:cNvGrpSpPr/>
          <p:nvPr/>
        </p:nvGrpSpPr>
        <p:grpSpPr>
          <a:xfrm>
            <a:off x="0" y="5851742"/>
            <a:ext cx="11894911" cy="462116"/>
            <a:chOff x="901128" y="6528308"/>
            <a:chExt cx="7230140" cy="462116"/>
          </a:xfrm>
        </p:grpSpPr>
        <p:sp>
          <p:nvSpPr>
            <p:cNvPr id="26" name="Chevron 29">
              <a:extLst>
                <a:ext uri="{FF2B5EF4-FFF2-40B4-BE49-F238E27FC236}">
                  <a16:creationId xmlns:a16="http://schemas.microsoft.com/office/drawing/2014/main" id="{160E816D-7F1A-49AB-A5D6-91B8721C63AB}"/>
                </a:ext>
              </a:extLst>
            </p:cNvPr>
            <p:cNvSpPr/>
            <p:nvPr/>
          </p:nvSpPr>
          <p:spPr>
            <a:xfrm>
              <a:off x="901128" y="6528308"/>
              <a:ext cx="804294"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7" name="Chevron 34">
              <a:extLst>
                <a:ext uri="{FF2B5EF4-FFF2-40B4-BE49-F238E27FC236}">
                  <a16:creationId xmlns:a16="http://schemas.microsoft.com/office/drawing/2014/main" id="{E5C34113-3E3E-4A7D-908B-EB600D2C3685}"/>
                </a:ext>
              </a:extLst>
            </p:cNvPr>
            <p:cNvSpPr/>
            <p:nvPr/>
          </p:nvSpPr>
          <p:spPr>
            <a:xfrm>
              <a:off x="1384067" y="6528308"/>
              <a:ext cx="1889280"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Create visibility by building a demand intake model </a:t>
              </a:r>
            </a:p>
          </p:txBody>
        </p:sp>
        <p:sp>
          <p:nvSpPr>
            <p:cNvPr id="29" name="Chevron 35">
              <a:extLst>
                <a:ext uri="{FF2B5EF4-FFF2-40B4-BE49-F238E27FC236}">
                  <a16:creationId xmlns:a16="http://schemas.microsoft.com/office/drawing/2014/main" id="{9E136EA2-CDD8-49D6-AC96-971C13526B73}"/>
                </a:ext>
              </a:extLst>
            </p:cNvPr>
            <p:cNvSpPr/>
            <p:nvPr/>
          </p:nvSpPr>
          <p:spPr>
            <a:xfrm>
              <a:off x="3124864" y="6528308"/>
              <a:ext cx="187716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Take control by enhancing, prioritizing, and approving demands</a:t>
              </a:r>
            </a:p>
          </p:txBody>
        </p:sp>
        <p:sp>
          <p:nvSpPr>
            <p:cNvPr id="30" name="Chevron 36">
              <a:extLst>
                <a:ext uri="{FF2B5EF4-FFF2-40B4-BE49-F238E27FC236}">
                  <a16:creationId xmlns:a16="http://schemas.microsoft.com/office/drawing/2014/main" id="{928ADF5D-F94B-42CB-9594-0F4491177BB4}"/>
                </a:ext>
              </a:extLst>
            </p:cNvPr>
            <p:cNvSpPr/>
            <p:nvPr/>
          </p:nvSpPr>
          <p:spPr>
            <a:xfrm>
              <a:off x="485354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Align approved demands to business outcomes</a:t>
              </a:r>
            </a:p>
          </p:txBody>
        </p:sp>
        <p:sp>
          <p:nvSpPr>
            <p:cNvPr id="31" name="Chevron 37">
              <a:extLst>
                <a:ext uri="{FF2B5EF4-FFF2-40B4-BE49-F238E27FC236}">
                  <a16:creationId xmlns:a16="http://schemas.microsoft.com/office/drawing/2014/main" id="{71F7F980-2B90-48C4-AC9A-32E549A3DA8C}"/>
                </a:ext>
              </a:extLst>
            </p:cNvPr>
            <p:cNvSpPr/>
            <p:nvPr/>
          </p:nvSpPr>
          <p:spPr>
            <a:xfrm>
              <a:off x="6582231" y="6528308"/>
              <a:ext cx="15490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Increase velocity and plan future demand</a:t>
              </a:r>
            </a:p>
          </p:txBody>
        </p:sp>
      </p:grpSp>
    </p:spTree>
    <p:extLst>
      <p:ext uri="{BB962C8B-B14F-4D97-AF65-F5344CB8AC3E}">
        <p14:creationId xmlns:p14="http://schemas.microsoft.com/office/powerpoint/2010/main" val="3292264004"/>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864689"/>
            <a:ext cx="5438459" cy="3970318"/>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Assign a demand owner to each demand request</a:t>
            </a:r>
          </a:p>
          <a:p>
            <a:pPr marL="227965" indent="-227965">
              <a:buFont typeface="Wingdings" pitchFamily="2" charset="2"/>
              <a:buChar char="q"/>
            </a:pPr>
            <a:r>
              <a:rPr lang="en-US" sz="1200" dirty="0"/>
              <a:t>Set the demand state to </a:t>
            </a:r>
            <a:r>
              <a:rPr lang="en-US" sz="1200" b="1" dirty="0"/>
              <a:t>Submitted</a:t>
            </a:r>
            <a:r>
              <a:rPr lang="en-US" sz="1200" dirty="0"/>
              <a:t> (see below).</a:t>
            </a:r>
          </a:p>
          <a:p>
            <a:pPr marL="0" indent="0">
              <a:buNone/>
            </a:pPr>
            <a:r>
              <a:rPr lang="en-US" sz="1200" b="1" dirty="0"/>
              <a:t>Track the progress of the demand request using demand states</a:t>
            </a:r>
          </a:p>
          <a:p>
            <a:pPr>
              <a:buFont typeface="Wingdings" pitchFamily="2" charset="2"/>
              <a:buChar char="q"/>
            </a:pPr>
            <a:r>
              <a:rPr lang="en-US" sz="1200" b="1" dirty="0"/>
              <a:t>Draft – </a:t>
            </a:r>
            <a:r>
              <a:rPr lang="en-US" sz="1200" dirty="0"/>
              <a:t>The new demand request is in process.</a:t>
            </a:r>
          </a:p>
          <a:p>
            <a:pPr>
              <a:buFont typeface="Wingdings" pitchFamily="2" charset="2"/>
              <a:buChar char="q"/>
            </a:pPr>
            <a:r>
              <a:rPr lang="en-US" sz="1200" b="1" dirty="0"/>
              <a:t>Submitted –</a:t>
            </a:r>
            <a:r>
              <a:rPr lang="en-US" sz="1200" dirty="0"/>
              <a:t> The demand record is created, and the demand owner is assigned.</a:t>
            </a:r>
          </a:p>
          <a:p>
            <a:pPr>
              <a:buFont typeface="Wingdings" pitchFamily="2" charset="2"/>
              <a:buChar char="q"/>
            </a:pPr>
            <a:r>
              <a:rPr lang="en-US" sz="1200" b="1" dirty="0"/>
              <a:t>Screening –</a:t>
            </a:r>
            <a:r>
              <a:rPr lang="en-US" sz="1200" dirty="0"/>
              <a:t> The demand owner sends assessments to stakeholders.</a:t>
            </a:r>
          </a:p>
          <a:p>
            <a:pPr>
              <a:buFont typeface="Wingdings" pitchFamily="2" charset="2"/>
              <a:buChar char="q"/>
            </a:pPr>
            <a:r>
              <a:rPr lang="en-US" sz="1200" b="1" dirty="0"/>
              <a:t>Qualified – </a:t>
            </a:r>
            <a:r>
              <a:rPr lang="en-US" sz="1200" dirty="0"/>
              <a:t>Assessments are returned and consolidated; the demand is ready for evaluation by the demand board.</a:t>
            </a:r>
          </a:p>
          <a:p>
            <a:pPr>
              <a:buFont typeface="Wingdings" pitchFamily="2" charset="2"/>
              <a:buChar char="q"/>
            </a:pPr>
            <a:r>
              <a:rPr lang="en-US" sz="1200" b="1" dirty="0"/>
              <a:t>Deferred –</a:t>
            </a:r>
            <a:r>
              <a:rPr lang="en-US" sz="1200" dirty="0"/>
              <a:t> The demand is retained for consideration at the next demand board meeting.</a:t>
            </a:r>
          </a:p>
          <a:p>
            <a:pPr>
              <a:buFont typeface="Wingdings" pitchFamily="2" charset="2"/>
              <a:buChar char="q"/>
            </a:pPr>
            <a:r>
              <a:rPr lang="en-US" sz="1200" b="1" dirty="0"/>
              <a:t>Approved – </a:t>
            </a:r>
            <a:r>
              <a:rPr lang="en-US" sz="1200" dirty="0"/>
              <a:t>The demand will be converted to a new artifact (project, enhancement, defect, change).</a:t>
            </a:r>
          </a:p>
          <a:p>
            <a:pPr>
              <a:buFont typeface="Wingdings" pitchFamily="2" charset="2"/>
              <a:buChar char="q"/>
            </a:pPr>
            <a:r>
              <a:rPr lang="en-US" sz="1200" b="1" dirty="0"/>
              <a:t>Completed –</a:t>
            </a:r>
            <a:r>
              <a:rPr lang="en-US" sz="1200" dirty="0"/>
              <a:t> If approved, the demand is converted to the new artifact; if rejected, no further consideration is given to the demand.</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461665"/>
          </a:xfrm>
          <a:prstGeom prst="rect">
            <a:avLst/>
          </a:prstGeom>
          <a:noFill/>
        </p:spPr>
        <p:txBody>
          <a:bodyPr wrap="square" rtlCol="0" anchor="t">
            <a:spAutoFit/>
          </a:bodyPr>
          <a:lstStyle/>
          <a:p>
            <a:r>
              <a:rPr lang="en-US" sz="1200" dirty="0"/>
              <a:t>The demand owner is the quarterback for each demand request, responsible for gathering sufficient information for the demand board to make an informed decision. This may include reaching out to the requester, other business partners, or stakeholders on the ServiceNow platform team.</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2a: Assign demand requests and enhance them with additional information for evaluation</a:t>
            </a:r>
          </a:p>
        </p:txBody>
      </p:sp>
      <p:sp>
        <p:nvSpPr>
          <p:cNvPr id="26" name="Content Placeholder 11">
            <a:extLst>
              <a:ext uri="{FF2B5EF4-FFF2-40B4-BE49-F238E27FC236}">
                <a16:creationId xmlns:a16="http://schemas.microsoft.com/office/drawing/2014/main" id="{57380979-92BA-4F40-916D-622D4E11B36A}"/>
              </a:ext>
            </a:extLst>
          </p:cNvPr>
          <p:cNvSpPr txBox="1">
            <a:spLocks/>
          </p:cNvSpPr>
          <p:nvPr/>
        </p:nvSpPr>
        <p:spPr>
          <a:xfrm>
            <a:off x="6309136" y="1864689"/>
            <a:ext cx="5438459" cy="2939266"/>
          </a:xfrm>
          <a:prstGeom prst="rect">
            <a:avLst/>
          </a:prstGeom>
        </p:spPr>
        <p:txBody>
          <a:bodyPr wrap="square">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Enhance the demand request with additional information</a:t>
            </a:r>
          </a:p>
          <a:p>
            <a:pPr>
              <a:buFont typeface="Wingdings" panose="05000000000000000000" pitchFamily="2" charset="2"/>
              <a:buChar char="q"/>
            </a:pPr>
            <a:r>
              <a:rPr lang="en-US" sz="1200" dirty="0"/>
              <a:t>Assign each demand to a </a:t>
            </a:r>
            <a:r>
              <a:rPr lang="en-US" sz="1200" i="1" dirty="0"/>
              <a:t>portfolio</a:t>
            </a:r>
            <a:r>
              <a:rPr lang="en-US" sz="1200" dirty="0"/>
              <a:t> – This is a collection of demands managed as a group to achieve strategic and operational objectives.</a:t>
            </a:r>
          </a:p>
          <a:p>
            <a:pPr>
              <a:buFont typeface="Wingdings" panose="05000000000000000000" pitchFamily="2" charset="2"/>
              <a:buChar char="q"/>
            </a:pPr>
            <a:r>
              <a:rPr lang="en-US" sz="1200" dirty="0"/>
              <a:t>Create a list of stakeholders who will be impacted by or have an interest in this request.</a:t>
            </a:r>
          </a:p>
          <a:p>
            <a:pPr>
              <a:buFont typeface="Wingdings" panose="05000000000000000000" pitchFamily="2" charset="2"/>
              <a:buChar char="q"/>
            </a:pPr>
            <a:r>
              <a:rPr lang="en-US" sz="1200" dirty="0"/>
              <a:t>Document additional information, including:</a:t>
            </a:r>
          </a:p>
          <a:p>
            <a:pPr lvl="1">
              <a:buFont typeface="Wingdings" panose="05000000000000000000" pitchFamily="2" charset="2"/>
              <a:buChar char="q"/>
            </a:pPr>
            <a:r>
              <a:rPr lang="en-US" sz="1100" b="1" dirty="0"/>
              <a:t>Requirements –</a:t>
            </a:r>
            <a:r>
              <a:rPr lang="en-US" sz="1100" dirty="0"/>
              <a:t> Business, solution, quality, and transition</a:t>
            </a:r>
          </a:p>
          <a:p>
            <a:pPr lvl="1">
              <a:buFont typeface="Wingdings" panose="05000000000000000000" pitchFamily="2" charset="2"/>
              <a:buChar char="q"/>
            </a:pPr>
            <a:r>
              <a:rPr lang="en-US" sz="1100" b="1" dirty="0"/>
              <a:t>Decisions –</a:t>
            </a:r>
            <a:r>
              <a:rPr lang="en-US" sz="1100" dirty="0"/>
              <a:t> Key choices that may affect the outcome of the demand</a:t>
            </a:r>
          </a:p>
          <a:p>
            <a:pPr lvl="1">
              <a:buFont typeface="Wingdings" panose="05000000000000000000" pitchFamily="2" charset="2"/>
              <a:buChar char="q"/>
            </a:pPr>
            <a:r>
              <a:rPr lang="en-US" sz="1100" b="1" dirty="0"/>
              <a:t>Risks – </a:t>
            </a:r>
            <a:r>
              <a:rPr lang="en-US" sz="1100" dirty="0"/>
              <a:t>Any uncertain event that can potentially impact the success or outcome of a project</a:t>
            </a:r>
          </a:p>
          <a:p>
            <a:pPr lvl="1">
              <a:buFont typeface="Wingdings" panose="05000000000000000000" pitchFamily="2" charset="2"/>
              <a:buChar char="q"/>
            </a:pPr>
            <a:r>
              <a:rPr lang="en-US" sz="1100" b="1" dirty="0"/>
              <a:t>Costs – </a:t>
            </a:r>
            <a:r>
              <a:rPr lang="en-US" sz="1100" dirty="0"/>
              <a:t>Starting with a T-shirt size estimate (S, M, L, XL) and then adding capital and labor costs when estimated</a:t>
            </a:r>
          </a:p>
        </p:txBody>
      </p:sp>
      <p:grpSp>
        <p:nvGrpSpPr>
          <p:cNvPr id="17" name="Group 16">
            <a:extLst>
              <a:ext uri="{FF2B5EF4-FFF2-40B4-BE49-F238E27FC236}">
                <a16:creationId xmlns:a16="http://schemas.microsoft.com/office/drawing/2014/main" id="{B6E0D2DD-DE1E-463F-B7DF-93643EEC3456}"/>
              </a:ext>
            </a:extLst>
          </p:cNvPr>
          <p:cNvGrpSpPr/>
          <p:nvPr/>
        </p:nvGrpSpPr>
        <p:grpSpPr>
          <a:xfrm>
            <a:off x="0" y="5851742"/>
            <a:ext cx="11894911" cy="462116"/>
            <a:chOff x="901128" y="6528308"/>
            <a:chExt cx="7230140" cy="462116"/>
          </a:xfrm>
        </p:grpSpPr>
        <p:sp>
          <p:nvSpPr>
            <p:cNvPr id="27" name="Chevron 29">
              <a:extLst>
                <a:ext uri="{FF2B5EF4-FFF2-40B4-BE49-F238E27FC236}">
                  <a16:creationId xmlns:a16="http://schemas.microsoft.com/office/drawing/2014/main" id="{FB48111C-620A-4577-825A-1428D7455F06}"/>
                </a:ext>
              </a:extLst>
            </p:cNvPr>
            <p:cNvSpPr/>
            <p:nvPr/>
          </p:nvSpPr>
          <p:spPr>
            <a:xfrm>
              <a:off x="901128" y="6528308"/>
              <a:ext cx="804294"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9" name="Chevron 34">
              <a:extLst>
                <a:ext uri="{FF2B5EF4-FFF2-40B4-BE49-F238E27FC236}">
                  <a16:creationId xmlns:a16="http://schemas.microsoft.com/office/drawing/2014/main" id="{77914200-5B64-42D1-97A1-B3E0A5009ACD}"/>
                </a:ext>
              </a:extLst>
            </p:cNvPr>
            <p:cNvSpPr/>
            <p:nvPr/>
          </p:nvSpPr>
          <p:spPr>
            <a:xfrm>
              <a:off x="138406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visibility by building a demand intake model </a:t>
              </a:r>
            </a:p>
          </p:txBody>
        </p:sp>
        <p:sp>
          <p:nvSpPr>
            <p:cNvPr id="30" name="Chevron 35">
              <a:extLst>
                <a:ext uri="{FF2B5EF4-FFF2-40B4-BE49-F238E27FC236}">
                  <a16:creationId xmlns:a16="http://schemas.microsoft.com/office/drawing/2014/main" id="{5AAC6418-0FF0-4AB5-917B-3B319A60DE8B}"/>
                </a:ext>
              </a:extLst>
            </p:cNvPr>
            <p:cNvSpPr/>
            <p:nvPr/>
          </p:nvSpPr>
          <p:spPr>
            <a:xfrm>
              <a:off x="3124864" y="6528308"/>
              <a:ext cx="187716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Take control by enhancing, prioritizing, and approving demands</a:t>
              </a:r>
            </a:p>
          </p:txBody>
        </p:sp>
        <p:sp>
          <p:nvSpPr>
            <p:cNvPr id="31" name="Chevron 36">
              <a:extLst>
                <a:ext uri="{FF2B5EF4-FFF2-40B4-BE49-F238E27FC236}">
                  <a16:creationId xmlns:a16="http://schemas.microsoft.com/office/drawing/2014/main" id="{31779143-F51C-4C5C-BB02-2CF9A6A11703}"/>
                </a:ext>
              </a:extLst>
            </p:cNvPr>
            <p:cNvSpPr/>
            <p:nvPr/>
          </p:nvSpPr>
          <p:spPr>
            <a:xfrm>
              <a:off x="485354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Align approved demands to business outcomes</a:t>
              </a:r>
            </a:p>
          </p:txBody>
        </p:sp>
        <p:sp>
          <p:nvSpPr>
            <p:cNvPr id="32" name="Chevron 37">
              <a:extLst>
                <a:ext uri="{FF2B5EF4-FFF2-40B4-BE49-F238E27FC236}">
                  <a16:creationId xmlns:a16="http://schemas.microsoft.com/office/drawing/2014/main" id="{7C20BE01-AF7A-432B-BF8A-5A809730FADD}"/>
                </a:ext>
              </a:extLst>
            </p:cNvPr>
            <p:cNvSpPr/>
            <p:nvPr/>
          </p:nvSpPr>
          <p:spPr>
            <a:xfrm>
              <a:off x="6582231" y="6528308"/>
              <a:ext cx="15490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Increase velocity and plan future demand</a:t>
              </a:r>
            </a:p>
          </p:txBody>
        </p:sp>
      </p:grpSp>
    </p:spTree>
    <p:extLst>
      <p:ext uri="{BB962C8B-B14F-4D97-AF65-F5344CB8AC3E}">
        <p14:creationId xmlns:p14="http://schemas.microsoft.com/office/powerpoint/2010/main" val="2706336029"/>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2150601"/>
            <a:ext cx="10485850" cy="3707169"/>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Determine whether a demand will require a project if approved</a:t>
            </a:r>
          </a:p>
          <a:p>
            <a:pPr>
              <a:buFont typeface="Wingdings" pitchFamily="2" charset="2"/>
              <a:buChar char="q"/>
            </a:pPr>
            <a:r>
              <a:rPr lang="en-US" sz="1200" dirty="0"/>
              <a:t>Demands needing more than eight hours of effort should be included in a project, either new or existing, if approved.</a:t>
            </a:r>
          </a:p>
          <a:p>
            <a:pPr>
              <a:buFont typeface="Wingdings" pitchFamily="2" charset="2"/>
              <a:buChar char="q"/>
            </a:pPr>
            <a:r>
              <a:rPr lang="en-US" sz="1200" dirty="0"/>
              <a:t>Demands that are less that eight hours should be created as a change, if approved.</a:t>
            </a:r>
          </a:p>
          <a:p>
            <a:pPr marL="0" indent="0">
              <a:buNone/>
            </a:pPr>
            <a:r>
              <a:rPr lang="en-US" sz="1200" b="1" dirty="0"/>
              <a:t>Determine thresholds for demands that require demand owner versus demand board approval</a:t>
            </a:r>
          </a:p>
          <a:p>
            <a:pPr>
              <a:buFont typeface="Wingdings" pitchFamily="2" charset="2"/>
              <a:buChar char="q"/>
            </a:pPr>
            <a:r>
              <a:rPr lang="en-US" sz="1200" dirty="0"/>
              <a:t>Give demand owners the authority to approve small, tactical demands so they’re more responsive to business requests, including:</a:t>
            </a:r>
          </a:p>
          <a:p>
            <a:pPr lvl="1">
              <a:buFont typeface="Wingdings" pitchFamily="2" charset="2"/>
              <a:buChar char="q"/>
            </a:pPr>
            <a:r>
              <a:rPr lang="en-US" sz="1100" dirty="0"/>
              <a:t>Demands requiring less than eight hours of effort (i.e., those that don’t require creating a project)</a:t>
            </a:r>
          </a:p>
          <a:p>
            <a:pPr lvl="1">
              <a:buFont typeface="Wingdings" pitchFamily="2" charset="2"/>
              <a:buChar char="q"/>
            </a:pPr>
            <a:r>
              <a:rPr lang="en-US" sz="1100" dirty="0"/>
              <a:t>Demands that require creating a project but that are less than a certain duration (e.g., less than four weeks)</a:t>
            </a:r>
          </a:p>
          <a:p>
            <a:pPr lvl="1">
              <a:buFont typeface="Wingdings" pitchFamily="2" charset="2"/>
              <a:buChar char="q"/>
            </a:pPr>
            <a:r>
              <a:rPr lang="en-US" sz="1100" dirty="0"/>
              <a:t>Demands that you </a:t>
            </a:r>
            <a:r>
              <a:rPr lang="en-US" sz="1100" i="1" dirty="0"/>
              <a:t>have</a:t>
            </a:r>
            <a:r>
              <a:rPr lang="en-US" sz="1100" dirty="0"/>
              <a:t> to do regardless of size, such as those required prior to an approved upgrade</a:t>
            </a:r>
          </a:p>
          <a:p>
            <a:pPr marL="227965" indent="-227965">
              <a:buFont typeface="Wingdings" pitchFamily="2" charset="2"/>
              <a:buChar char="q"/>
            </a:pPr>
            <a:r>
              <a:rPr lang="en-US" sz="1200" dirty="0"/>
              <a:t>Escalate demand approval to the demand board for more complex demands, such as:</a:t>
            </a:r>
          </a:p>
          <a:p>
            <a:pPr marL="456565" lvl="1" indent="-224790">
              <a:buFont typeface="Wingdings" pitchFamily="2" charset="2"/>
              <a:buChar char="q"/>
            </a:pPr>
            <a:r>
              <a:rPr lang="en-US" sz="1100" b="1" dirty="0"/>
              <a:t>Strategic –</a:t>
            </a:r>
            <a:r>
              <a:rPr lang="en-US" sz="1100" dirty="0"/>
              <a:t> For example, those that tie to transformational portfolios and themes</a:t>
            </a:r>
          </a:p>
          <a:p>
            <a:pPr lvl="1">
              <a:buFont typeface="Wingdings" pitchFamily="2" charset="2"/>
              <a:buChar char="q"/>
            </a:pPr>
            <a:r>
              <a:rPr lang="en-US" sz="1100" b="1" dirty="0"/>
              <a:t>Size/time –</a:t>
            </a:r>
            <a:r>
              <a:rPr lang="en-US" sz="1100" dirty="0"/>
              <a:t> Demands requiring a project greater than a fiscal quarter (90 days) or those that span fiscal years</a:t>
            </a:r>
          </a:p>
          <a:p>
            <a:pPr marL="456565" lvl="1" indent="-224790">
              <a:buFont typeface="Wingdings" pitchFamily="2" charset="2"/>
              <a:buChar char="q"/>
            </a:pPr>
            <a:r>
              <a:rPr lang="en-US" sz="1100" b="1" dirty="0"/>
              <a:t>Risk –</a:t>
            </a:r>
            <a:r>
              <a:rPr lang="en-US" sz="1100" dirty="0"/>
              <a:t> Demands with high risk due to resource, compressed timeline, complex technical requirements, or other factors</a:t>
            </a:r>
          </a:p>
          <a:p>
            <a:pPr marL="456565" lvl="1" indent="-224790">
              <a:buFont typeface="Wingdings" pitchFamily="2" charset="2"/>
              <a:buChar char="q"/>
            </a:pPr>
            <a:r>
              <a:rPr lang="en-US" sz="1100" b="1" dirty="0"/>
              <a:t>Stakeholders –</a:t>
            </a:r>
            <a:r>
              <a:rPr lang="en-US" sz="1100" dirty="0"/>
              <a:t> Demands with stakeholders who span multiple business units (customer)</a:t>
            </a:r>
          </a:p>
          <a:p>
            <a:pPr lvl="1">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646331"/>
          </a:xfrm>
          <a:prstGeom prst="rect">
            <a:avLst/>
          </a:prstGeom>
          <a:noFill/>
        </p:spPr>
        <p:txBody>
          <a:bodyPr wrap="square" rtlCol="0" anchor="t">
            <a:spAutoFit/>
          </a:bodyPr>
          <a:lstStyle/>
          <a:p>
            <a:r>
              <a:rPr lang="en-US" sz="1200" dirty="0"/>
              <a:t>Demands will come in all shapes and sizes, so you shouldn’t take a “one size fits all” approach to approving them. Tying up your demand board with approving small, tactical projects isn't an efficient use of their time. Demand owners should have the latitude to make decisions on demands up to a certain size; they will then inform the demand board of those decisions.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2b: Determine the demand approval thresholds based on the size of the demand</a:t>
            </a:r>
          </a:p>
        </p:txBody>
      </p:sp>
      <p:grpSp>
        <p:nvGrpSpPr>
          <p:cNvPr id="15" name="Group 14">
            <a:extLst>
              <a:ext uri="{FF2B5EF4-FFF2-40B4-BE49-F238E27FC236}">
                <a16:creationId xmlns:a16="http://schemas.microsoft.com/office/drawing/2014/main" id="{2BA72A0E-01F3-4375-B6FE-3138F73C9DFA}"/>
              </a:ext>
            </a:extLst>
          </p:cNvPr>
          <p:cNvGrpSpPr/>
          <p:nvPr/>
        </p:nvGrpSpPr>
        <p:grpSpPr>
          <a:xfrm>
            <a:off x="0" y="5851742"/>
            <a:ext cx="11894911" cy="462116"/>
            <a:chOff x="901128" y="6528308"/>
            <a:chExt cx="7230140" cy="462116"/>
          </a:xfrm>
        </p:grpSpPr>
        <p:sp>
          <p:nvSpPr>
            <p:cNvPr id="17" name="Chevron 29">
              <a:extLst>
                <a:ext uri="{FF2B5EF4-FFF2-40B4-BE49-F238E27FC236}">
                  <a16:creationId xmlns:a16="http://schemas.microsoft.com/office/drawing/2014/main" id="{82D1EF15-1D72-4ACA-A7D9-F8285A854F5B}"/>
                </a:ext>
              </a:extLst>
            </p:cNvPr>
            <p:cNvSpPr/>
            <p:nvPr/>
          </p:nvSpPr>
          <p:spPr>
            <a:xfrm>
              <a:off x="901128" y="6528308"/>
              <a:ext cx="804294"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6" name="Chevron 34">
              <a:extLst>
                <a:ext uri="{FF2B5EF4-FFF2-40B4-BE49-F238E27FC236}">
                  <a16:creationId xmlns:a16="http://schemas.microsoft.com/office/drawing/2014/main" id="{7DA88432-29D7-4AA2-B491-28AE516EF3A7}"/>
                </a:ext>
              </a:extLst>
            </p:cNvPr>
            <p:cNvSpPr/>
            <p:nvPr/>
          </p:nvSpPr>
          <p:spPr>
            <a:xfrm>
              <a:off x="138406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visibility by building a demand intake model </a:t>
              </a:r>
            </a:p>
          </p:txBody>
        </p:sp>
        <p:sp>
          <p:nvSpPr>
            <p:cNvPr id="27" name="Chevron 35">
              <a:extLst>
                <a:ext uri="{FF2B5EF4-FFF2-40B4-BE49-F238E27FC236}">
                  <a16:creationId xmlns:a16="http://schemas.microsoft.com/office/drawing/2014/main" id="{77A23018-03F5-4F33-A51C-7E52A9AFDE53}"/>
                </a:ext>
              </a:extLst>
            </p:cNvPr>
            <p:cNvSpPr/>
            <p:nvPr/>
          </p:nvSpPr>
          <p:spPr>
            <a:xfrm>
              <a:off x="3124864" y="6528308"/>
              <a:ext cx="187716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Take control by enhancing, prioritizing, and approving demands</a:t>
              </a:r>
            </a:p>
          </p:txBody>
        </p:sp>
        <p:sp>
          <p:nvSpPr>
            <p:cNvPr id="29" name="Chevron 36">
              <a:extLst>
                <a:ext uri="{FF2B5EF4-FFF2-40B4-BE49-F238E27FC236}">
                  <a16:creationId xmlns:a16="http://schemas.microsoft.com/office/drawing/2014/main" id="{462DFF96-D97A-4FEE-BA1D-834D502C567F}"/>
                </a:ext>
              </a:extLst>
            </p:cNvPr>
            <p:cNvSpPr/>
            <p:nvPr/>
          </p:nvSpPr>
          <p:spPr>
            <a:xfrm>
              <a:off x="485354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Align approved demands to business outcomes</a:t>
              </a:r>
            </a:p>
          </p:txBody>
        </p:sp>
        <p:sp>
          <p:nvSpPr>
            <p:cNvPr id="30" name="Chevron 37">
              <a:extLst>
                <a:ext uri="{FF2B5EF4-FFF2-40B4-BE49-F238E27FC236}">
                  <a16:creationId xmlns:a16="http://schemas.microsoft.com/office/drawing/2014/main" id="{57EEB5A8-785D-4A82-A462-A3C699EDBBAE}"/>
                </a:ext>
              </a:extLst>
            </p:cNvPr>
            <p:cNvSpPr/>
            <p:nvPr/>
          </p:nvSpPr>
          <p:spPr>
            <a:xfrm>
              <a:off x="6582231" y="6528308"/>
              <a:ext cx="15490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Increase velocity and plan future demand</a:t>
              </a:r>
            </a:p>
          </p:txBody>
        </p:sp>
      </p:grpSp>
    </p:spTree>
    <p:extLst>
      <p:ext uri="{BB962C8B-B14F-4D97-AF65-F5344CB8AC3E}">
        <p14:creationId xmlns:p14="http://schemas.microsoft.com/office/powerpoint/2010/main" val="1074154169"/>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075794"/>
            <a:ext cx="8191492" cy="3460947"/>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Gather and consolidate assessments for new demand requests from stakeholders</a:t>
            </a:r>
          </a:p>
          <a:p>
            <a:pPr marL="227965" indent="-227965">
              <a:buFont typeface="Wingdings" panose="05000000000000000000" pitchFamily="2" charset="2"/>
              <a:buChar char="q"/>
            </a:pPr>
            <a:r>
              <a:rPr lang="en-US" sz="1200" dirty="0"/>
              <a:t>Send assessments to specific stakeholders who can analyze the demand’s risk (business and technical) and alignment to business value.</a:t>
            </a:r>
          </a:p>
          <a:p>
            <a:pPr lvl="1">
              <a:buFont typeface="Wingdings" panose="05000000000000000000" pitchFamily="2" charset="2"/>
              <a:buChar char="q"/>
            </a:pPr>
            <a:r>
              <a:rPr lang="en-US" sz="1100" dirty="0"/>
              <a:t>Set the demand state to </a:t>
            </a:r>
            <a:r>
              <a:rPr lang="en-US" sz="1100" b="1" dirty="0"/>
              <a:t>Screening</a:t>
            </a:r>
            <a:r>
              <a:rPr lang="en-US" sz="1100" dirty="0"/>
              <a:t>.</a:t>
            </a:r>
          </a:p>
          <a:p>
            <a:pPr lvl="1">
              <a:buFont typeface="Wingdings" panose="05000000000000000000" pitchFamily="2" charset="2"/>
              <a:buChar char="q"/>
            </a:pPr>
            <a:r>
              <a:rPr lang="en-US" sz="1100" dirty="0"/>
              <a:t>Include both a numeric score (1–10) as well as an opportunity to provide comments for each assessment question. At a minimum, an assessment should contain at least one question for risk and one question for business value.</a:t>
            </a:r>
          </a:p>
          <a:p>
            <a:pPr lvl="1">
              <a:buFont typeface="Wingdings" panose="05000000000000000000" pitchFamily="2" charset="2"/>
              <a:buChar char="q"/>
            </a:pPr>
            <a:r>
              <a:rPr lang="en-US" sz="1100" dirty="0"/>
              <a:t>Technical risk assessments should include a </a:t>
            </a:r>
            <a:r>
              <a:rPr lang="en-US" sz="1100" dirty="0">
                <a:hlinkClick r:id="rId3"/>
              </a:rPr>
              <a:t>configuration versus customization</a:t>
            </a:r>
            <a:r>
              <a:rPr lang="en-US" sz="1100" dirty="0"/>
              <a:t> analysis for each demand.</a:t>
            </a:r>
          </a:p>
          <a:p>
            <a:pPr>
              <a:buFont typeface="Wingdings" panose="05000000000000000000" pitchFamily="2" charset="2"/>
              <a:buChar char="q"/>
            </a:pPr>
            <a:r>
              <a:rPr lang="en-US" sz="1200" dirty="0"/>
              <a:t>Group questions into two categories: risk and business value alignment.</a:t>
            </a:r>
          </a:p>
          <a:p>
            <a:pPr lvl="1">
              <a:buFont typeface="Wingdings" panose="05000000000000000000" pitchFamily="2" charset="2"/>
              <a:buChar char="q"/>
            </a:pPr>
            <a:r>
              <a:rPr lang="en-US" sz="1100" b="1" dirty="0"/>
              <a:t>Risk – </a:t>
            </a:r>
            <a:r>
              <a:rPr lang="en-US" sz="1100" dirty="0"/>
              <a:t>Technical (customization versus configuration, integration), certainty of project requirements, complexity of requirements</a:t>
            </a:r>
          </a:p>
          <a:p>
            <a:pPr lvl="1">
              <a:buFont typeface="Wingdings" panose="05000000000000000000" pitchFamily="2" charset="2"/>
              <a:buChar char="q"/>
            </a:pPr>
            <a:r>
              <a:rPr lang="en-US" sz="1100" b="1" dirty="0"/>
              <a:t>Business value alignment –</a:t>
            </a:r>
            <a:r>
              <a:rPr lang="en-US" sz="1100" dirty="0"/>
              <a:t> Alignment with strategic/corporate objectives, increase of efficiencies, elimination of existing tools/solutions</a:t>
            </a:r>
            <a:endParaRPr lang="en-US" sz="1050" dirty="0"/>
          </a:p>
          <a:p>
            <a:pPr>
              <a:buFont typeface="Wingdings" panose="05000000000000000000" pitchFamily="2" charset="2"/>
              <a:buChar char="q"/>
            </a:pPr>
            <a:r>
              <a:rPr lang="en-US" sz="1200" dirty="0"/>
              <a:t>Calculate an average score for each quantitative assessment question and each assessment category.</a:t>
            </a:r>
          </a:p>
          <a:p>
            <a:pPr>
              <a:buFont typeface="Wingdings" panose="05000000000000000000" pitchFamily="2" charset="2"/>
              <a:buChar char="q"/>
            </a:pPr>
            <a:r>
              <a:rPr lang="en-US" sz="1200" dirty="0"/>
              <a:t>After all assessments have been returned, set the demand state to </a:t>
            </a:r>
            <a:r>
              <a:rPr lang="en-US" sz="1200" b="1" dirty="0"/>
              <a:t>Qualified</a:t>
            </a:r>
            <a:r>
              <a:rPr lang="en-US" sz="1200" dirty="0"/>
              <a:t>.</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216966"/>
            <a:ext cx="11225082" cy="830997"/>
          </a:xfrm>
          <a:prstGeom prst="rect">
            <a:avLst/>
          </a:prstGeom>
          <a:noFill/>
        </p:spPr>
        <p:txBody>
          <a:bodyPr wrap="square" rtlCol="0">
            <a:spAutoFit/>
          </a:bodyPr>
          <a:lstStyle/>
          <a:p>
            <a:r>
              <a:rPr lang="en-US" sz="1200" dirty="0"/>
              <a:t>For demands identified as strategic, after the demand owner has enhanced the demand request with additional cost, risk, and value information, they should use assessments to obtain additional input from stakeholders on the demand’s risk, business value, and cost. When stakeholders complete the assessments, they score questions on a scale of 1–10 so the results can be consolidated to provide a quantitative score for risk and business value. These scores are used by the demand board as a factor in the decision-making process.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2c: Gather assessments from stakeholders</a:t>
            </a:r>
          </a:p>
        </p:txBody>
      </p:sp>
      <p:sp>
        <p:nvSpPr>
          <p:cNvPr id="17" name="Rectangle 16">
            <a:extLst>
              <a:ext uri="{FF2B5EF4-FFF2-40B4-BE49-F238E27FC236}">
                <a16:creationId xmlns:a16="http://schemas.microsoft.com/office/drawing/2014/main" id="{9EBD4772-79C1-49CB-9D5D-EB53B25C8C34}"/>
              </a:ext>
            </a:extLst>
          </p:cNvPr>
          <p:cNvSpPr/>
          <p:nvPr/>
        </p:nvSpPr>
        <p:spPr>
          <a:xfrm>
            <a:off x="8694226" y="2845837"/>
            <a:ext cx="2910583" cy="178510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A bubble chart works well as a visual assessment tool. Using two complementary scoring metrics to place each demand on the graph, employ a third to show the magnitude of the demand. Customers often use risk and value to place the demand on the graph, then use cost to show the magnitude (size of the bubble).</a:t>
            </a:r>
          </a:p>
        </p:txBody>
      </p:sp>
      <p:grpSp>
        <p:nvGrpSpPr>
          <p:cNvPr id="26" name="Group 25">
            <a:extLst>
              <a:ext uri="{FF2B5EF4-FFF2-40B4-BE49-F238E27FC236}">
                <a16:creationId xmlns:a16="http://schemas.microsoft.com/office/drawing/2014/main" id="{4F5A6B14-2B65-4F66-8A37-E3AA83E7C344}"/>
              </a:ext>
            </a:extLst>
          </p:cNvPr>
          <p:cNvGrpSpPr/>
          <p:nvPr/>
        </p:nvGrpSpPr>
        <p:grpSpPr>
          <a:xfrm>
            <a:off x="0" y="5851742"/>
            <a:ext cx="11894911" cy="462116"/>
            <a:chOff x="901128" y="6528308"/>
            <a:chExt cx="7230140" cy="462116"/>
          </a:xfrm>
        </p:grpSpPr>
        <p:sp>
          <p:nvSpPr>
            <p:cNvPr id="27" name="Chevron 29">
              <a:extLst>
                <a:ext uri="{FF2B5EF4-FFF2-40B4-BE49-F238E27FC236}">
                  <a16:creationId xmlns:a16="http://schemas.microsoft.com/office/drawing/2014/main" id="{F6F3D300-1EC4-4CB5-BF13-42009B304498}"/>
                </a:ext>
              </a:extLst>
            </p:cNvPr>
            <p:cNvSpPr/>
            <p:nvPr/>
          </p:nvSpPr>
          <p:spPr>
            <a:xfrm>
              <a:off x="901128" y="6528308"/>
              <a:ext cx="804294"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9" name="Chevron 34">
              <a:extLst>
                <a:ext uri="{FF2B5EF4-FFF2-40B4-BE49-F238E27FC236}">
                  <a16:creationId xmlns:a16="http://schemas.microsoft.com/office/drawing/2014/main" id="{381DED06-286E-41C0-8BC2-F9FBEECF10F0}"/>
                </a:ext>
              </a:extLst>
            </p:cNvPr>
            <p:cNvSpPr/>
            <p:nvPr/>
          </p:nvSpPr>
          <p:spPr>
            <a:xfrm>
              <a:off x="138406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visibility by building a demand intake model </a:t>
              </a:r>
            </a:p>
          </p:txBody>
        </p:sp>
        <p:sp>
          <p:nvSpPr>
            <p:cNvPr id="30" name="Chevron 35">
              <a:extLst>
                <a:ext uri="{FF2B5EF4-FFF2-40B4-BE49-F238E27FC236}">
                  <a16:creationId xmlns:a16="http://schemas.microsoft.com/office/drawing/2014/main" id="{094EB7C8-D3B7-4881-9A79-1D9D29384433}"/>
                </a:ext>
              </a:extLst>
            </p:cNvPr>
            <p:cNvSpPr/>
            <p:nvPr/>
          </p:nvSpPr>
          <p:spPr>
            <a:xfrm>
              <a:off x="3124864" y="6528308"/>
              <a:ext cx="187716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Take control by enhancing, prioritizing, and approving demands</a:t>
              </a:r>
            </a:p>
          </p:txBody>
        </p:sp>
        <p:sp>
          <p:nvSpPr>
            <p:cNvPr id="31" name="Chevron 36">
              <a:extLst>
                <a:ext uri="{FF2B5EF4-FFF2-40B4-BE49-F238E27FC236}">
                  <a16:creationId xmlns:a16="http://schemas.microsoft.com/office/drawing/2014/main" id="{F9061720-5D47-4325-A9AF-35C3F0ECCCE1}"/>
                </a:ext>
              </a:extLst>
            </p:cNvPr>
            <p:cNvSpPr/>
            <p:nvPr/>
          </p:nvSpPr>
          <p:spPr>
            <a:xfrm>
              <a:off x="485354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Align approved demands to business outcomes</a:t>
              </a:r>
            </a:p>
          </p:txBody>
        </p:sp>
        <p:sp>
          <p:nvSpPr>
            <p:cNvPr id="32" name="Chevron 37">
              <a:extLst>
                <a:ext uri="{FF2B5EF4-FFF2-40B4-BE49-F238E27FC236}">
                  <a16:creationId xmlns:a16="http://schemas.microsoft.com/office/drawing/2014/main" id="{0103EF6A-20D9-450E-BD60-481F09EC2F01}"/>
                </a:ext>
              </a:extLst>
            </p:cNvPr>
            <p:cNvSpPr/>
            <p:nvPr/>
          </p:nvSpPr>
          <p:spPr>
            <a:xfrm>
              <a:off x="6582231" y="6528308"/>
              <a:ext cx="15490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Increase velocity and plan future demand</a:t>
              </a:r>
            </a:p>
          </p:txBody>
        </p:sp>
      </p:grpSp>
    </p:spTree>
    <p:extLst>
      <p:ext uri="{BB962C8B-B14F-4D97-AF65-F5344CB8AC3E}">
        <p14:creationId xmlns:p14="http://schemas.microsoft.com/office/powerpoint/2010/main" val="1229642253"/>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717230"/>
            <a:ext cx="5750847" cy="4439677"/>
          </a:xfrm>
          <a:prstGeom prst="rect">
            <a:avLst/>
          </a:prstGeom>
        </p:spPr>
        <p:txBody>
          <a:bodyPr wrap="square" anchor="t">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the roles to create a demand resource plan</a:t>
            </a:r>
          </a:p>
          <a:p>
            <a:pPr>
              <a:buFont typeface="Wingdings" panose="05000000000000000000" pitchFamily="2" charset="2"/>
              <a:buChar char="q"/>
            </a:pPr>
            <a:r>
              <a:rPr lang="en-US" sz="1200" dirty="0"/>
              <a:t>The resource manager:</a:t>
            </a:r>
          </a:p>
          <a:p>
            <a:pPr lvl="1">
              <a:buFont typeface="Wingdings" panose="05000000000000000000" pitchFamily="2" charset="2"/>
              <a:buChar char="q"/>
            </a:pPr>
            <a:r>
              <a:rPr lang="en-US" sz="1100" dirty="0"/>
              <a:t>Is responsible for estimation and allocation of resources to projects and demands</a:t>
            </a:r>
          </a:p>
          <a:p>
            <a:pPr lvl="1">
              <a:buFont typeface="Wingdings" panose="05000000000000000000" pitchFamily="2" charset="2"/>
              <a:buChar char="q"/>
            </a:pPr>
            <a:r>
              <a:rPr lang="en-US" sz="1100" dirty="0"/>
              <a:t>May be a dedicated resource manager, program manager, or lead project manager</a:t>
            </a:r>
          </a:p>
          <a:p>
            <a:pPr>
              <a:buFont typeface="Wingdings" panose="05000000000000000000" pitchFamily="2" charset="2"/>
              <a:buChar char="q"/>
            </a:pPr>
            <a:r>
              <a:rPr lang="en-US" sz="1200" dirty="0"/>
              <a:t>The demand owner:</a:t>
            </a:r>
          </a:p>
          <a:p>
            <a:pPr lvl="1">
              <a:buFont typeface="Wingdings" panose="05000000000000000000" pitchFamily="2" charset="2"/>
              <a:buChar char="q"/>
            </a:pPr>
            <a:r>
              <a:rPr lang="en-US" sz="1100" dirty="0"/>
              <a:t>Initiates a demand resource plan request</a:t>
            </a:r>
          </a:p>
          <a:p>
            <a:pPr lvl="1">
              <a:buFont typeface="Wingdings" panose="05000000000000000000" pitchFamily="2" charset="2"/>
              <a:buChar char="q"/>
            </a:pPr>
            <a:r>
              <a:rPr lang="en-US" sz="1100" dirty="0"/>
              <a:t>Collaborates with the resource manager to provide details on requirements</a:t>
            </a:r>
            <a:endParaRPr lang="en-US" sz="1200" b="1" dirty="0"/>
          </a:p>
          <a:p>
            <a:pPr marL="0" indent="0">
              <a:buNone/>
            </a:pPr>
            <a:r>
              <a:rPr lang="en-US" sz="1200" b="1" dirty="0"/>
              <a:t>Create the demand resource plan</a:t>
            </a:r>
          </a:p>
          <a:p>
            <a:pPr marL="227965" indent="-227965">
              <a:buFont typeface="Wingdings" pitchFamily="2" charset="2"/>
              <a:buChar char="q"/>
            </a:pPr>
            <a:r>
              <a:rPr lang="en-US" sz="1200" dirty="0"/>
              <a:t>The demand owner creates the demand resource plan. They will: </a:t>
            </a:r>
          </a:p>
          <a:p>
            <a:pPr marL="456565" lvl="1" indent="-224790">
              <a:buFont typeface="Wingdings" pitchFamily="2" charset="2"/>
              <a:buChar char="q"/>
            </a:pPr>
            <a:r>
              <a:rPr lang="en-US" sz="1100" dirty="0"/>
              <a:t>Add the resource group or resource roles and </a:t>
            </a:r>
            <a:r>
              <a:rPr lang="en-US" sz="1100" dirty="0">
                <a:solidFill>
                  <a:srgbClr val="283D40"/>
                </a:solidFill>
              </a:rPr>
              <a:t>an estimate</a:t>
            </a:r>
            <a:r>
              <a:rPr lang="en-US" sz="1100" dirty="0"/>
              <a:t> of the hours needed based on requirements. </a:t>
            </a:r>
            <a:r>
              <a:rPr lang="en-US" sz="1100" dirty="0">
                <a:solidFill>
                  <a:srgbClr val="283D40"/>
                </a:solidFill>
              </a:rPr>
              <a:t>The level of precision needed for this estimate should be based on the complexity of the demand request—more complex requests should have more detailed estimates.</a:t>
            </a:r>
          </a:p>
          <a:p>
            <a:pPr marL="456565" lvl="1" indent="-224790">
              <a:buFont typeface="Wingdings" pitchFamily="2" charset="2"/>
              <a:buChar char="q"/>
            </a:pPr>
            <a:r>
              <a:rPr lang="en-US" sz="1100" dirty="0"/>
              <a:t>Use the demand start date as the resource plan start date.</a:t>
            </a:r>
          </a:p>
          <a:p>
            <a:pPr marL="456565" lvl="1" indent="-224790">
              <a:buFont typeface="Wingdings" pitchFamily="2" charset="2"/>
              <a:buChar char="q"/>
            </a:pPr>
            <a:r>
              <a:rPr lang="en-US" sz="1100" dirty="0"/>
              <a:t>Use a consistent time format for all resource plan allocations (e.g., weekly or monthly).</a:t>
            </a:r>
          </a:p>
          <a:p>
            <a:pPr marL="456565" lvl="1" indent="-224790">
              <a:buFont typeface="Wingdings" pitchFamily="2" charset="2"/>
              <a:buChar char="q"/>
            </a:pPr>
            <a:r>
              <a:rPr lang="en-US" sz="1100" dirty="0"/>
              <a:t>Use a consistent resource request type (hours or FTE) for all demands.</a:t>
            </a:r>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125526"/>
            <a:ext cx="11225082" cy="646331"/>
          </a:xfrm>
          <a:prstGeom prst="rect">
            <a:avLst/>
          </a:prstGeom>
          <a:noFill/>
        </p:spPr>
        <p:txBody>
          <a:bodyPr wrap="square" rtlCol="0" anchor="t">
            <a:spAutoFit/>
          </a:bodyPr>
          <a:lstStyle/>
          <a:p>
            <a:r>
              <a:rPr lang="en-US" sz="1200" dirty="0"/>
              <a:t>In addition to understanding risk and business value, the demand owner should also estimate the effort (according to T-shirt sizes) and</a:t>
            </a:r>
            <a:r>
              <a:rPr lang="en-US" sz="1200" dirty="0">
                <a:solidFill>
                  <a:srgbClr val="FF0000"/>
                </a:solidFill>
              </a:rPr>
              <a:t> </a:t>
            </a:r>
            <a:r>
              <a:rPr lang="en-US" sz="1200" dirty="0"/>
              <a:t>assess the capacity of your organization to put the demand into action. The demand owner should construct a resource plan based on the estimated requirements to create not only more accurate cost estimates, but also to avoid over-committing limited development resources.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2d: Create a demand resource plan</a:t>
            </a:r>
          </a:p>
        </p:txBody>
      </p:sp>
      <p:sp>
        <p:nvSpPr>
          <p:cNvPr id="17" name="Rectangle 16">
            <a:extLst>
              <a:ext uri="{FF2B5EF4-FFF2-40B4-BE49-F238E27FC236}">
                <a16:creationId xmlns:a16="http://schemas.microsoft.com/office/drawing/2014/main" id="{9EBD4772-79C1-49CB-9D5D-EB53B25C8C34}"/>
              </a:ext>
            </a:extLst>
          </p:cNvPr>
          <p:cNvSpPr/>
          <p:nvPr/>
        </p:nvSpPr>
        <p:spPr>
          <a:xfrm>
            <a:off x="6341893" y="4280990"/>
            <a:ext cx="5028472" cy="76944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1100" b="1" dirty="0">
                <a:solidFill>
                  <a:schemeClr val="tx1"/>
                </a:solidFill>
              </a:rPr>
              <a:t>Practitioner insight:</a:t>
            </a:r>
            <a:r>
              <a:rPr lang="en-US" sz="1100" dirty="0">
                <a:solidFill>
                  <a:schemeClr val="tx1"/>
                </a:solidFill>
              </a:rPr>
              <a:t> Capturing resource requirements during the demand evaluation process allows for more accurate planning of future labor needs. This enables IT to respond more quickly and accurately to demand requests in the future.</a:t>
            </a:r>
          </a:p>
        </p:txBody>
      </p:sp>
      <p:sp>
        <p:nvSpPr>
          <p:cNvPr id="26" name="Content Placeholder 11">
            <a:extLst>
              <a:ext uri="{FF2B5EF4-FFF2-40B4-BE49-F238E27FC236}">
                <a16:creationId xmlns:a16="http://schemas.microsoft.com/office/drawing/2014/main" id="{66C47FBD-09EA-49A0-821B-900FA64951BD}"/>
              </a:ext>
            </a:extLst>
          </p:cNvPr>
          <p:cNvSpPr txBox="1">
            <a:spLocks/>
          </p:cNvSpPr>
          <p:nvPr/>
        </p:nvSpPr>
        <p:spPr>
          <a:xfrm>
            <a:off x="6094412" y="1717230"/>
            <a:ext cx="5750847" cy="2753061"/>
          </a:xfrm>
          <a:prstGeom prst="rect">
            <a:avLst/>
          </a:prstGeom>
        </p:spPr>
        <p:txBody>
          <a:bodyPr wrap="square">
            <a:spAutoFit/>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Resource manager reviews the resource plan</a:t>
            </a:r>
          </a:p>
          <a:p>
            <a:pPr>
              <a:buFont typeface="Wingdings" pitchFamily="2" charset="2"/>
              <a:buChar char="q"/>
            </a:pPr>
            <a:r>
              <a:rPr lang="en-US" sz="1200" dirty="0"/>
              <a:t>The resource manager vets requirements with the demand owner.</a:t>
            </a:r>
          </a:p>
          <a:p>
            <a:pPr>
              <a:buFont typeface="Wingdings" pitchFamily="2" charset="2"/>
              <a:buChar char="q"/>
            </a:pPr>
            <a:r>
              <a:rPr lang="en-US" sz="1200" dirty="0"/>
              <a:t>If changes to the plan are needed, the resource manager rejects the plan and sends back to the demand manager for revision.</a:t>
            </a:r>
          </a:p>
          <a:p>
            <a:pPr>
              <a:buFont typeface="Wingdings" pitchFamily="2" charset="2"/>
              <a:buChar char="q"/>
            </a:pPr>
            <a:r>
              <a:rPr lang="en-US" sz="1200" dirty="0"/>
              <a:t>If it’s approved, the resource manager creates a soft allocation of resources. The hours are requested but are not committed unless the demand is approved and converted to a project, at which time they become a hard allocation.</a:t>
            </a:r>
          </a:p>
          <a:p>
            <a:pPr>
              <a:buFont typeface="Wingdings" pitchFamily="2" charset="2"/>
              <a:buChar char="q"/>
            </a:pPr>
            <a:r>
              <a:rPr lang="en-US" sz="1200" dirty="0"/>
              <a:t>Soft-allocated resources still impact resource availability.</a:t>
            </a:r>
          </a:p>
          <a:p>
            <a:pPr lvl="1">
              <a:buFont typeface="Wingdings" pitchFamily="2" charset="2"/>
              <a:buChar char="q"/>
            </a:pPr>
            <a:r>
              <a:rPr lang="en-US" sz="1100" dirty="0"/>
              <a:t>Availability = capacity – hard allocations – soft allocations</a:t>
            </a:r>
          </a:p>
          <a:p>
            <a:pPr>
              <a:buFont typeface="Wingdings" pitchFamily="2" charset="2"/>
              <a:buChar char="q"/>
            </a:pPr>
            <a:endParaRPr lang="en-US" sz="1200" dirty="0"/>
          </a:p>
        </p:txBody>
      </p:sp>
      <p:grpSp>
        <p:nvGrpSpPr>
          <p:cNvPr id="27" name="Group 26">
            <a:extLst>
              <a:ext uri="{FF2B5EF4-FFF2-40B4-BE49-F238E27FC236}">
                <a16:creationId xmlns:a16="http://schemas.microsoft.com/office/drawing/2014/main" id="{16033FC3-6119-41A6-94EC-33D96197D527}"/>
              </a:ext>
            </a:extLst>
          </p:cNvPr>
          <p:cNvGrpSpPr/>
          <p:nvPr/>
        </p:nvGrpSpPr>
        <p:grpSpPr>
          <a:xfrm>
            <a:off x="0" y="5922262"/>
            <a:ext cx="11894911" cy="462116"/>
            <a:chOff x="901128" y="6528308"/>
            <a:chExt cx="7230140" cy="462116"/>
          </a:xfrm>
        </p:grpSpPr>
        <p:sp>
          <p:nvSpPr>
            <p:cNvPr id="29" name="Chevron 29">
              <a:extLst>
                <a:ext uri="{FF2B5EF4-FFF2-40B4-BE49-F238E27FC236}">
                  <a16:creationId xmlns:a16="http://schemas.microsoft.com/office/drawing/2014/main" id="{EC76EEF5-8A13-4D32-8C37-4E216F1E1DE8}"/>
                </a:ext>
              </a:extLst>
            </p:cNvPr>
            <p:cNvSpPr/>
            <p:nvPr/>
          </p:nvSpPr>
          <p:spPr>
            <a:xfrm>
              <a:off x="901128" y="6528308"/>
              <a:ext cx="804294"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30" name="Chevron 34">
              <a:extLst>
                <a:ext uri="{FF2B5EF4-FFF2-40B4-BE49-F238E27FC236}">
                  <a16:creationId xmlns:a16="http://schemas.microsoft.com/office/drawing/2014/main" id="{1A29E70B-EAC5-44EC-828A-B8E6AA5AB924}"/>
                </a:ext>
              </a:extLst>
            </p:cNvPr>
            <p:cNvSpPr/>
            <p:nvPr/>
          </p:nvSpPr>
          <p:spPr>
            <a:xfrm>
              <a:off x="138406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Create visibility by building a demand intake model </a:t>
              </a:r>
            </a:p>
          </p:txBody>
        </p:sp>
        <p:sp>
          <p:nvSpPr>
            <p:cNvPr id="31" name="Chevron 35">
              <a:extLst>
                <a:ext uri="{FF2B5EF4-FFF2-40B4-BE49-F238E27FC236}">
                  <a16:creationId xmlns:a16="http://schemas.microsoft.com/office/drawing/2014/main" id="{C38A55AA-832D-4DAC-85D9-A1DBAF98D6A1}"/>
                </a:ext>
              </a:extLst>
            </p:cNvPr>
            <p:cNvSpPr/>
            <p:nvPr/>
          </p:nvSpPr>
          <p:spPr>
            <a:xfrm>
              <a:off x="3124864" y="6528308"/>
              <a:ext cx="187716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Take control by enhancing, prioritizing, and approving demands</a:t>
              </a:r>
            </a:p>
          </p:txBody>
        </p:sp>
        <p:sp>
          <p:nvSpPr>
            <p:cNvPr id="32" name="Chevron 36">
              <a:extLst>
                <a:ext uri="{FF2B5EF4-FFF2-40B4-BE49-F238E27FC236}">
                  <a16:creationId xmlns:a16="http://schemas.microsoft.com/office/drawing/2014/main" id="{F05D80EA-6B7A-4F41-8896-E9B8C40A40C1}"/>
                </a:ext>
              </a:extLst>
            </p:cNvPr>
            <p:cNvSpPr/>
            <p:nvPr/>
          </p:nvSpPr>
          <p:spPr>
            <a:xfrm>
              <a:off x="4853547" y="6528308"/>
              <a:ext cx="1889280"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Align approved demands to business outcomes</a:t>
              </a:r>
            </a:p>
          </p:txBody>
        </p:sp>
        <p:sp>
          <p:nvSpPr>
            <p:cNvPr id="33" name="Chevron 37">
              <a:extLst>
                <a:ext uri="{FF2B5EF4-FFF2-40B4-BE49-F238E27FC236}">
                  <a16:creationId xmlns:a16="http://schemas.microsoft.com/office/drawing/2014/main" id="{90B9664C-6518-4BF4-9677-BE8F521F0D7B}"/>
                </a:ext>
              </a:extLst>
            </p:cNvPr>
            <p:cNvSpPr/>
            <p:nvPr/>
          </p:nvSpPr>
          <p:spPr>
            <a:xfrm>
              <a:off x="6582231" y="6528308"/>
              <a:ext cx="154903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Increase velocity and plan future demand</a:t>
              </a:r>
            </a:p>
          </p:txBody>
        </p:sp>
      </p:grpSp>
    </p:spTree>
    <p:extLst>
      <p:ext uri="{BB962C8B-B14F-4D97-AF65-F5344CB8AC3E}">
        <p14:creationId xmlns:p14="http://schemas.microsoft.com/office/powerpoint/2010/main" val="516895838"/>
      </p:ext>
    </p:extLst>
  </p:cSld>
  <p:clrMapOvr>
    <a:masterClrMapping/>
  </p:clrMapOvr>
  <p:transition spd="med">
    <p:fade/>
  </p:transition>
</p:sld>
</file>

<file path=ppt/theme/theme1.xml><?xml version="1.0" encoding="utf-8"?>
<a:theme xmlns:a="http://schemas.openxmlformats.org/drawingml/2006/main" name="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5" ma:contentTypeDescription="Create a new document." ma:contentTypeScope="" ma:versionID="a83a46e33a531026781cf8b044ce611c">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C81B5FD-4AF5-466B-8D06-F0DC0AFC85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42EBD74-0C8C-4218-984D-F3840F64FB11}">
  <ds:schemaRefs>
    <ds:schemaRef ds:uri="http://schemas.microsoft.com/sharepoint/v3/contenttype/forms"/>
  </ds:schemaRefs>
</ds:datastoreItem>
</file>

<file path=customXml/itemProps3.xml><?xml version="1.0" encoding="utf-8"?>
<ds:datastoreItem xmlns:ds="http://schemas.openxmlformats.org/officeDocument/2006/customXml" ds:itemID="{7B90EAE0-21DB-454B-B383-409A2894D1A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Event Keynote Template _Teal_Avenir_102717_JR</Template>
  <TotalTime>26146</TotalTime>
  <Words>4283</Words>
  <Application>Microsoft Office PowerPoint</Application>
  <PresentationFormat>Custom</PresentationFormat>
  <Paragraphs>344</Paragraphs>
  <Slides>18</Slides>
  <Notes>15</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Manage platform demand</vt:lpstr>
      <vt:lpstr>Success Pillars – Structure</vt:lpstr>
      <vt:lpstr>Manage platform demand</vt:lpstr>
      <vt:lpstr>Step 1a: Define demand management roles</vt:lpstr>
      <vt:lpstr>Step 1b: Define demand management intake processes</vt:lpstr>
      <vt:lpstr>Step 2a: Assign demand requests and enhance them with additional information for evaluation</vt:lpstr>
      <vt:lpstr>Step 2b: Determine the demand approval thresholds based on the size of the demand</vt:lpstr>
      <vt:lpstr>Step 2c: Gather assessments from stakeholders</vt:lpstr>
      <vt:lpstr>Step 2d: Create a demand resource plan</vt:lpstr>
      <vt:lpstr>Step 2e: Approve, defer, or reject the demand requests</vt:lpstr>
      <vt:lpstr>Step 2e: Approve, defer, or reject the demand request (Continued)</vt:lpstr>
      <vt:lpstr>Step 3a: Use the business unit’s strategic plans and KPIs to anticipate demand changes</vt:lpstr>
      <vt:lpstr>Step 3b: Focus demand conversations on business needs</vt:lpstr>
      <vt:lpstr>Step 4a: Apply Agile practices to increase demand responsiveness</vt:lpstr>
      <vt:lpstr>Step 4b: Managing demand in a services-focused organization</vt:lpstr>
      <vt:lpstr>Manage platform demand</vt:lpstr>
      <vt:lpstr>Appendix</vt:lpstr>
      <vt:lpstr>Demand flow diagram</vt:lpstr>
    </vt:vector>
  </TitlesOfParts>
  <Manager/>
  <Company>ServiceNow</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Platform Demand Management - Customer Successs - ServiceNow</dc:title>
  <dc:subject>This checklist outlines how to manage demand for ServiceNow® functionality in partnership with business stakeholders… </dc:subject>
  <dc:creator>ServiceNow Customer Success</dc:creator>
  <cp:keywords>demand management, platform demand, customer patterns, product demand, services demand, business partner demand, service delivery</cp:keywords>
  <dc:description/>
  <cp:lastModifiedBy>Sasi Yajamanyam</cp:lastModifiedBy>
  <cp:revision>845</cp:revision>
  <cp:lastPrinted>2018-04-26T14:46:34Z</cp:lastPrinted>
  <dcterms:created xsi:type="dcterms:W3CDTF">2017-11-01T20:30:48Z</dcterms:created>
  <dcterms:modified xsi:type="dcterms:W3CDTF">2020-02-19T17:48:35Z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0x01010049E265F72CA92545B9F9453CFEB18874</vt:lpwstr>
  </property>
</Properties>
</file>