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Lst>
  <p:notesMasterIdLst>
    <p:notesMasterId r:id="rId18"/>
  </p:notesMasterIdLst>
  <p:sldIdLst>
    <p:sldId id="1179" r:id="rId5"/>
    <p:sldId id="1203" r:id="rId6"/>
    <p:sldId id="1202" r:id="rId7"/>
    <p:sldId id="1194" r:id="rId8"/>
    <p:sldId id="1195" r:id="rId9"/>
    <p:sldId id="1182" r:id="rId10"/>
    <p:sldId id="1196" r:id="rId11"/>
    <p:sldId id="1185" r:id="rId12"/>
    <p:sldId id="1193" r:id="rId13"/>
    <p:sldId id="1200" r:id="rId14"/>
    <p:sldId id="1199" r:id="rId15"/>
    <p:sldId id="1192" r:id="rId16"/>
    <p:sldId id="1175"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k Tonsetic" initials="MT" lastIdx="9" clrIdx="0"/>
  <p:cmAuthor id="2" name="Pooja Gupta" initials="PG" lastIdx="13" clrIdx="1"/>
  <p:cmAuthor id="3" name="Jon Adlum" initials="JA" lastIdx="1" clrIdx="2"/>
  <p:cmAuthor id="4" name="Jon Adlum" initials="JA [2]" lastIdx="1" clrIdx="3"/>
  <p:cmAuthor id="5" name="Jon Adlum" initials="JA [3]" lastIdx="1" clrIdx="4"/>
  <p:cmAuthor id="6" name="Jon Adlum" initials="JA [4]" lastIdx="1" clrIdx="5"/>
  <p:cmAuthor id="7" name="Jon Adlum" initials="JA [5]" lastIdx="1" clrIdx="6"/>
  <p:cmAuthor id="8" name="Jon Adlum" initials="JA [6]" lastIdx="1" clrIdx="7"/>
  <p:cmAuthor id="9" name="Jon Adlum" initials="JA [7]" lastIdx="1" clrIdx="8"/>
  <p:cmAuthor id="10" name="Jon Adlum" initials="JA [8]" lastIdx="1" clrIdx="9"/>
  <p:cmAuthor id="11" name="Jon Adlum" initials="JA [9]" lastIdx="1" clrIdx="10"/>
  <p:cmAuthor id="12" name="Jon Adlum" initials="JA [10]" lastIdx="1" clrIdx="11"/>
  <p:cmAuthor id="13" name="Jon Adlum" initials="JA [11]" lastIdx="1" clrIdx="12"/>
  <p:cmAuthor id="14" name="Jon Adlum" initials="JA [12]" lastIdx="1" clrIdx="13"/>
  <p:cmAuthor id="15" name="Jon Adlum" initials="JA [13]" lastIdx="1" clrIdx="14"/>
  <p:cmAuthor id="16" name="Jon Adlum" initials="JA [14]" lastIdx="1" clrIdx="15"/>
  <p:cmAuthor id="17" name="Jon Adlum" initials="JA [15]" lastIdx="1" clrIdx="16"/>
  <p:cmAuthor id="18" name="CJ Nichols" initials="CJN" lastIdx="3" clrIdx="17"/>
  <p:cmAuthor id="19" name="Ed Klebanov" initials="EK" lastIdx="10" clrIdx="18">
    <p:extLst>
      <p:ext uri="{19B8F6BF-5375-455C-9EA6-DF929625EA0E}">
        <p15:presenceInfo xmlns:p15="http://schemas.microsoft.com/office/powerpoint/2012/main" userId="S::edward.klebanov@servicenow.com::94d78c65-1463-4859-b778-6870dd3995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0DE7AF-FA53-B145-B05A-79CD128E08C7}" v="12" dt="2020-02-20T15:11:00.50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40" autoAdjust="0"/>
    <p:restoredTop sz="95213" autoAdjust="0"/>
  </p:normalViewPr>
  <p:slideViewPr>
    <p:cSldViewPr snapToGrid="0">
      <p:cViewPr varScale="1">
        <p:scale>
          <a:sx n="124" d="100"/>
          <a:sy n="124" d="100"/>
        </p:scale>
        <p:origin x="107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D94F3C-C088-4C3E-93AF-11B9C2D62B37}" type="datetimeFigureOut">
              <a:rPr lang="en-US" smtClean="0"/>
              <a:t>2/20/20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D261F1-8EC8-4A3F-ADE1-80D6E3030A2C}" type="slidenum">
              <a:rPr lang="en-US" smtClean="0"/>
              <a:t>‹#›</a:t>
            </a:fld>
            <a:endParaRPr lang="en-US" dirty="0"/>
          </a:p>
        </p:txBody>
      </p:sp>
    </p:spTree>
    <p:extLst>
      <p:ext uri="{BB962C8B-B14F-4D97-AF65-F5344CB8AC3E}">
        <p14:creationId xmlns:p14="http://schemas.microsoft.com/office/powerpoint/2010/main" val="1409053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040" rtl="0" eaLnBrk="1" fontAlgn="auto" latinLnBrk="0" hangingPunct="1">
              <a:lnSpc>
                <a:spcPct val="100000"/>
              </a:lnSpc>
              <a:spcBef>
                <a:spcPts val="0"/>
              </a:spcBef>
              <a:spcAft>
                <a:spcPts val="0"/>
              </a:spcAft>
              <a:buClrTx/>
              <a:buSzTx/>
              <a:buFontTx/>
              <a:buNone/>
              <a:tabLst/>
              <a:defRPr/>
            </a:pPr>
            <a:fld id="{074299CD-3469-7241-AD37-C0E01E3A61D2}" type="slidenum">
              <a:rPr kumimoji="0" lang="en-US" sz="1200" b="0" i="0" u="none" strike="noStrike" kern="1200" cap="none" spc="0" normalizeH="0" baseline="0" noProof="0" smtClean="0">
                <a:ln>
                  <a:noFill/>
                </a:ln>
                <a:solidFill>
                  <a:srgbClr val="293E40"/>
                </a:solidFill>
                <a:effectLst/>
                <a:uLnTx/>
                <a:uFillTx/>
                <a:latin typeface="Century Gothic" panose="020F0302020204030204"/>
                <a:ea typeface="+mn-ea"/>
                <a:cs typeface="+mn-cs"/>
              </a:rPr>
              <a:pPr marL="0" marR="0" lvl="0" indent="0" algn="r" defTabSz="45704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srgbClr val="293E40"/>
              </a:solidFill>
              <a:effectLst/>
              <a:uLnTx/>
              <a:uFillTx/>
              <a:latin typeface="Century Gothic" panose="020F0302020204030204"/>
              <a:ea typeface="+mn-ea"/>
              <a:cs typeface="+mn-cs"/>
            </a:endParaRPr>
          </a:p>
        </p:txBody>
      </p:sp>
    </p:spTree>
    <p:extLst>
      <p:ext uri="{BB962C8B-B14F-4D97-AF65-F5344CB8AC3E}">
        <p14:creationId xmlns:p14="http://schemas.microsoft.com/office/powerpoint/2010/main" val="2374395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4299CD-3469-7241-AD37-C0E01E3A61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07851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4299CD-3469-7241-AD37-C0E01E3A61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513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4299CD-3469-7241-AD37-C0E01E3A61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76014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74299CD-3469-7241-AD37-C0E01E3A61D2}" type="slidenum">
              <a:rPr lang="en-US" smtClean="0"/>
              <a:pPr/>
              <a:t>2</a:t>
            </a:fld>
            <a:endParaRPr lang="en-US" dirty="0"/>
          </a:p>
        </p:txBody>
      </p:sp>
    </p:spTree>
    <p:extLst>
      <p:ext uri="{BB962C8B-B14F-4D97-AF65-F5344CB8AC3E}">
        <p14:creationId xmlns:p14="http://schemas.microsoft.com/office/powerpoint/2010/main" val="871479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2D261F1-8EC8-4A3F-ADE1-80D6E3030A2C}" type="slidenum">
              <a:rPr lang="en-US" smtClean="0"/>
              <a:t>3</a:t>
            </a:fld>
            <a:endParaRPr lang="en-US" dirty="0"/>
          </a:p>
        </p:txBody>
      </p:sp>
    </p:spTree>
    <p:extLst>
      <p:ext uri="{BB962C8B-B14F-4D97-AF65-F5344CB8AC3E}">
        <p14:creationId xmlns:p14="http://schemas.microsoft.com/office/powerpoint/2010/main" val="3062451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4299CD-3469-7241-AD37-C0E01E3A61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81267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4299CD-3469-7241-AD37-C0E01E3A61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0997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4299CD-3469-7241-AD37-C0E01E3A61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13607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4299CD-3469-7241-AD37-C0E01E3A61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13984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4299CD-3469-7241-AD37-C0E01E3A61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26496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74299CD-3469-7241-AD37-C0E01E3A61D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5883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_1">
    <p:bg bwMode="gray">
      <p:bgPr>
        <a:solidFill>
          <a:schemeClr val="tx1"/>
        </a:solidFill>
        <a:effectLst/>
      </p:bgPr>
    </p:bg>
    <p:spTree>
      <p:nvGrpSpPr>
        <p:cNvPr id="1" name=""/>
        <p:cNvGrpSpPr/>
        <p:nvPr/>
      </p:nvGrpSpPr>
      <p:grpSpPr>
        <a:xfrm>
          <a:off x="0" y="0"/>
          <a:ext cx="0" cy="0"/>
          <a:chOff x="0" y="0"/>
          <a:chExt cx="0" cy="0"/>
        </a:xfrm>
      </p:grpSpPr>
      <p:sp>
        <p:nvSpPr>
          <p:cNvPr id="28" name="Text Placeholder 2"/>
          <p:cNvSpPr>
            <a:spLocks noGrp="1"/>
          </p:cNvSpPr>
          <p:nvPr>
            <p:ph type="body" sz="quarter" idx="12" hasCustomPrompt="1"/>
          </p:nvPr>
        </p:nvSpPr>
        <p:spPr>
          <a:xfrm>
            <a:off x="428335" y="3411258"/>
            <a:ext cx="9394890" cy="789637"/>
          </a:xfrm>
        </p:spPr>
        <p:txBody>
          <a:bodyPr/>
          <a:lstStyle>
            <a:lvl1pPr marL="0" indent="0">
              <a:lnSpc>
                <a:spcPct val="80000"/>
              </a:lnSpc>
              <a:spcBef>
                <a:spcPts val="0"/>
              </a:spcBef>
              <a:buFont typeface="Arial" panose="020B0604020202020204" pitchFamily="34" charset="0"/>
              <a:buNone/>
              <a:defRPr sz="2300" b="0">
                <a:solidFill>
                  <a:schemeClr val="bg1"/>
                </a:solidFill>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sp>
        <p:nvSpPr>
          <p:cNvPr id="30" name="Title 2"/>
          <p:cNvSpPr>
            <a:spLocks noGrp="1"/>
          </p:cNvSpPr>
          <p:nvPr>
            <p:ph type="title"/>
          </p:nvPr>
        </p:nvSpPr>
        <p:spPr>
          <a:xfrm>
            <a:off x="427355" y="774668"/>
            <a:ext cx="9395869" cy="2642187"/>
          </a:xfrm>
        </p:spPr>
        <p:txBody>
          <a:bodyPr/>
          <a:lstStyle>
            <a:lvl1pPr marL="0" algn="l" defTabSz="457017" rtl="0" eaLnBrk="1" latinLnBrk="0" hangingPunct="1">
              <a:lnSpc>
                <a:spcPct val="85000"/>
              </a:lnSpc>
              <a:spcBef>
                <a:spcPts val="0"/>
              </a:spcBef>
              <a:buNone/>
              <a:defRPr lang="en-US" sz="4600" b="1" i="0" kern="1200" normalizeH="0" baseline="0" dirty="0">
                <a:solidFill>
                  <a:schemeClr val="bg1"/>
                </a:solidFill>
                <a:latin typeface="+mj-lt"/>
                <a:ea typeface="Gilroy" panose="00000500000000000000" pitchFamily="50" charset="0"/>
                <a:cs typeface="Gilroy" panose="00000500000000000000" pitchFamily="50" charset="0"/>
              </a:defRPr>
            </a:lvl1pPr>
          </a:lstStyle>
          <a:p>
            <a:r>
              <a:rPr lang="en-US" dirty="0"/>
              <a:t>Click to edit Master title style</a:t>
            </a:r>
          </a:p>
        </p:txBody>
      </p:sp>
      <p:sp>
        <p:nvSpPr>
          <p:cNvPr id="29" name="Text Placeholder 4"/>
          <p:cNvSpPr>
            <a:spLocks noGrp="1"/>
          </p:cNvSpPr>
          <p:nvPr>
            <p:ph type="body" sz="quarter" idx="13" hasCustomPrompt="1"/>
          </p:nvPr>
        </p:nvSpPr>
        <p:spPr>
          <a:xfrm>
            <a:off x="427406" y="5506862"/>
            <a:ext cx="6166326" cy="914400"/>
          </a:xfrm>
        </p:spPr>
        <p:txBody>
          <a:bodyPr/>
          <a:lstStyle>
            <a:lvl1pPr marL="0" indent="0">
              <a:buNone/>
              <a:defRPr sz="1399">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sp>
        <p:nvSpPr>
          <p:cNvPr id="35" name="Text Placeholder 4"/>
          <p:cNvSpPr>
            <a:spLocks noGrp="1"/>
          </p:cNvSpPr>
          <p:nvPr>
            <p:ph type="body" sz="quarter" idx="14" hasCustomPrompt="1"/>
          </p:nvPr>
        </p:nvSpPr>
        <p:spPr>
          <a:xfrm>
            <a:off x="428655" y="5135720"/>
            <a:ext cx="6166326" cy="390748"/>
          </a:xfrm>
        </p:spPr>
        <p:txBody>
          <a:bodyPr anchor="b"/>
          <a:lstStyle>
            <a:lvl1pPr marL="0" indent="0">
              <a:buNone/>
              <a:defRPr sz="1399" b="1">
                <a:solidFill>
                  <a:schemeClr val="bg1"/>
                </a:solidFill>
                <a:latin typeface="+mn-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r>
              <a:rPr lang="en-US" dirty="0"/>
              <a:t>Click to edit Master subtitle style</a:t>
            </a:r>
          </a:p>
        </p:txBody>
      </p:sp>
      <p:grpSp>
        <p:nvGrpSpPr>
          <p:cNvPr id="36" name="Group 35">
            <a:extLst>
              <a:ext uri="{FF2B5EF4-FFF2-40B4-BE49-F238E27FC236}">
                <a16:creationId xmlns:a16="http://schemas.microsoft.com/office/drawing/2014/main" id="{263776A5-4AD5-4B46-9367-7EFDFFA31569}"/>
              </a:ext>
            </a:extLst>
          </p:cNvPr>
          <p:cNvGrpSpPr/>
          <p:nvPr userDrawn="1"/>
        </p:nvGrpSpPr>
        <p:grpSpPr bwMode="gray">
          <a:xfrm>
            <a:off x="539891" y="1054100"/>
            <a:ext cx="1498747" cy="234950"/>
            <a:chOff x="539750" y="1054100"/>
            <a:chExt cx="1498357" cy="234950"/>
          </a:xfrm>
        </p:grpSpPr>
        <p:sp>
          <p:nvSpPr>
            <p:cNvPr id="3" name="AutoShape 3">
              <a:extLst>
                <a:ext uri="{FF2B5EF4-FFF2-40B4-BE49-F238E27FC236}">
                  <a16:creationId xmlns:a16="http://schemas.microsoft.com/office/drawing/2014/main" id="{F44A7F4F-3695-4630-9B30-7479D6FAFDF8}"/>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 name="Freeform 5">
              <a:extLst>
                <a:ext uri="{FF2B5EF4-FFF2-40B4-BE49-F238E27FC236}">
                  <a16:creationId xmlns:a16="http://schemas.microsoft.com/office/drawing/2014/main" id="{F7A8AA34-C7CD-4589-B11D-4A9848602D00}"/>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 name="Freeform 6">
              <a:extLst>
                <a:ext uri="{FF2B5EF4-FFF2-40B4-BE49-F238E27FC236}">
                  <a16:creationId xmlns:a16="http://schemas.microsoft.com/office/drawing/2014/main" id="{90062EE8-46D4-48D9-9B3C-75326CF7F9E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 name="Freeform 7">
              <a:extLst>
                <a:ext uri="{FF2B5EF4-FFF2-40B4-BE49-F238E27FC236}">
                  <a16:creationId xmlns:a16="http://schemas.microsoft.com/office/drawing/2014/main" id="{9DEBBD20-E2EB-4610-9A51-669AC0D2F6A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 name="Freeform 8">
              <a:extLst>
                <a:ext uri="{FF2B5EF4-FFF2-40B4-BE49-F238E27FC236}">
                  <a16:creationId xmlns:a16="http://schemas.microsoft.com/office/drawing/2014/main" id="{EEAA3DE7-23CD-4558-8709-1B1030645528}"/>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7" name="Oval 9">
              <a:extLst>
                <a:ext uri="{FF2B5EF4-FFF2-40B4-BE49-F238E27FC236}">
                  <a16:creationId xmlns:a16="http://schemas.microsoft.com/office/drawing/2014/main" id="{60E1A601-537D-4FD7-9DCA-4471CC0D2AC8}"/>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8" name="Rectangle 10">
              <a:extLst>
                <a:ext uri="{FF2B5EF4-FFF2-40B4-BE49-F238E27FC236}">
                  <a16:creationId xmlns:a16="http://schemas.microsoft.com/office/drawing/2014/main" id="{D7DA4939-7418-4F1E-AC7B-C955EC8331C2}"/>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9" name="Freeform 11">
              <a:extLst>
                <a:ext uri="{FF2B5EF4-FFF2-40B4-BE49-F238E27FC236}">
                  <a16:creationId xmlns:a16="http://schemas.microsoft.com/office/drawing/2014/main" id="{1227FC7A-9D41-44D0-99AD-04D451161FC2}"/>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0" name="Freeform 12">
              <a:extLst>
                <a:ext uri="{FF2B5EF4-FFF2-40B4-BE49-F238E27FC236}">
                  <a16:creationId xmlns:a16="http://schemas.microsoft.com/office/drawing/2014/main" id="{1D49DE8A-F082-488C-A82C-AD1F171C1B97}"/>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2" name="Freeform 13">
              <a:extLst>
                <a:ext uri="{FF2B5EF4-FFF2-40B4-BE49-F238E27FC236}">
                  <a16:creationId xmlns:a16="http://schemas.microsoft.com/office/drawing/2014/main" id="{59E73E17-1BB6-4243-A33F-8C2A2A87799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1" name="Freeform 14">
              <a:extLst>
                <a:ext uri="{FF2B5EF4-FFF2-40B4-BE49-F238E27FC236}">
                  <a16:creationId xmlns:a16="http://schemas.microsoft.com/office/drawing/2014/main" id="{DCDABC89-7E30-44B2-829D-185E31F03F4B}"/>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2" name="Freeform 15">
              <a:extLst>
                <a:ext uri="{FF2B5EF4-FFF2-40B4-BE49-F238E27FC236}">
                  <a16:creationId xmlns:a16="http://schemas.microsoft.com/office/drawing/2014/main" id="{D4B8C552-A263-429A-9311-1418F422600A}"/>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66" name="Group 65">
              <a:extLst>
                <a:ext uri="{FF2B5EF4-FFF2-40B4-BE49-F238E27FC236}">
                  <a16:creationId xmlns:a16="http://schemas.microsoft.com/office/drawing/2014/main" id="{DEBBE881-3D3E-4191-A054-64C53E636502}"/>
                </a:ext>
              </a:extLst>
            </p:cNvPr>
            <p:cNvGrpSpPr>
              <a:grpSpLocks noChangeAspect="1"/>
            </p:cNvGrpSpPr>
            <p:nvPr/>
          </p:nvGrpSpPr>
          <p:grpSpPr bwMode="gray">
            <a:xfrm>
              <a:off x="1998819" y="1263267"/>
              <a:ext cx="39288" cy="20954"/>
              <a:chOff x="2687241" y="1822450"/>
              <a:chExt cx="23813" cy="12700"/>
            </a:xfrm>
          </p:grpSpPr>
          <p:sp>
            <p:nvSpPr>
              <p:cNvPr id="67" name="Freeform 8">
                <a:extLst>
                  <a:ext uri="{FF2B5EF4-FFF2-40B4-BE49-F238E27FC236}">
                    <a16:creationId xmlns:a16="http://schemas.microsoft.com/office/drawing/2014/main" id="{C1FFE498-E612-4637-9DEA-045FEC39828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68" name="Freeform 9">
                <a:extLst>
                  <a:ext uri="{FF2B5EF4-FFF2-40B4-BE49-F238E27FC236}">
                    <a16:creationId xmlns:a16="http://schemas.microsoft.com/office/drawing/2014/main" id="{26FC909D-B696-446E-A642-B1EBF7471724}"/>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
        <p:nvSpPr>
          <p:cNvPr id="55" name="AutoShape 7">
            <a:extLst>
              <a:ext uri="{FF2B5EF4-FFF2-40B4-BE49-F238E27FC236}">
                <a16:creationId xmlns:a16="http://schemas.microsoft.com/office/drawing/2014/main" id="{1EED5B79-0291-4B4B-96E3-3F93438B4A2A}"/>
              </a:ext>
            </a:extLst>
          </p:cNvPr>
          <p:cNvSpPr>
            <a:spLocks noChangeAspect="1" noChangeArrowheads="1" noTextEdit="1"/>
          </p:cNvSpPr>
          <p:nvPr userDrawn="1"/>
        </p:nvSpPr>
        <p:spPr bwMode="auto">
          <a:xfrm>
            <a:off x="3155185" y="0"/>
            <a:ext cx="588163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Tree>
    <p:extLst>
      <p:ext uri="{BB962C8B-B14F-4D97-AF65-F5344CB8AC3E}">
        <p14:creationId xmlns:p14="http://schemas.microsoft.com/office/powerpoint/2010/main" val="2837442236"/>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with Subtitle/Header">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612" y="1901952"/>
            <a:ext cx="1117589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212481"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567264526"/>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with Subtitle">
    <p:spTree>
      <p:nvGrpSpPr>
        <p:cNvPr id="1" name=""/>
        <p:cNvGrpSpPr/>
        <p:nvPr/>
      </p:nvGrpSpPr>
      <p:grpSpPr>
        <a:xfrm>
          <a:off x="0" y="0"/>
          <a:ext cx="0" cy="0"/>
          <a:chOff x="0" y="0"/>
          <a:chExt cx="0" cy="0"/>
        </a:xfrm>
      </p:grpSpPr>
      <p:sp>
        <p:nvSpPr>
          <p:cNvPr id="7" name="Text Placeholder 8"/>
          <p:cNvSpPr>
            <a:spLocks noGrp="1"/>
          </p:cNvSpPr>
          <p:nvPr>
            <p:ph type="body" sz="quarter" idx="13"/>
          </p:nvPr>
        </p:nvSpPr>
        <p:spPr>
          <a:xfrm>
            <a:off x="439025" y="960120"/>
            <a:ext cx="11210161" cy="448056"/>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692331005"/>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Tree>
    <p:extLst>
      <p:ext uri="{BB962C8B-B14F-4D97-AF65-F5344CB8AC3E}">
        <p14:creationId xmlns:p14="http://schemas.microsoft.com/office/powerpoint/2010/main" val="3896376339"/>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afe Harbor">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p>
            <a:r>
              <a:rPr lang="en-US" dirty="0"/>
              <a:t>Safe Harbor Notice for Forward-Looking Statements</a:t>
            </a:r>
          </a:p>
        </p:txBody>
      </p:sp>
      <p:sp>
        <p:nvSpPr>
          <p:cNvPr id="5" name="TextBox 4"/>
          <p:cNvSpPr txBox="1"/>
          <p:nvPr userDrawn="1"/>
        </p:nvSpPr>
        <p:spPr bwMode="gray">
          <a:xfrm>
            <a:off x="463227" y="1252087"/>
            <a:ext cx="11229378" cy="5311454"/>
          </a:xfrm>
          <a:prstGeom prst="rect">
            <a:avLst/>
          </a:prstGeom>
          <a:noFill/>
        </p:spPr>
        <p:txBody>
          <a:bodyPr wrap="square" rtlCol="0">
            <a:spAutoFit/>
          </a:bodyPr>
          <a:lstStyle/>
          <a:p>
            <a:pPr marL="0" indent="0">
              <a:lnSpc>
                <a:spcPct val="95000"/>
              </a:lnSpc>
              <a:buNone/>
            </a:pPr>
            <a:r>
              <a:rPr lang="en-US" sz="1050" dirty="0">
                <a:solidFill>
                  <a:schemeClr val="tx1"/>
                </a:solidFill>
              </a:rPr>
              <a:t>This presentation contains “forward‐looking” statements that are based on our management’s beliefs and assumptions and on information currently available to management. We intend for such forward‐looking statements to be covered by the safe harbor provisions for forward‐looking statements contained in the U.S. Private Securities Litigation Reform Act of 1995. Forward‐looking statements include information concerning our possible or assumed strategy, future operations, financing plans, operating model, financial position, future revenues, projected costs, competitive position, industry environment, potential growth opportunities, potential market opportunities, plans and objectives of management and the effects of competition.</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include all statements that are not historical facts and can be identified by terms such as “anticipates,” “believes,” “could,” “seeks,” “estimates,” “expects,” “intends,” “may,” “plans,” “potential,” “predicts,” “prospects”, “projects,” “should,” “will,” “would” or similar expressions and the negatives of those terms, although not all forward‐looking statements contain these identifying words. Forward‐looking statements involve known and unknown risks, uncertainties and other factors that may cause our actual results, performance or achievements to be materially different from any future results, performance or achievements expressed or implied by the forward‐looking statements. We cannot guarantee that we actually will achieve the plans, intentions, or expectations disclosed in our forward‐looking statements and you should not place undue reliance on our forward‐looking statements. </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Forward-looking statements represent our management’s beliefs and assumptions only as of the date of this presentation. We undertake no obligation, and do not intend to update these forward‐looking statements, to review or confirm analysts’ expectations, or to provide interim reports or updates on the progress of the current financial quarter. Further information on these and other factors that could affect our financial results are included in our filings we make with the Securities and Exchange Commission, including those discussed in our most recent Annual Report on form 10-K.</a:t>
            </a:r>
          </a:p>
          <a:p>
            <a:pPr marL="0" indent="0">
              <a:lnSpc>
                <a:spcPct val="95000"/>
              </a:lnSpc>
              <a:buNone/>
            </a:pPr>
            <a:endParaRPr lang="en-US" sz="1050" dirty="0">
              <a:solidFill>
                <a:schemeClr val="tx1"/>
              </a:solidFill>
            </a:endParaRPr>
          </a:p>
          <a:p>
            <a:pPr marL="0" indent="0">
              <a:lnSpc>
                <a:spcPct val="95000"/>
              </a:lnSpc>
              <a:buNone/>
            </a:pPr>
            <a:r>
              <a:rPr lang="en-US" sz="1050" dirty="0">
                <a:solidFill>
                  <a:schemeClr val="tx1"/>
                </a:solidFill>
              </a:rPr>
              <a:t>This presentation includes certain non‐GAAP financial measures as defined by SEC rules. We have provided a reconciliation of those measures to the most directly comparable GAAP measures in the Appendix. Terms such as “Annual Contract Value” and “G2K Customer” shall have the meanings set forth in our filings with the SEC. </a:t>
            </a:r>
            <a:br>
              <a:rPr lang="en-US" sz="1050" dirty="0">
                <a:solidFill>
                  <a:schemeClr val="tx1"/>
                </a:solidFill>
              </a:rPr>
            </a:br>
            <a:r>
              <a:rPr lang="en-US" sz="1050" dirty="0">
                <a:solidFill>
                  <a:schemeClr val="tx1"/>
                </a:solidFill>
              </a:rPr>
              <a:t>This presentation includes estimates of the size of the target addressable market for our products and services. We obtain industry and market data from our own internal estimates, from industry and general publications, and from research, surveys and studies conducted by third parties. The data on which we rely, and our assumptions, involve approximations, judgments about how to define and group product segments and markets, estimates, and risks and uncertainties, including those discussed in our most recent annual report on Form 10-K and other risks which we do not foresee that may materially, and negatively impact or fundamentally change the markets in which we compete. Therefore, our estimates of the size of the target addressable markets for our products and services could be overstated. Further, in a number of product segments and markets our product offerings have only recently been introduced, and we do not have an operating history establishing that our products will successfully compete in these product and market segments or successfully address the breadth and size of the market opportunity stated of implied by the industry and market data in this presentation. The information in this presentation on new products, features, or functionalities is intended to outline ServiceNow’s general product direction and should not be included in making a purchasing decision. The information on new products, features, functionalities is for informational purposes only and may not be incorporated into any contract. The information on new products is not a commitment, promise, or legal obligation to deliver any material, code or functionality. The development, release, and timing of any features or functionality described for our products remains at ServiceNow’s sole discretion.</a:t>
            </a:r>
          </a:p>
          <a:p>
            <a:pPr>
              <a:lnSpc>
                <a:spcPct val="95000"/>
              </a:lnSpc>
            </a:pPr>
            <a:endParaRPr lang="en-US" sz="1050" dirty="0">
              <a:solidFill>
                <a:schemeClr val="tx1"/>
              </a:solidFill>
            </a:endParaRPr>
          </a:p>
          <a:p>
            <a:pPr>
              <a:lnSpc>
                <a:spcPct val="95000"/>
              </a:lnSpc>
            </a:pPr>
            <a:endParaRPr lang="en-US" sz="1050" dirty="0">
              <a:solidFill>
                <a:schemeClr val="tx1"/>
              </a:solidFill>
            </a:endParaRPr>
          </a:p>
        </p:txBody>
      </p:sp>
    </p:spTree>
    <p:extLst>
      <p:ext uri="{BB962C8B-B14F-4D97-AF65-F5344CB8AC3E}">
        <p14:creationId xmlns:p14="http://schemas.microsoft.com/office/powerpoint/2010/main" val="1227565335"/>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75612" y="1901952"/>
            <a:ext cx="5423804" cy="4389120"/>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6228921" y="1901952"/>
            <a:ext cx="5422586"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86025"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1375846530"/>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w headings">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hasCustomPrompt="1"/>
          </p:nvPr>
        </p:nvSpPr>
        <p:spPr>
          <a:xfrm>
            <a:off x="475611" y="1901952"/>
            <a:ext cx="5423804"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7" name="Content Placeholder 5"/>
          <p:cNvSpPr>
            <a:spLocks noGrp="1"/>
          </p:cNvSpPr>
          <p:nvPr>
            <p:ph sz="quarter" idx="11" hasCustomPrompt="1"/>
          </p:nvPr>
        </p:nvSpPr>
        <p:spPr>
          <a:xfrm>
            <a:off x="6228921" y="1901952"/>
            <a:ext cx="5422586"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86025"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224639966"/>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Lef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7" name="Content Placeholder 5"/>
          <p:cNvSpPr>
            <a:spLocks noGrp="1"/>
          </p:cNvSpPr>
          <p:nvPr>
            <p:ph sz="quarter" idx="11"/>
          </p:nvPr>
        </p:nvSpPr>
        <p:spPr>
          <a:xfrm>
            <a:off x="6228921" y="1901952"/>
            <a:ext cx="5422586"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86025"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50882146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a:lstStyle/>
          <a:p>
            <a:r>
              <a:rPr lang="en-US" dirty="0"/>
              <a:t>Click to edit Master title style</a:t>
            </a:r>
          </a:p>
        </p:txBody>
      </p:sp>
      <p:sp>
        <p:nvSpPr>
          <p:cNvPr id="6" name="Content Placeholder 5"/>
          <p:cNvSpPr>
            <a:spLocks noGrp="1"/>
          </p:cNvSpPr>
          <p:nvPr>
            <p:ph sz="quarter" idx="10"/>
          </p:nvPr>
        </p:nvSpPr>
        <p:spPr>
          <a:xfrm>
            <a:off x="439727" y="1901952"/>
            <a:ext cx="3292697" cy="4396987"/>
          </a:xfrm>
        </p:spPr>
        <p:txBody>
          <a:bodyPr/>
          <a:lstStyle>
            <a:lvl2pPr>
              <a:defRPr sz="1600"/>
            </a:lvl2pPr>
          </a:lstStyle>
          <a:p>
            <a:pPr lvl="0"/>
            <a:r>
              <a:rPr lang="en-US" dirty="0"/>
              <a:t>Click to edit Master text styles</a:t>
            </a:r>
          </a:p>
          <a:p>
            <a:pPr lvl="1"/>
            <a:r>
              <a:rPr lang="en-US" dirty="0"/>
              <a:t>Second level</a:t>
            </a:r>
          </a:p>
        </p:txBody>
      </p:sp>
      <p:sp>
        <p:nvSpPr>
          <p:cNvPr id="7" name="Content Placeholder 5"/>
          <p:cNvSpPr>
            <a:spLocks noGrp="1"/>
          </p:cNvSpPr>
          <p:nvPr>
            <p:ph sz="quarter" idx="11"/>
          </p:nvPr>
        </p:nvSpPr>
        <p:spPr>
          <a:xfrm>
            <a:off x="4400078" y="1901952"/>
            <a:ext cx="3292697" cy="4396986"/>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86025"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Content Placeholder 8">
            <a:extLst>
              <a:ext uri="{FF2B5EF4-FFF2-40B4-BE49-F238E27FC236}">
                <a16:creationId xmlns:a16="http://schemas.microsoft.com/office/drawing/2014/main" id="{4BC0AA83-3E7C-45A7-A78B-876FEFF1FDA8}"/>
              </a:ext>
            </a:extLst>
          </p:cNvPr>
          <p:cNvSpPr>
            <a:spLocks noGrp="1"/>
          </p:cNvSpPr>
          <p:nvPr>
            <p:ph sz="quarter" idx="13" hasCustomPrompt="1"/>
          </p:nvPr>
        </p:nvSpPr>
        <p:spPr>
          <a:xfrm>
            <a:off x="8358810" y="1901952"/>
            <a:ext cx="3292697" cy="4396987"/>
          </a:xfrm>
        </p:spPr>
        <p:txBody>
          <a:bodyPr/>
          <a:lstStyle>
            <a:lvl1pPr>
              <a:defRPr/>
            </a:lvl1pPr>
            <a:lvl3pPr>
              <a:defRPr>
                <a:latin typeface="+mn-lt"/>
              </a:defRPr>
            </a:lvl3pPr>
            <a:lvl4pPr>
              <a:defRPr>
                <a:latin typeface="+mn-lt"/>
              </a:defRPr>
            </a:lvl4pPr>
            <a:lvl5pPr>
              <a:defRPr>
                <a:latin typeface="+mn-lt"/>
              </a:defRPr>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126990167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Content with Header">
    <p:spTree>
      <p:nvGrpSpPr>
        <p:cNvPr id="1" name=""/>
        <p:cNvGrpSpPr/>
        <p:nvPr/>
      </p:nvGrpSpPr>
      <p:grpSpPr>
        <a:xfrm>
          <a:off x="0" y="0"/>
          <a:ext cx="0" cy="0"/>
          <a:chOff x="0" y="0"/>
          <a:chExt cx="0" cy="0"/>
        </a:xfrm>
      </p:grpSpPr>
      <p:sp>
        <p:nvSpPr>
          <p:cNvPr id="11" name="Content Placeholder 5">
            <a:extLst>
              <a:ext uri="{FF2B5EF4-FFF2-40B4-BE49-F238E27FC236}">
                <a16:creationId xmlns:a16="http://schemas.microsoft.com/office/drawing/2014/main" id="{2B9B6F4E-73B9-3645-850E-B8AF5E70C964}"/>
              </a:ext>
            </a:extLst>
          </p:cNvPr>
          <p:cNvSpPr>
            <a:spLocks noGrp="1"/>
          </p:cNvSpPr>
          <p:nvPr>
            <p:ph sz="quarter" idx="10" hasCustomPrompt="1"/>
          </p:nvPr>
        </p:nvSpPr>
        <p:spPr>
          <a:xfrm>
            <a:off x="475611" y="1901952"/>
            <a:ext cx="3499716" cy="4396987"/>
          </a:xfrm>
        </p:spPr>
        <p:txBody>
          <a:bodyPr/>
          <a:lstStyle>
            <a:lvl1pPr marL="0" indent="0">
              <a:buNone/>
              <a:defRPr b="1">
                <a:latin typeface="+mj-lt"/>
              </a:defRPr>
            </a:lvl1pPr>
            <a:lvl2pPr marL="228600" indent="-228600">
              <a:buFont typeface="Arial" panose="020B0604020202020204" pitchFamily="34" charset="0"/>
              <a:buChar char="•"/>
              <a:defRPr sz="2000">
                <a:latin typeface="+mn-lt"/>
              </a:defRPr>
            </a:lvl2pPr>
            <a:lvl3pPr marL="400050" indent="-171450">
              <a:buClr>
                <a:schemeClr val="tx1"/>
              </a:buClr>
              <a:buFont typeface="Avenir Book" panose="02000503020000020003" pitchFamily="2" charset="0"/>
              <a:buChar char="–"/>
              <a:defRPr sz="1600">
                <a:latin typeface="+mn-lt"/>
              </a:defRPr>
            </a:lvl3pPr>
            <a:lvl4pPr>
              <a:defRPr>
                <a:latin typeface="+mn-lt"/>
              </a:defRPr>
            </a:lvl4pPr>
            <a:lvl5pPr marL="1145716" indent="0">
              <a:buNone/>
              <a:defRPr/>
            </a:lvl5pPr>
          </a:lstStyle>
          <a:p>
            <a:pPr lvl="0"/>
            <a:r>
              <a:rPr lang="en-US" dirty="0"/>
              <a:t>Click to edit Master text styles</a:t>
            </a:r>
          </a:p>
          <a:p>
            <a:pPr lvl="1"/>
            <a:r>
              <a:rPr lang="en-US" dirty="0"/>
              <a:t>First level</a:t>
            </a:r>
          </a:p>
          <a:p>
            <a:pPr lvl="2"/>
            <a:r>
              <a:rPr lang="en-US" dirty="0"/>
              <a:t>Second level</a:t>
            </a:r>
          </a:p>
        </p:txBody>
      </p:sp>
      <p:sp>
        <p:nvSpPr>
          <p:cNvPr id="13" name="Content Placeholder 5">
            <a:extLst>
              <a:ext uri="{FF2B5EF4-FFF2-40B4-BE49-F238E27FC236}">
                <a16:creationId xmlns:a16="http://schemas.microsoft.com/office/drawing/2014/main" id="{F9258026-21D9-9948-BD91-74F7C537A5B0}"/>
              </a:ext>
            </a:extLst>
          </p:cNvPr>
          <p:cNvSpPr>
            <a:spLocks noGrp="1"/>
          </p:cNvSpPr>
          <p:nvPr>
            <p:ph sz="quarter" idx="11" hasCustomPrompt="1"/>
          </p:nvPr>
        </p:nvSpPr>
        <p:spPr>
          <a:xfrm>
            <a:off x="8088750" y="1901952"/>
            <a:ext cx="3562757"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19" name="Content Placeholder 5">
            <a:extLst>
              <a:ext uri="{FF2B5EF4-FFF2-40B4-BE49-F238E27FC236}">
                <a16:creationId xmlns:a16="http://schemas.microsoft.com/office/drawing/2014/main" id="{CC728572-097D-EC4B-BB44-34609460AE37}"/>
              </a:ext>
            </a:extLst>
          </p:cNvPr>
          <p:cNvSpPr>
            <a:spLocks noGrp="1"/>
          </p:cNvSpPr>
          <p:nvPr>
            <p:ph sz="quarter" idx="13" hasCustomPrompt="1"/>
          </p:nvPr>
        </p:nvSpPr>
        <p:spPr>
          <a:xfrm>
            <a:off x="4250660" y="1901952"/>
            <a:ext cx="3549528" cy="4396986"/>
          </a:xfrm>
        </p:spPr>
        <p:txBody>
          <a:bodyPr/>
          <a:lstStyle>
            <a:lvl1pPr marL="0" indent="0">
              <a:buNone/>
              <a:defRPr b="1">
                <a:latin typeface="+mj-lt"/>
              </a:defRPr>
            </a:lvl1pPr>
            <a:lvl2pPr marL="228600" indent="-228600">
              <a:buFont typeface="Arial" panose="020B0604020202020204" pitchFamily="34" charset="0"/>
              <a:buChar char="•"/>
              <a:defRPr sz="2000"/>
            </a:lvl2pPr>
            <a:lvl3pPr marL="400050" indent="-171450">
              <a:buClr>
                <a:schemeClr val="tx1"/>
              </a:buClr>
              <a:buFont typeface="Avenir Book" panose="02000503020000020003" pitchFamily="2" charset="0"/>
              <a:buChar char="–"/>
              <a:defRPr sz="1600"/>
            </a:lvl3pPr>
          </a:lstStyle>
          <a:p>
            <a:pPr lvl="0"/>
            <a:r>
              <a:rPr lang="en-US" dirty="0"/>
              <a:t>Click to edit Master text styles</a:t>
            </a:r>
          </a:p>
          <a:p>
            <a:pPr lvl="1"/>
            <a:r>
              <a:rPr lang="en-US" dirty="0"/>
              <a:t>First level</a:t>
            </a:r>
          </a:p>
          <a:p>
            <a:pPr lvl="2"/>
            <a:r>
              <a:rPr lang="en-US" dirty="0"/>
              <a:t>Second level</a:t>
            </a:r>
          </a:p>
        </p:txBody>
      </p:sp>
      <p:sp>
        <p:nvSpPr>
          <p:cNvPr id="2" name="Title 1"/>
          <p:cNvSpPr>
            <a:spLocks noGrp="1"/>
          </p:cNvSpPr>
          <p:nvPr>
            <p:ph type="title"/>
          </p:nvPr>
        </p:nvSpPr>
        <p:spPr bwMode="gray"/>
        <p:txBody>
          <a:body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86025"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Tree>
    <p:extLst>
      <p:ext uri="{BB962C8B-B14F-4D97-AF65-F5344CB8AC3E}">
        <p14:creationId xmlns:p14="http://schemas.microsoft.com/office/powerpoint/2010/main" val="2085848655"/>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347" y="341807"/>
            <a:ext cx="5377873" cy="668692"/>
          </a:xfrm>
        </p:spPr>
        <p:txBody>
          <a:bodyPr/>
          <a:lstStyle/>
          <a:p>
            <a:r>
              <a:rPr lang="en-US" dirty="0"/>
              <a:t>Click to edit Master title style</a:t>
            </a:r>
          </a:p>
        </p:txBody>
      </p:sp>
      <p:sp>
        <p:nvSpPr>
          <p:cNvPr id="6" name="Content Placeholder 5"/>
          <p:cNvSpPr>
            <a:spLocks noGrp="1"/>
          </p:cNvSpPr>
          <p:nvPr>
            <p:ph sz="quarter" idx="10"/>
          </p:nvPr>
        </p:nvSpPr>
        <p:spPr>
          <a:xfrm>
            <a:off x="437894" y="1901952"/>
            <a:ext cx="5314171" cy="4396987"/>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5380193"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9" name="Picture Placeholder 8">
            <a:extLst>
              <a:ext uri="{FF2B5EF4-FFF2-40B4-BE49-F238E27FC236}">
                <a16:creationId xmlns:a16="http://schemas.microsoft.com/office/drawing/2014/main" id="{068AC82B-C3C3-469A-884C-F151849E7E5B}"/>
              </a:ext>
            </a:extLst>
          </p:cNvPr>
          <p:cNvSpPr>
            <a:spLocks noGrp="1"/>
          </p:cNvSpPr>
          <p:nvPr>
            <p:ph type="pic" sz="quarter" idx="13" hasCustomPrompt="1"/>
          </p:nvPr>
        </p:nvSpPr>
        <p:spPr>
          <a:xfrm>
            <a:off x="6096001" y="1"/>
            <a:ext cx="6095999" cy="6856413"/>
          </a:xfrm>
          <a:solidFill>
            <a:srgbClr val="F7F7F7"/>
          </a:solidFill>
        </p:spPr>
        <p:txBody>
          <a:bodyPr anchor="ctr" anchorCtr="1"/>
          <a:lstStyle>
            <a:lvl1pPr algn="ctr">
              <a:defRPr sz="1400">
                <a:solidFill>
                  <a:schemeClr val="tx1"/>
                </a:solidFill>
              </a:defRPr>
            </a:lvl1pPr>
          </a:lstStyle>
          <a:p>
            <a:r>
              <a:rPr lang="en-US" dirty="0"/>
              <a:t>Picture here</a:t>
            </a:r>
          </a:p>
        </p:txBody>
      </p:sp>
      <p:grpSp>
        <p:nvGrpSpPr>
          <p:cNvPr id="13" name="Group 12">
            <a:extLst>
              <a:ext uri="{FF2B5EF4-FFF2-40B4-BE49-F238E27FC236}">
                <a16:creationId xmlns:a16="http://schemas.microsoft.com/office/drawing/2014/main" id="{5B2D3ECD-87FC-41E1-A3AD-39EC6F8C655F}"/>
              </a:ext>
            </a:extLst>
          </p:cNvPr>
          <p:cNvGrpSpPr/>
          <p:nvPr userDrawn="1"/>
        </p:nvGrpSpPr>
        <p:grpSpPr bwMode="gray">
          <a:xfrm>
            <a:off x="540492" y="6347924"/>
            <a:ext cx="560137" cy="161925"/>
            <a:chOff x="4436128" y="1677988"/>
            <a:chExt cx="559991" cy="161925"/>
          </a:xfrm>
        </p:grpSpPr>
        <p:sp>
          <p:nvSpPr>
            <p:cNvPr id="14" name="Freeform 5">
              <a:extLst>
                <a:ext uri="{FF2B5EF4-FFF2-40B4-BE49-F238E27FC236}">
                  <a16:creationId xmlns:a16="http://schemas.microsoft.com/office/drawing/2014/main" id="{C82356C0-E1A7-416E-BD67-0668491D1BBA}"/>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5" name="Freeform 6">
              <a:extLst>
                <a:ext uri="{FF2B5EF4-FFF2-40B4-BE49-F238E27FC236}">
                  <a16:creationId xmlns:a16="http://schemas.microsoft.com/office/drawing/2014/main" id="{113D68CF-3636-4E89-9C74-3B5A7EA6D946}"/>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6" name="Freeform 7">
              <a:extLst>
                <a:ext uri="{FF2B5EF4-FFF2-40B4-BE49-F238E27FC236}">
                  <a16:creationId xmlns:a16="http://schemas.microsoft.com/office/drawing/2014/main" id="{79DAB2EB-5107-4BE0-AA23-BF952F298F65}"/>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24" name="Group 23">
              <a:extLst>
                <a:ext uri="{FF2B5EF4-FFF2-40B4-BE49-F238E27FC236}">
                  <a16:creationId xmlns:a16="http://schemas.microsoft.com/office/drawing/2014/main" id="{C07C1736-DA3F-4400-A2B1-ED871DC8C903}"/>
                </a:ext>
              </a:extLst>
            </p:cNvPr>
            <p:cNvGrpSpPr>
              <a:grpSpLocks noChangeAspect="1"/>
            </p:cNvGrpSpPr>
            <p:nvPr/>
          </p:nvGrpSpPr>
          <p:grpSpPr bwMode="gray">
            <a:xfrm>
              <a:off x="4956831" y="1814196"/>
              <a:ext cx="39288" cy="20954"/>
              <a:chOff x="2687241" y="1822450"/>
              <a:chExt cx="23813" cy="12700"/>
            </a:xfrm>
          </p:grpSpPr>
          <p:sp>
            <p:nvSpPr>
              <p:cNvPr id="25" name="Freeform 8">
                <a:extLst>
                  <a:ext uri="{FF2B5EF4-FFF2-40B4-BE49-F238E27FC236}">
                    <a16:creationId xmlns:a16="http://schemas.microsoft.com/office/drawing/2014/main" id="{FD7C390D-DE49-4217-9822-A5EE8F9E42B3}"/>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6" name="Freeform 9">
                <a:extLst>
                  <a:ext uri="{FF2B5EF4-FFF2-40B4-BE49-F238E27FC236}">
                    <a16:creationId xmlns:a16="http://schemas.microsoft.com/office/drawing/2014/main" id="{0BE75A22-A12D-481C-A40F-C55E4CF6713E}"/>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2653200396"/>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ection_Slide_1">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926" y="2005012"/>
            <a:ext cx="8182045"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236" y="3360859"/>
            <a:ext cx="6154331"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29355969-DB84-4318-9E1A-76AA568398E1}"/>
              </a:ext>
            </a:extLst>
          </p:cNvPr>
          <p:cNvGrpSpPr/>
          <p:nvPr userDrawn="1"/>
        </p:nvGrpSpPr>
        <p:grpSpPr bwMode="gray">
          <a:xfrm>
            <a:off x="540492" y="6347924"/>
            <a:ext cx="560137" cy="161925"/>
            <a:chOff x="4436128" y="1677988"/>
            <a:chExt cx="559991" cy="161925"/>
          </a:xfrm>
        </p:grpSpPr>
        <p:sp>
          <p:nvSpPr>
            <p:cNvPr id="81" name="Freeform 5">
              <a:extLst>
                <a:ext uri="{FF2B5EF4-FFF2-40B4-BE49-F238E27FC236}">
                  <a16:creationId xmlns:a16="http://schemas.microsoft.com/office/drawing/2014/main" id="{4FC9A201-B61A-483F-8C54-FCC6074D0273}"/>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6">
              <a:extLst>
                <a:ext uri="{FF2B5EF4-FFF2-40B4-BE49-F238E27FC236}">
                  <a16:creationId xmlns:a16="http://schemas.microsoft.com/office/drawing/2014/main" id="{264E26F4-97A7-4775-8146-2BB1459C399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Freeform 7">
              <a:extLst>
                <a:ext uri="{FF2B5EF4-FFF2-40B4-BE49-F238E27FC236}">
                  <a16:creationId xmlns:a16="http://schemas.microsoft.com/office/drawing/2014/main" id="{B1855EA9-3279-4461-9DE0-200D3311EB43}"/>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84" name="Group 83">
              <a:extLst>
                <a:ext uri="{FF2B5EF4-FFF2-40B4-BE49-F238E27FC236}">
                  <a16:creationId xmlns:a16="http://schemas.microsoft.com/office/drawing/2014/main" id="{DAE58D35-25DA-4B2D-8A6C-07BD5E7A189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3A3E946E-4278-44BC-AE34-30505F75F279}"/>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86" name="Freeform 9">
                <a:extLst>
                  <a:ext uri="{FF2B5EF4-FFF2-40B4-BE49-F238E27FC236}">
                    <a16:creationId xmlns:a16="http://schemas.microsoft.com/office/drawing/2014/main" id="{02CC909D-562A-4F74-B4D8-D625127A83AC}"/>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2829054912"/>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icture on left  with Caption">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41346" y="341807"/>
            <a:ext cx="11175501" cy="668692"/>
          </a:xfrm>
        </p:spPr>
        <p:txBody>
          <a:bodyPr/>
          <a:lstStyle/>
          <a:p>
            <a:r>
              <a:rPr lang="en-US" dirty="0"/>
              <a:t>Click to edit Master title style</a:t>
            </a:r>
          </a:p>
        </p:txBody>
      </p:sp>
      <p:sp>
        <p:nvSpPr>
          <p:cNvPr id="6" name="Content Placeholder 5"/>
          <p:cNvSpPr>
            <a:spLocks noGrp="1"/>
          </p:cNvSpPr>
          <p:nvPr>
            <p:ph sz="quarter" idx="10"/>
          </p:nvPr>
        </p:nvSpPr>
        <p:spPr>
          <a:xfrm>
            <a:off x="6309783" y="1901953"/>
            <a:ext cx="5350633" cy="4244324"/>
          </a:xfrm>
        </p:spPr>
        <p:txBody>
          <a:bodyPr/>
          <a:lstStyle>
            <a:lvl2pPr>
              <a:defRPr sz="1600"/>
            </a:lvl2pPr>
          </a:lstStyle>
          <a:p>
            <a:pPr lvl="0"/>
            <a:r>
              <a:rPr lang="en-US" dirty="0"/>
              <a:t>Click to edit Master text styles</a:t>
            </a:r>
          </a:p>
          <a:p>
            <a:pPr lvl="1"/>
            <a:r>
              <a:rPr lang="en-US" dirty="0"/>
              <a:t>Second level</a:t>
            </a:r>
          </a:p>
        </p:txBody>
      </p:sp>
      <p:sp>
        <p:nvSpPr>
          <p:cNvPr id="8" name="Text Placeholder 7">
            <a:extLst>
              <a:ext uri="{FF2B5EF4-FFF2-40B4-BE49-F238E27FC236}">
                <a16:creationId xmlns:a16="http://schemas.microsoft.com/office/drawing/2014/main" id="{0378BF09-839B-46FB-BC79-5B2AA0BC5EAB}"/>
              </a:ext>
            </a:extLst>
          </p:cNvPr>
          <p:cNvSpPr>
            <a:spLocks noGrp="1"/>
          </p:cNvSpPr>
          <p:nvPr>
            <p:ph type="body" sz="quarter" idx="12"/>
          </p:nvPr>
        </p:nvSpPr>
        <p:spPr>
          <a:xfrm>
            <a:off x="439026" y="960120"/>
            <a:ext cx="11175498" cy="448056"/>
          </a:xfrm>
        </p:spPr>
        <p:txBody>
          <a:bodyPr/>
          <a:lstStyle>
            <a:lvl1pPr marL="0" indent="0">
              <a:buNone/>
              <a:defRPr lang="en-US" sz="1900" b="0" kern="120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rgbClr val="F7F7F7"/>
              </a:buClr>
              <a:buFont typeface="Arial"/>
              <a:buNone/>
            </a:pPr>
            <a:r>
              <a:rPr lang="en-US" dirty="0"/>
              <a:t>Edit Master text styles</a:t>
            </a:r>
          </a:p>
        </p:txBody>
      </p:sp>
      <p:sp>
        <p:nvSpPr>
          <p:cNvPr id="7" name="Picture Placeholder 6">
            <a:extLst>
              <a:ext uri="{FF2B5EF4-FFF2-40B4-BE49-F238E27FC236}">
                <a16:creationId xmlns:a16="http://schemas.microsoft.com/office/drawing/2014/main" id="{AD4523B1-40E9-4B78-8229-4133B225CD99}"/>
              </a:ext>
            </a:extLst>
          </p:cNvPr>
          <p:cNvSpPr>
            <a:spLocks noGrp="1"/>
          </p:cNvSpPr>
          <p:nvPr>
            <p:ph type="pic" sz="quarter" idx="13"/>
          </p:nvPr>
        </p:nvSpPr>
        <p:spPr>
          <a:xfrm>
            <a:off x="532050" y="1901826"/>
            <a:ext cx="5396365" cy="4244975"/>
          </a:xfrm>
          <a:solidFill>
            <a:srgbClr val="F7F7F7"/>
          </a:solidFill>
        </p:spPr>
        <p:txBody>
          <a:bodyPr anchor="ctr" anchorCtr="0"/>
          <a:lstStyle>
            <a:lvl1pPr algn="ctr">
              <a:defRPr/>
            </a:lvl1pPr>
          </a:lstStyle>
          <a:p>
            <a:endParaRPr lang="en-US" dirty="0"/>
          </a:p>
        </p:txBody>
      </p:sp>
    </p:spTree>
    <p:extLst>
      <p:ext uri="{BB962C8B-B14F-4D97-AF65-F5344CB8AC3E}">
        <p14:creationId xmlns:p14="http://schemas.microsoft.com/office/powerpoint/2010/main" val="1313530922"/>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ual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9026" y="338328"/>
            <a:ext cx="11186025" cy="668692"/>
          </a:xfrm>
        </p:spPr>
        <p:txBody>
          <a:bodyPr/>
          <a:lstStyle/>
          <a:p>
            <a:r>
              <a:rPr lang="en-US" dirty="0"/>
              <a:t>Click to edit Master title style</a:t>
            </a:r>
          </a:p>
        </p:txBody>
      </p:sp>
      <p:sp>
        <p:nvSpPr>
          <p:cNvPr id="5" name="Picture Placeholder 4"/>
          <p:cNvSpPr>
            <a:spLocks noGrp="1"/>
          </p:cNvSpPr>
          <p:nvPr>
            <p:ph type="pic" sz="quarter" idx="10"/>
          </p:nvPr>
        </p:nvSpPr>
        <p:spPr bwMode="gray">
          <a:xfrm>
            <a:off x="536540" y="1548907"/>
            <a:ext cx="539816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6263562" y="1548907"/>
            <a:ext cx="5398160"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4" name="Text Placeholder 3"/>
          <p:cNvSpPr>
            <a:spLocks noGrp="1"/>
          </p:cNvSpPr>
          <p:nvPr>
            <p:ph type="body" sz="quarter" idx="12"/>
          </p:nvPr>
        </p:nvSpPr>
        <p:spPr>
          <a:xfrm>
            <a:off x="532073" y="5414963"/>
            <a:ext cx="5390966"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8" name="Text Placeholder 3"/>
          <p:cNvSpPr>
            <a:spLocks noGrp="1"/>
          </p:cNvSpPr>
          <p:nvPr>
            <p:ph type="body" sz="quarter" idx="13"/>
          </p:nvPr>
        </p:nvSpPr>
        <p:spPr>
          <a:xfrm>
            <a:off x="6270756" y="5414963"/>
            <a:ext cx="5390966" cy="735012"/>
          </a:xfrm>
        </p:spPr>
        <p:txBody>
          <a:bodyPr/>
          <a:lstStyle>
            <a:lvl1pPr marL="0" indent="0">
              <a:buNone/>
              <a:defRPr sz="1800">
                <a:solidFill>
                  <a:schemeClr val="tx1"/>
                </a:solidFill>
              </a:defRPr>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extLst>
      <p:ext uri="{BB962C8B-B14F-4D97-AF65-F5344CB8AC3E}">
        <p14:creationId xmlns:p14="http://schemas.microsoft.com/office/powerpoint/2010/main" val="1437042404"/>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riple photo">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39026" y="338328"/>
            <a:ext cx="11186025" cy="668692"/>
          </a:xfrm>
        </p:spPr>
        <p:txBody>
          <a:bodyPr/>
          <a:lstStyle/>
          <a:p>
            <a:r>
              <a:rPr lang="en-US"/>
              <a:t>Click to edit Master title style</a:t>
            </a:r>
            <a:endParaRPr lang="en-US" dirty="0"/>
          </a:p>
        </p:txBody>
      </p:sp>
      <p:sp>
        <p:nvSpPr>
          <p:cNvPr id="5" name="Picture Placeholder 4"/>
          <p:cNvSpPr>
            <a:spLocks noGrp="1"/>
          </p:cNvSpPr>
          <p:nvPr>
            <p:ph type="pic" sz="quarter" idx="10"/>
          </p:nvPr>
        </p:nvSpPr>
        <p:spPr bwMode="gray">
          <a:xfrm>
            <a:off x="528304" y="1548907"/>
            <a:ext cx="3521357"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7" name="Picture Placeholder 4"/>
          <p:cNvSpPr>
            <a:spLocks noGrp="1"/>
          </p:cNvSpPr>
          <p:nvPr>
            <p:ph type="pic" sz="quarter" idx="11"/>
          </p:nvPr>
        </p:nvSpPr>
        <p:spPr bwMode="gray">
          <a:xfrm>
            <a:off x="4332974" y="1548907"/>
            <a:ext cx="3516666"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8" name="Picture Placeholder 4"/>
          <p:cNvSpPr>
            <a:spLocks noGrp="1"/>
          </p:cNvSpPr>
          <p:nvPr>
            <p:ph type="pic" sz="quarter" idx="12"/>
          </p:nvPr>
        </p:nvSpPr>
        <p:spPr bwMode="gray">
          <a:xfrm>
            <a:off x="8142339" y="1548907"/>
            <a:ext cx="3516666" cy="3758200"/>
          </a:xfrm>
          <a:prstGeom prst="roundRect">
            <a:avLst>
              <a:gd name="adj" fmla="val 0"/>
            </a:avLst>
          </a:prstGeom>
          <a:solidFill>
            <a:srgbClr val="F7F7F7"/>
          </a:solidFill>
        </p:spPr>
        <p:txBody>
          <a:bodyPr vert="horz" lIns="91440" tIns="45720" rIns="91440" bIns="45720" rtlCol="0" anchor="ctr">
            <a:noAutofit/>
          </a:bodyPr>
          <a:lstStyle>
            <a:lvl1pPr>
              <a:defRPr lang="en-US" sz="1600" dirty="0">
                <a:solidFill>
                  <a:schemeClr val="tx1"/>
                </a:solidFill>
              </a:defRPr>
            </a:lvl1pPr>
          </a:lstStyle>
          <a:p>
            <a:pPr marL="0" lvl="0" indent="0" algn="ctr">
              <a:buFontTx/>
              <a:buNone/>
            </a:pPr>
            <a:r>
              <a:rPr lang="en-US" dirty="0"/>
              <a:t>Drag picture to placeholder or click icon to add</a:t>
            </a:r>
          </a:p>
        </p:txBody>
      </p:sp>
      <p:sp>
        <p:nvSpPr>
          <p:cNvPr id="10" name="Text Placeholder 3"/>
          <p:cNvSpPr>
            <a:spLocks noGrp="1"/>
          </p:cNvSpPr>
          <p:nvPr>
            <p:ph type="body" sz="quarter" idx="13"/>
          </p:nvPr>
        </p:nvSpPr>
        <p:spPr>
          <a:xfrm>
            <a:off x="528302" y="5414963"/>
            <a:ext cx="3516666"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text styles</a:t>
            </a:r>
          </a:p>
        </p:txBody>
      </p:sp>
      <p:sp>
        <p:nvSpPr>
          <p:cNvPr id="11" name="Text Placeholder 3"/>
          <p:cNvSpPr>
            <a:spLocks noGrp="1"/>
          </p:cNvSpPr>
          <p:nvPr>
            <p:ph type="body" sz="quarter" idx="14"/>
          </p:nvPr>
        </p:nvSpPr>
        <p:spPr>
          <a:xfrm>
            <a:off x="4332974" y="5414963"/>
            <a:ext cx="3516666"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
        <p:nvSpPr>
          <p:cNvPr id="12" name="Text Placeholder 3"/>
          <p:cNvSpPr>
            <a:spLocks noGrp="1"/>
          </p:cNvSpPr>
          <p:nvPr>
            <p:ph type="body" sz="quarter" idx="15"/>
          </p:nvPr>
        </p:nvSpPr>
        <p:spPr>
          <a:xfrm>
            <a:off x="8124404" y="5414963"/>
            <a:ext cx="3516666" cy="735012"/>
          </a:xfrm>
        </p:spPr>
        <p:txBody>
          <a:bodyPr/>
          <a:lstStyle>
            <a:lvl1pPr marL="0" indent="0">
              <a:buNone/>
              <a:defRPr sz="1800"/>
            </a:lvl1pPr>
            <a:lvl2pPr marL="231682" indent="0">
              <a:buNone/>
              <a:defRPr sz="1600"/>
            </a:lvl2pPr>
            <a:lvl3pPr marL="569685" indent="0">
              <a:buNone/>
              <a:defRPr sz="1600"/>
            </a:lvl3pPr>
            <a:lvl4pPr marL="853733" indent="0">
              <a:buNone/>
              <a:defRPr sz="1600"/>
            </a:lvl4pPr>
            <a:lvl5pPr marL="1145716" indent="0">
              <a:buNone/>
              <a:defRPr sz="1600"/>
            </a:lvl5pPr>
          </a:lstStyle>
          <a:p>
            <a:pPr lvl="0"/>
            <a:r>
              <a:rPr lang="en-US" dirty="0"/>
              <a:t>Click to edit Master </a:t>
            </a:r>
            <a:r>
              <a:rPr lang="en-US"/>
              <a:t>text styles</a:t>
            </a:r>
            <a:endParaRPr lang="en-US" dirty="0"/>
          </a:p>
        </p:txBody>
      </p:sp>
    </p:spTree>
    <p:extLst>
      <p:ext uri="{BB962C8B-B14F-4D97-AF65-F5344CB8AC3E}">
        <p14:creationId xmlns:p14="http://schemas.microsoft.com/office/powerpoint/2010/main" val="2444559356"/>
      </p:ext>
    </p:extLst>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8037" y="1704848"/>
            <a:ext cx="11123469" cy="4270746"/>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659" y="5951592"/>
            <a:ext cx="11109451"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8" name="Text Placeholder 8"/>
          <p:cNvSpPr>
            <a:spLocks noGrp="1"/>
          </p:cNvSpPr>
          <p:nvPr>
            <p:ph type="body" sz="quarter" idx="13"/>
          </p:nvPr>
        </p:nvSpPr>
        <p:spPr bwMode="gray">
          <a:xfrm>
            <a:off x="528038" y="1198321"/>
            <a:ext cx="11123469" cy="446087"/>
          </a:xfrm>
        </p:spPr>
        <p:txBody>
          <a:bodyPr lIns="0" anchor="b">
            <a:noAutofit/>
          </a:bodyPr>
          <a:lstStyle>
            <a:lvl1pPr algn="ctr">
              <a:lnSpc>
                <a:spcPct val="85000"/>
              </a:lnSpc>
              <a:spcBef>
                <a:spcPts val="600"/>
              </a:spcBef>
              <a:buNone/>
              <a:defRPr sz="1800" b="1">
                <a:solidFill>
                  <a:schemeClr val="tx1"/>
                </a:solidFill>
                <a:latin typeface="+mj-lt"/>
                <a:ea typeface="Gilroy" panose="00000500000000000000" pitchFamily="50" charset="0"/>
                <a:cs typeface="Gilroy" panose="00000500000000000000" pitchFamily="50" charset="0"/>
              </a:defRPr>
            </a:lvl1pPr>
            <a:lvl2pPr>
              <a:buNone/>
              <a:defRPr/>
            </a:lvl2pPr>
            <a:lvl3pPr>
              <a:buNone/>
              <a:defRPr/>
            </a:lvl3pPr>
            <a:lvl4pPr>
              <a:buNone/>
              <a:defRPr/>
            </a:lvl4pPr>
            <a:lvl5pPr>
              <a:buNone/>
              <a:defRPr/>
            </a:lvl5pPr>
          </a:lstStyle>
          <a:p>
            <a:pPr lvl="0"/>
            <a:r>
              <a:rPr lang="en-US" dirty="0"/>
              <a:t>Click to edit Master text styles</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61613041"/>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34372" y="1150070"/>
            <a:ext cx="5438237"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12" name="Chart Placeholder 3"/>
          <p:cNvSpPr>
            <a:spLocks noGrp="1"/>
          </p:cNvSpPr>
          <p:nvPr>
            <p:ph type="chart" sz="quarter" idx="18" hasCustomPrompt="1"/>
          </p:nvPr>
        </p:nvSpPr>
        <p:spPr bwMode="gray">
          <a:xfrm>
            <a:off x="6219393" y="1150070"/>
            <a:ext cx="5442097" cy="4698524"/>
          </a:xfrm>
        </p:spPr>
        <p:txBody>
          <a:bodyPr anchor="ctr" anchorCtr="0"/>
          <a:lstStyle>
            <a:lvl1pPr marL="0" indent="0" algn="ctr">
              <a:buNone/>
              <a:defRPr sz="2399" baseline="0">
                <a:solidFill>
                  <a:schemeClr val="tx1"/>
                </a:solidFill>
                <a:latin typeface="+mn-lt"/>
                <a:ea typeface="Gilroy" panose="00000500000000000000" pitchFamily="50" charset="0"/>
                <a:cs typeface="Gilroy" panose="00000500000000000000" pitchFamily="50" charset="0"/>
              </a:defRPr>
            </a:lvl1pPr>
          </a:lstStyle>
          <a:p>
            <a:r>
              <a:rPr lang="en-US" dirty="0"/>
              <a:t>Place chart here</a:t>
            </a:r>
          </a:p>
        </p:txBody>
      </p:sp>
      <p:sp>
        <p:nvSpPr>
          <p:cNvPr id="7" name="Text Placeholder 6"/>
          <p:cNvSpPr>
            <a:spLocks noGrp="1"/>
          </p:cNvSpPr>
          <p:nvPr>
            <p:ph type="body" sz="quarter" idx="17" hasCustomPrompt="1"/>
          </p:nvPr>
        </p:nvSpPr>
        <p:spPr bwMode="gray">
          <a:xfrm>
            <a:off x="457319" y="5951594"/>
            <a:ext cx="11109451"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3" name="Title 2"/>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126347012"/>
      </p:ext>
    </p:extLst>
  </p:cSld>
  <p:clrMapOvr>
    <a:masterClrMapping/>
  </p:clrMapOvr>
  <p:transition>
    <p:fade/>
  </p:transition>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Multi Chart">
    <p:spTree>
      <p:nvGrpSpPr>
        <p:cNvPr id="1" name=""/>
        <p:cNvGrpSpPr/>
        <p:nvPr/>
      </p:nvGrpSpPr>
      <p:grpSpPr>
        <a:xfrm>
          <a:off x="0" y="0"/>
          <a:ext cx="0" cy="0"/>
          <a:chOff x="0" y="0"/>
          <a:chExt cx="0" cy="0"/>
        </a:xfrm>
      </p:grpSpPr>
      <p:sp>
        <p:nvSpPr>
          <p:cNvPr id="4" name="Chart Placeholder 3"/>
          <p:cNvSpPr>
            <a:spLocks noGrp="1"/>
          </p:cNvSpPr>
          <p:nvPr>
            <p:ph type="chart" sz="quarter" idx="10" hasCustomPrompt="1"/>
          </p:nvPr>
        </p:nvSpPr>
        <p:spPr bwMode="gray">
          <a:xfrm>
            <a:off x="529094" y="1141890"/>
            <a:ext cx="5559552"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2" name="Chart Placeholder 3"/>
          <p:cNvSpPr>
            <a:spLocks noGrp="1"/>
          </p:cNvSpPr>
          <p:nvPr>
            <p:ph type="chart" sz="quarter" idx="18" hasCustomPrompt="1"/>
          </p:nvPr>
        </p:nvSpPr>
        <p:spPr bwMode="gray">
          <a:xfrm>
            <a:off x="6098075" y="1141890"/>
            <a:ext cx="5559552"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7" name="Text Placeholder 6"/>
          <p:cNvSpPr>
            <a:spLocks noGrp="1"/>
          </p:cNvSpPr>
          <p:nvPr>
            <p:ph type="body" sz="quarter" idx="17" hasCustomPrompt="1"/>
          </p:nvPr>
        </p:nvSpPr>
        <p:spPr bwMode="gray">
          <a:xfrm>
            <a:off x="457319" y="5950986"/>
            <a:ext cx="11109451" cy="260484"/>
          </a:xfrm>
        </p:spPr>
        <p:txBody>
          <a:bodyPr bIns="0" anchor="b" anchorCtr="0"/>
          <a:lstStyle>
            <a:lvl1pPr marL="0" indent="0">
              <a:buNone/>
              <a:defRPr lang="en-US" sz="800" kern="1200" baseline="0" dirty="0">
                <a:solidFill>
                  <a:schemeClr val="tx1"/>
                </a:solidFill>
                <a:latin typeface="+mn-lt"/>
                <a:ea typeface="Gilroy" panose="00000500000000000000" pitchFamily="50" charset="0"/>
                <a:cs typeface="Gilroy" panose="00000500000000000000" pitchFamily="50" charset="0"/>
              </a:defRPr>
            </a:lvl1pPr>
          </a:lstStyle>
          <a:p>
            <a:pPr marL="0" lvl="0" indent="0" algn="l" defTabSz="457017" rtl="0" eaLnBrk="1" latinLnBrk="0" hangingPunct="1">
              <a:lnSpc>
                <a:spcPct val="90000"/>
              </a:lnSpc>
              <a:spcBef>
                <a:spcPts val="1200"/>
              </a:spcBef>
              <a:buClr>
                <a:schemeClr val="tx2"/>
              </a:buClr>
              <a:buFont typeface="Arial"/>
              <a:buNone/>
            </a:pPr>
            <a:r>
              <a:rPr lang="en-US" dirty="0"/>
              <a:t>Source: Goes Here</a:t>
            </a:r>
          </a:p>
        </p:txBody>
      </p:sp>
      <p:sp>
        <p:nvSpPr>
          <p:cNvPr id="15" name="Chart Placeholder 3"/>
          <p:cNvSpPr>
            <a:spLocks noGrp="1"/>
          </p:cNvSpPr>
          <p:nvPr>
            <p:ph type="chart" sz="quarter" idx="19" hasCustomPrompt="1"/>
          </p:nvPr>
        </p:nvSpPr>
        <p:spPr bwMode="gray">
          <a:xfrm>
            <a:off x="529094" y="3358590"/>
            <a:ext cx="5559552"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16" name="Chart Placeholder 3"/>
          <p:cNvSpPr>
            <a:spLocks noGrp="1"/>
          </p:cNvSpPr>
          <p:nvPr>
            <p:ph type="chart" sz="quarter" idx="20" hasCustomPrompt="1"/>
          </p:nvPr>
        </p:nvSpPr>
        <p:spPr bwMode="gray">
          <a:xfrm>
            <a:off x="6098075" y="3358590"/>
            <a:ext cx="5559552" cy="2216700"/>
          </a:xfrm>
        </p:spPr>
        <p:txBody>
          <a:bodyPr anchor="ctr" anchorCtr="0"/>
          <a:lstStyle>
            <a:lvl1pPr marL="0" indent="0" algn="ctr">
              <a:buNone/>
              <a:defRPr sz="2399" baseline="0">
                <a:solidFill>
                  <a:schemeClr val="tx1"/>
                </a:solidFill>
              </a:defRPr>
            </a:lvl1pPr>
          </a:lstStyle>
          <a:p>
            <a:r>
              <a:rPr lang="en-US" dirty="0"/>
              <a:t>Place chart here</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17848925"/>
      </p:ext>
    </p:extLst>
  </p:cSld>
  <p:clrMapOvr>
    <a:masterClrMapping/>
  </p:clrMapOvr>
  <p:transition>
    <p:fade/>
  </p:transition>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ext Placeholder 6"/>
          <p:cNvSpPr>
            <a:spLocks noGrp="1"/>
          </p:cNvSpPr>
          <p:nvPr>
            <p:ph type="body" sz="quarter" idx="17" hasCustomPrompt="1"/>
          </p:nvPr>
        </p:nvSpPr>
        <p:spPr bwMode="gray">
          <a:xfrm>
            <a:off x="457319" y="5951218"/>
            <a:ext cx="11112854" cy="260484"/>
          </a:xfrm>
        </p:spPr>
        <p:txBody>
          <a:bodyPr bIns="0" anchor="b" anchorCtr="0"/>
          <a:lstStyle>
            <a:lvl1pPr marL="0" indent="0">
              <a:buNone/>
              <a:defRPr sz="800" baseline="0">
                <a:solidFill>
                  <a:schemeClr val="tx1"/>
                </a:solidFill>
              </a:defRPr>
            </a:lvl1pPr>
          </a:lstStyle>
          <a:p>
            <a:pPr lvl="0"/>
            <a:r>
              <a:rPr lang="en-US" dirty="0"/>
              <a:t>Source: Goes Here</a:t>
            </a:r>
          </a:p>
        </p:txBody>
      </p:sp>
      <p:sp>
        <p:nvSpPr>
          <p:cNvPr id="4" name="Table Placeholder 3"/>
          <p:cNvSpPr>
            <a:spLocks noGrp="1"/>
          </p:cNvSpPr>
          <p:nvPr>
            <p:ph type="tbl" sz="quarter" idx="18"/>
          </p:nvPr>
        </p:nvSpPr>
        <p:spPr bwMode="gray">
          <a:xfrm>
            <a:off x="538652" y="1230697"/>
            <a:ext cx="11112854" cy="4481512"/>
          </a:xfrm>
        </p:spPr>
        <p:txBody>
          <a:bodyPr anchor="ctr"/>
          <a:lstStyle>
            <a:lvl1pPr marL="0" indent="0" algn="ctr">
              <a:buNone/>
              <a:defRPr>
                <a:solidFill>
                  <a:schemeClr val="tx1"/>
                </a:solidFill>
              </a:defRPr>
            </a:lvl1pPr>
          </a:lstStyle>
          <a:p>
            <a:r>
              <a:rPr lang="en-US" dirty="0"/>
              <a:t>Click icon to add table</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08373751"/>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40" y="-14753"/>
            <a:ext cx="12218563"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719" y="344489"/>
            <a:ext cx="11530996" cy="6170467"/>
          </a:xfrm>
          <a:prstGeom prst="rect">
            <a:avLst/>
          </a:prstGeom>
          <a:solidFill>
            <a:schemeClr val="bg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sp>
        <p:nvSpPr>
          <p:cNvPr id="8" name="Content Placeholder 26"/>
          <p:cNvSpPr>
            <a:spLocks noGrp="1"/>
          </p:cNvSpPr>
          <p:nvPr>
            <p:ph sz="quarter" idx="16" hasCustomPrompt="1"/>
          </p:nvPr>
        </p:nvSpPr>
        <p:spPr bwMode="gray">
          <a:xfrm>
            <a:off x="911646" y="4365205"/>
            <a:ext cx="9255573" cy="645886"/>
          </a:xfrm>
        </p:spPr>
        <p:txBody>
          <a:bodyPr vert="horz" lIns="91440" tIns="45720" rIns="91440" bIns="45720" rtlCol="0" anchor="t" anchorCtr="0">
            <a:noAutofit/>
          </a:bodyPr>
          <a:lstStyle>
            <a:lvl1pPr>
              <a:buFontTx/>
              <a:buNone/>
              <a:defRPr lang="en-US" sz="1999" baseline="0" dirty="0">
                <a:solidFill>
                  <a:schemeClr val="tx1"/>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645" y="2383688"/>
            <a:ext cx="10527773" cy="1711386"/>
          </a:xfrm>
        </p:spPr>
        <p:txBody>
          <a:bodyPr anchor="b" anchorCtr="0"/>
          <a:lstStyle>
            <a:lvl1pPr marL="0" indent="0">
              <a:buClr>
                <a:schemeClr val="bg1"/>
              </a:buClr>
              <a:buFont typeface=".AppleSystemUIFont" charset="-120"/>
              <a:buNone/>
              <a:defRPr sz="4800" b="1">
                <a:solidFill>
                  <a:schemeClr val="tx1"/>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pic>
        <p:nvPicPr>
          <p:cNvPr id="82" name="Picture 81">
            <a:extLst>
              <a:ext uri="{FF2B5EF4-FFF2-40B4-BE49-F238E27FC236}">
                <a16:creationId xmlns:a16="http://schemas.microsoft.com/office/drawing/2014/main" id="{589C6FEA-5377-453E-A3BB-9B9A2E6982F7}"/>
              </a:ext>
            </a:extLst>
          </p:cNvPr>
          <p:cNvPicPr>
            <a:picLocks noChangeAspect="1"/>
          </p:cNvPicPr>
          <p:nvPr userDrawn="1"/>
        </p:nvPicPr>
        <p:blipFill>
          <a:blip r:embed="rId2"/>
          <a:stretch>
            <a:fillRect/>
          </a:stretch>
        </p:blipFill>
        <p:spPr>
          <a:xfrm>
            <a:off x="968049" y="972732"/>
            <a:ext cx="539667" cy="557895"/>
          </a:xfrm>
          <a:prstGeom prst="rect">
            <a:avLst/>
          </a:prstGeom>
        </p:spPr>
      </p:pic>
      <p:pic>
        <p:nvPicPr>
          <p:cNvPr id="83" name="Picture 82">
            <a:extLst>
              <a:ext uri="{FF2B5EF4-FFF2-40B4-BE49-F238E27FC236}">
                <a16:creationId xmlns:a16="http://schemas.microsoft.com/office/drawing/2014/main" id="{3100730A-F96E-4CC7-ADF0-72A3649AB777}"/>
              </a:ext>
            </a:extLst>
          </p:cNvPr>
          <p:cNvPicPr>
            <a:picLocks noChangeAspect="1"/>
          </p:cNvPicPr>
          <p:nvPr userDrawn="1"/>
        </p:nvPicPr>
        <p:blipFill>
          <a:blip r:embed="rId2"/>
          <a:stretch>
            <a:fillRect/>
          </a:stretch>
        </p:blipFill>
        <p:spPr>
          <a:xfrm flipH="1" flipV="1">
            <a:off x="10680789" y="5345261"/>
            <a:ext cx="539667" cy="557895"/>
          </a:xfrm>
          <a:prstGeom prst="rect">
            <a:avLst/>
          </a:prstGeom>
        </p:spPr>
      </p:pic>
    </p:spTree>
    <p:extLst>
      <p:ext uri="{BB962C8B-B14F-4D97-AF65-F5344CB8AC3E}">
        <p14:creationId xmlns:p14="http://schemas.microsoft.com/office/powerpoint/2010/main" val="253451435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Quote ">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0F74C911-67DD-4DDC-A8AC-E7A528D4C20C}"/>
              </a:ext>
            </a:extLst>
          </p:cNvPr>
          <p:cNvGrpSpPr/>
          <p:nvPr userDrawn="1"/>
        </p:nvGrpSpPr>
        <p:grpSpPr>
          <a:xfrm>
            <a:off x="-7940" y="-14753"/>
            <a:ext cx="12218563" cy="6898154"/>
            <a:chOff x="-7938" y="-14753"/>
            <a:chExt cx="12215381" cy="6898154"/>
          </a:xfrm>
        </p:grpSpPr>
        <p:sp>
          <p:nvSpPr>
            <p:cNvPr id="6" name="Rectangle: Rounded Corners 5">
              <a:extLst>
                <a:ext uri="{FF2B5EF4-FFF2-40B4-BE49-F238E27FC236}">
                  <a16:creationId xmlns:a16="http://schemas.microsoft.com/office/drawing/2014/main" id="{404BEA74-4490-4A28-ACF2-254EB7DE8361}"/>
                </a:ext>
              </a:extLst>
            </p:cNvPr>
            <p:cNvSpPr/>
            <p:nvPr/>
          </p:nvSpPr>
          <p:spPr>
            <a:xfrm>
              <a:off x="0" y="0"/>
              <a:ext cx="12188824" cy="6858000"/>
            </a:xfrm>
            <a:prstGeom prst="roundRect">
              <a:avLst>
                <a:gd name="adj" fmla="val 0"/>
              </a:avLst>
            </a:prstGeom>
            <a:solidFill>
              <a:srgbClr val="293E40"/>
            </a:solidFill>
            <a:ln w="19050">
              <a:solidFill>
                <a:srgbClr val="293E4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dirty="0">
                <a:solidFill>
                  <a:srgbClr val="FFFFFF"/>
                </a:solidFill>
              </a:endParaRPr>
            </a:p>
          </p:txBody>
        </p:sp>
        <p:sp>
          <p:nvSpPr>
            <p:cNvPr id="7" name="AutoShape 3">
              <a:extLst>
                <a:ext uri="{FF2B5EF4-FFF2-40B4-BE49-F238E27FC236}">
                  <a16:creationId xmlns:a16="http://schemas.microsoft.com/office/drawing/2014/main" id="{6DE6B404-3451-40AE-9B1F-A2B1554E30A4}"/>
                </a:ext>
              </a:extLst>
            </p:cNvPr>
            <p:cNvSpPr>
              <a:spLocks noChangeAspect="1" noChangeArrowheads="1" noTextEdit="1"/>
            </p:cNvSpPr>
            <p:nvPr/>
          </p:nvSpPr>
          <p:spPr bwMode="auto">
            <a:xfrm>
              <a:off x="12700" y="0"/>
              <a:ext cx="12163426"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9" name="Freeform 6">
              <a:extLst>
                <a:ext uri="{FF2B5EF4-FFF2-40B4-BE49-F238E27FC236}">
                  <a16:creationId xmlns:a16="http://schemas.microsoft.com/office/drawing/2014/main" id="{97BCFEE5-4642-4E8C-8FCD-64FB4E52813A}"/>
                </a:ext>
              </a:extLst>
            </p:cNvPr>
            <p:cNvSpPr>
              <a:spLocks/>
            </p:cNvSpPr>
            <p:nvPr/>
          </p:nvSpPr>
          <p:spPr bwMode="auto">
            <a:xfrm>
              <a:off x="10375900" y="203200"/>
              <a:ext cx="1830388" cy="4138613"/>
            </a:xfrm>
            <a:custGeom>
              <a:avLst/>
              <a:gdLst>
                <a:gd name="T0" fmla="*/ 1175 w 1467"/>
                <a:gd name="T1" fmla="*/ 1296 h 3208"/>
                <a:gd name="T2" fmla="*/ 1055 w 1467"/>
                <a:gd name="T3" fmla="*/ 1604 h 3208"/>
                <a:gd name="T4" fmla="*/ 1175 w 1467"/>
                <a:gd name="T5" fmla="*/ 1912 h 3208"/>
                <a:gd name="T6" fmla="*/ 1467 w 1467"/>
                <a:gd name="T7" fmla="*/ 2056 h 3208"/>
                <a:gd name="T8" fmla="*/ 1467 w 1467"/>
                <a:gd name="T9" fmla="*/ 3208 h 3208"/>
                <a:gd name="T10" fmla="*/ 1446 w 1467"/>
                <a:gd name="T11" fmla="*/ 3206 h 3208"/>
                <a:gd name="T12" fmla="*/ 418 w 1467"/>
                <a:gd name="T13" fmla="*/ 2687 h 3208"/>
                <a:gd name="T14" fmla="*/ 0 w 1467"/>
                <a:gd name="T15" fmla="*/ 1604 h 3208"/>
                <a:gd name="T16" fmla="*/ 418 w 1467"/>
                <a:gd name="T17" fmla="*/ 521 h 3208"/>
                <a:gd name="T18" fmla="*/ 1446 w 1467"/>
                <a:gd name="T19" fmla="*/ 2 h 3208"/>
                <a:gd name="T20" fmla="*/ 1467 w 1467"/>
                <a:gd name="T21" fmla="*/ 0 h 3208"/>
                <a:gd name="T22" fmla="*/ 1467 w 1467"/>
                <a:gd name="T23" fmla="*/ 1152 h 3208"/>
                <a:gd name="T24" fmla="*/ 1175 w 1467"/>
                <a:gd name="T25" fmla="*/ 1296 h 3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67" h="3208">
                  <a:moveTo>
                    <a:pt x="1175" y="1296"/>
                  </a:moveTo>
                  <a:cubicBezTo>
                    <a:pt x="1098" y="1380"/>
                    <a:pt x="1055" y="1489"/>
                    <a:pt x="1055" y="1604"/>
                  </a:cubicBezTo>
                  <a:cubicBezTo>
                    <a:pt x="1055" y="1719"/>
                    <a:pt x="1098" y="1828"/>
                    <a:pt x="1175" y="1912"/>
                  </a:cubicBezTo>
                  <a:cubicBezTo>
                    <a:pt x="1252" y="1995"/>
                    <a:pt x="1355" y="2046"/>
                    <a:pt x="1467" y="2056"/>
                  </a:cubicBezTo>
                  <a:cubicBezTo>
                    <a:pt x="1467" y="3208"/>
                    <a:pt x="1467" y="3208"/>
                    <a:pt x="1467" y="3208"/>
                  </a:cubicBezTo>
                  <a:cubicBezTo>
                    <a:pt x="1446" y="3206"/>
                    <a:pt x="1446" y="3206"/>
                    <a:pt x="1446" y="3206"/>
                  </a:cubicBezTo>
                  <a:cubicBezTo>
                    <a:pt x="1051" y="3166"/>
                    <a:pt x="686" y="2982"/>
                    <a:pt x="418" y="2687"/>
                  </a:cubicBezTo>
                  <a:cubicBezTo>
                    <a:pt x="148" y="2390"/>
                    <a:pt x="0" y="2005"/>
                    <a:pt x="0" y="1604"/>
                  </a:cubicBezTo>
                  <a:cubicBezTo>
                    <a:pt x="0" y="1202"/>
                    <a:pt x="148" y="818"/>
                    <a:pt x="418" y="521"/>
                  </a:cubicBezTo>
                  <a:cubicBezTo>
                    <a:pt x="686" y="226"/>
                    <a:pt x="1051" y="42"/>
                    <a:pt x="1446" y="2"/>
                  </a:cubicBezTo>
                  <a:cubicBezTo>
                    <a:pt x="1467" y="0"/>
                    <a:pt x="1467" y="0"/>
                    <a:pt x="1467" y="0"/>
                  </a:cubicBezTo>
                  <a:cubicBezTo>
                    <a:pt x="1467" y="1152"/>
                    <a:pt x="1467" y="1152"/>
                    <a:pt x="1467" y="1152"/>
                  </a:cubicBezTo>
                  <a:cubicBezTo>
                    <a:pt x="1355" y="1162"/>
                    <a:pt x="1252" y="1213"/>
                    <a:pt x="1175" y="1296"/>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0" name="Freeform 7">
              <a:extLst>
                <a:ext uri="{FF2B5EF4-FFF2-40B4-BE49-F238E27FC236}">
                  <a16:creationId xmlns:a16="http://schemas.microsoft.com/office/drawing/2014/main" id="{42061B82-EE2E-4E1A-86CC-18AE878CFC33}"/>
                </a:ext>
              </a:extLst>
            </p:cNvPr>
            <p:cNvSpPr>
              <a:spLocks/>
            </p:cNvSpPr>
            <p:nvPr/>
          </p:nvSpPr>
          <p:spPr bwMode="auto">
            <a:xfrm>
              <a:off x="7380288" y="1588"/>
              <a:ext cx="1663700" cy="1816100"/>
            </a:xfrm>
            <a:custGeom>
              <a:avLst/>
              <a:gdLst>
                <a:gd name="T0" fmla="*/ 1333 w 1333"/>
                <a:gd name="T1" fmla="*/ 0 h 1408"/>
                <a:gd name="T2" fmla="*/ 435 w 1333"/>
                <a:gd name="T3" fmla="*/ 410 h 1408"/>
                <a:gd name="T4" fmla="*/ 22 w 1333"/>
                <a:gd name="T5" fmla="*/ 1408 h 1408"/>
                <a:gd name="T6" fmla="*/ 0 w 1333"/>
                <a:gd name="T7" fmla="*/ 1408 h 1408"/>
                <a:gd name="T8" fmla="*/ 420 w 1333"/>
                <a:gd name="T9" fmla="*/ 395 h 1408"/>
                <a:gd name="T10" fmla="*/ 1165 w 1333"/>
                <a:gd name="T11" fmla="*/ 0 h 1408"/>
                <a:gd name="T12" fmla="*/ 1333 w 1333"/>
                <a:gd name="T13" fmla="*/ 0 h 1408"/>
              </a:gdLst>
              <a:ahLst/>
              <a:cxnLst>
                <a:cxn ang="0">
                  <a:pos x="T0" y="T1"/>
                </a:cxn>
                <a:cxn ang="0">
                  <a:pos x="T2" y="T3"/>
                </a:cxn>
                <a:cxn ang="0">
                  <a:pos x="T4" y="T5"/>
                </a:cxn>
                <a:cxn ang="0">
                  <a:pos x="T6" y="T7"/>
                </a:cxn>
                <a:cxn ang="0">
                  <a:pos x="T8" y="T9"/>
                </a:cxn>
                <a:cxn ang="0">
                  <a:pos x="T10" y="T11"/>
                </a:cxn>
                <a:cxn ang="0">
                  <a:pos x="T12" y="T13"/>
                </a:cxn>
              </a:cxnLst>
              <a:rect l="0" t="0" r="r" b="b"/>
              <a:pathLst>
                <a:path w="1333" h="1408">
                  <a:moveTo>
                    <a:pt x="1333" y="0"/>
                  </a:moveTo>
                  <a:cubicBezTo>
                    <a:pt x="993" y="24"/>
                    <a:pt x="678" y="167"/>
                    <a:pt x="435" y="410"/>
                  </a:cubicBezTo>
                  <a:cubicBezTo>
                    <a:pt x="168" y="677"/>
                    <a:pt x="22" y="1031"/>
                    <a:pt x="22" y="1408"/>
                  </a:cubicBezTo>
                  <a:cubicBezTo>
                    <a:pt x="0" y="1408"/>
                    <a:pt x="0" y="1408"/>
                    <a:pt x="0" y="1408"/>
                  </a:cubicBezTo>
                  <a:cubicBezTo>
                    <a:pt x="0" y="1025"/>
                    <a:pt x="149" y="665"/>
                    <a:pt x="420" y="395"/>
                  </a:cubicBezTo>
                  <a:cubicBezTo>
                    <a:pt x="626" y="188"/>
                    <a:pt x="884" y="53"/>
                    <a:pt x="1165" y="0"/>
                  </a:cubicBezTo>
                  <a:lnTo>
                    <a:pt x="1333"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1" name="Freeform 8">
              <a:extLst>
                <a:ext uri="{FF2B5EF4-FFF2-40B4-BE49-F238E27FC236}">
                  <a16:creationId xmlns:a16="http://schemas.microsoft.com/office/drawing/2014/main" id="{0E2E3AF5-5555-461D-906F-879A531FB893}"/>
                </a:ext>
              </a:extLst>
            </p:cNvPr>
            <p:cNvSpPr>
              <a:spLocks/>
            </p:cNvSpPr>
            <p:nvPr/>
          </p:nvSpPr>
          <p:spPr bwMode="auto">
            <a:xfrm>
              <a:off x="9293225" y="1588"/>
              <a:ext cx="1662113" cy="1816100"/>
            </a:xfrm>
            <a:custGeom>
              <a:avLst/>
              <a:gdLst>
                <a:gd name="T0" fmla="*/ 1332 w 1332"/>
                <a:gd name="T1" fmla="*/ 1408 h 1408"/>
                <a:gd name="T2" fmla="*/ 1311 w 1332"/>
                <a:gd name="T3" fmla="*/ 1408 h 1408"/>
                <a:gd name="T4" fmla="*/ 897 w 1332"/>
                <a:gd name="T5" fmla="*/ 410 h 1408"/>
                <a:gd name="T6" fmla="*/ 0 w 1332"/>
                <a:gd name="T7" fmla="*/ 0 h 1408"/>
                <a:gd name="T8" fmla="*/ 167 w 1332"/>
                <a:gd name="T9" fmla="*/ 0 h 1408"/>
                <a:gd name="T10" fmla="*/ 912 w 1332"/>
                <a:gd name="T11" fmla="*/ 395 h 1408"/>
                <a:gd name="T12" fmla="*/ 1332 w 1332"/>
                <a:gd name="T13" fmla="*/ 1408 h 1408"/>
              </a:gdLst>
              <a:ahLst/>
              <a:cxnLst>
                <a:cxn ang="0">
                  <a:pos x="T0" y="T1"/>
                </a:cxn>
                <a:cxn ang="0">
                  <a:pos x="T2" y="T3"/>
                </a:cxn>
                <a:cxn ang="0">
                  <a:pos x="T4" y="T5"/>
                </a:cxn>
                <a:cxn ang="0">
                  <a:pos x="T6" y="T7"/>
                </a:cxn>
                <a:cxn ang="0">
                  <a:pos x="T8" y="T9"/>
                </a:cxn>
                <a:cxn ang="0">
                  <a:pos x="T10" y="T11"/>
                </a:cxn>
                <a:cxn ang="0">
                  <a:pos x="T12" y="T13"/>
                </a:cxn>
              </a:cxnLst>
              <a:rect l="0" t="0" r="r" b="b"/>
              <a:pathLst>
                <a:path w="1332" h="1408">
                  <a:moveTo>
                    <a:pt x="1332" y="1408"/>
                  </a:moveTo>
                  <a:cubicBezTo>
                    <a:pt x="1311" y="1408"/>
                    <a:pt x="1311" y="1408"/>
                    <a:pt x="1311" y="1408"/>
                  </a:cubicBezTo>
                  <a:cubicBezTo>
                    <a:pt x="1311" y="1031"/>
                    <a:pt x="1164" y="677"/>
                    <a:pt x="897" y="410"/>
                  </a:cubicBezTo>
                  <a:cubicBezTo>
                    <a:pt x="654" y="167"/>
                    <a:pt x="339" y="24"/>
                    <a:pt x="0" y="0"/>
                  </a:cubicBezTo>
                  <a:cubicBezTo>
                    <a:pt x="167" y="0"/>
                    <a:pt x="167" y="0"/>
                    <a:pt x="167" y="0"/>
                  </a:cubicBezTo>
                  <a:cubicBezTo>
                    <a:pt x="448" y="53"/>
                    <a:pt x="706" y="188"/>
                    <a:pt x="912" y="395"/>
                  </a:cubicBezTo>
                  <a:cubicBezTo>
                    <a:pt x="1183" y="665"/>
                    <a:pt x="1332" y="1025"/>
                    <a:pt x="1332" y="1408"/>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2" name="Freeform 9">
              <a:extLst>
                <a:ext uri="{FF2B5EF4-FFF2-40B4-BE49-F238E27FC236}">
                  <a16:creationId xmlns:a16="http://schemas.microsoft.com/office/drawing/2014/main" id="{C32BEA32-0236-44C1-B761-A57C4037E958}"/>
                </a:ext>
              </a:extLst>
            </p:cNvPr>
            <p:cNvSpPr>
              <a:spLocks/>
            </p:cNvSpPr>
            <p:nvPr/>
          </p:nvSpPr>
          <p:spPr bwMode="auto">
            <a:xfrm>
              <a:off x="7493000" y="85725"/>
              <a:ext cx="3349625" cy="1731963"/>
            </a:xfrm>
            <a:custGeom>
              <a:avLst/>
              <a:gdLst>
                <a:gd name="T0" fmla="*/ 1343 w 2686"/>
                <a:gd name="T1" fmla="*/ 0 h 1343"/>
                <a:gd name="T2" fmla="*/ 2293 w 2686"/>
                <a:gd name="T3" fmla="*/ 393 h 1343"/>
                <a:gd name="T4" fmla="*/ 2686 w 2686"/>
                <a:gd name="T5" fmla="*/ 1343 h 1343"/>
                <a:gd name="T6" fmla="*/ 2664 w 2686"/>
                <a:gd name="T7" fmla="*/ 1343 h 1343"/>
                <a:gd name="T8" fmla="*/ 2277 w 2686"/>
                <a:gd name="T9" fmla="*/ 409 h 1343"/>
                <a:gd name="T10" fmla="*/ 1343 w 2686"/>
                <a:gd name="T11" fmla="*/ 22 h 1343"/>
                <a:gd name="T12" fmla="*/ 409 w 2686"/>
                <a:gd name="T13" fmla="*/ 409 h 1343"/>
                <a:gd name="T14" fmla="*/ 22 w 2686"/>
                <a:gd name="T15" fmla="*/ 1343 h 1343"/>
                <a:gd name="T16" fmla="*/ 0 w 2686"/>
                <a:gd name="T17" fmla="*/ 1343 h 1343"/>
                <a:gd name="T18" fmla="*/ 394 w 2686"/>
                <a:gd name="T19" fmla="*/ 393 h 1343"/>
                <a:gd name="T20" fmla="*/ 1343 w 2686"/>
                <a:gd name="T21" fmla="*/ 0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6" h="1343">
                  <a:moveTo>
                    <a:pt x="1343" y="0"/>
                  </a:moveTo>
                  <a:cubicBezTo>
                    <a:pt x="1702" y="0"/>
                    <a:pt x="2039" y="140"/>
                    <a:pt x="2293" y="393"/>
                  </a:cubicBezTo>
                  <a:cubicBezTo>
                    <a:pt x="2546" y="647"/>
                    <a:pt x="2686" y="984"/>
                    <a:pt x="2686" y="1343"/>
                  </a:cubicBezTo>
                  <a:cubicBezTo>
                    <a:pt x="2664" y="1343"/>
                    <a:pt x="2664" y="1343"/>
                    <a:pt x="2664" y="1343"/>
                  </a:cubicBezTo>
                  <a:cubicBezTo>
                    <a:pt x="2664" y="990"/>
                    <a:pt x="2527" y="658"/>
                    <a:pt x="2277" y="409"/>
                  </a:cubicBezTo>
                  <a:cubicBezTo>
                    <a:pt x="2028" y="159"/>
                    <a:pt x="1696" y="22"/>
                    <a:pt x="1343" y="22"/>
                  </a:cubicBezTo>
                  <a:cubicBezTo>
                    <a:pt x="990" y="22"/>
                    <a:pt x="658" y="159"/>
                    <a:pt x="409" y="409"/>
                  </a:cubicBezTo>
                  <a:cubicBezTo>
                    <a:pt x="159" y="658"/>
                    <a:pt x="22" y="990"/>
                    <a:pt x="22" y="1343"/>
                  </a:cubicBezTo>
                  <a:cubicBezTo>
                    <a:pt x="0" y="1343"/>
                    <a:pt x="0" y="1343"/>
                    <a:pt x="0" y="1343"/>
                  </a:cubicBezTo>
                  <a:cubicBezTo>
                    <a:pt x="0" y="984"/>
                    <a:pt x="140" y="647"/>
                    <a:pt x="394" y="393"/>
                  </a:cubicBezTo>
                  <a:cubicBezTo>
                    <a:pt x="647" y="140"/>
                    <a:pt x="984" y="0"/>
                    <a:pt x="134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3" name="Freeform 10">
              <a:extLst>
                <a:ext uri="{FF2B5EF4-FFF2-40B4-BE49-F238E27FC236}">
                  <a16:creationId xmlns:a16="http://schemas.microsoft.com/office/drawing/2014/main" id="{FAA2EFAE-CB40-4890-8625-E49A91D78213}"/>
                </a:ext>
              </a:extLst>
            </p:cNvPr>
            <p:cNvSpPr>
              <a:spLocks/>
            </p:cNvSpPr>
            <p:nvPr/>
          </p:nvSpPr>
          <p:spPr bwMode="auto">
            <a:xfrm>
              <a:off x="7605713" y="201613"/>
              <a:ext cx="3125788" cy="1616075"/>
            </a:xfrm>
            <a:custGeom>
              <a:avLst/>
              <a:gdLst>
                <a:gd name="T0" fmla="*/ 1253 w 2506"/>
                <a:gd name="T1" fmla="*/ 0 h 1253"/>
                <a:gd name="T2" fmla="*/ 2139 w 2506"/>
                <a:gd name="T3" fmla="*/ 367 h 1253"/>
                <a:gd name="T4" fmla="*/ 2506 w 2506"/>
                <a:gd name="T5" fmla="*/ 1253 h 1253"/>
                <a:gd name="T6" fmla="*/ 2484 w 2506"/>
                <a:gd name="T7" fmla="*/ 1253 h 1253"/>
                <a:gd name="T8" fmla="*/ 2124 w 2506"/>
                <a:gd name="T9" fmla="*/ 382 h 1253"/>
                <a:gd name="T10" fmla="*/ 1253 w 2506"/>
                <a:gd name="T11" fmla="*/ 22 h 1253"/>
                <a:gd name="T12" fmla="*/ 382 w 2506"/>
                <a:gd name="T13" fmla="*/ 382 h 1253"/>
                <a:gd name="T14" fmla="*/ 22 w 2506"/>
                <a:gd name="T15" fmla="*/ 1253 h 1253"/>
                <a:gd name="T16" fmla="*/ 0 w 2506"/>
                <a:gd name="T17" fmla="*/ 1253 h 1253"/>
                <a:gd name="T18" fmla="*/ 367 w 2506"/>
                <a:gd name="T19" fmla="*/ 367 h 1253"/>
                <a:gd name="T20" fmla="*/ 1253 w 2506"/>
                <a:gd name="T21"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6" h="1253">
                  <a:moveTo>
                    <a:pt x="1253" y="0"/>
                  </a:moveTo>
                  <a:cubicBezTo>
                    <a:pt x="1588" y="0"/>
                    <a:pt x="1902" y="131"/>
                    <a:pt x="2139" y="367"/>
                  </a:cubicBezTo>
                  <a:cubicBezTo>
                    <a:pt x="2376" y="604"/>
                    <a:pt x="2506" y="918"/>
                    <a:pt x="2506" y="1253"/>
                  </a:cubicBezTo>
                  <a:cubicBezTo>
                    <a:pt x="2484" y="1253"/>
                    <a:pt x="2484" y="1253"/>
                    <a:pt x="2484" y="1253"/>
                  </a:cubicBezTo>
                  <a:cubicBezTo>
                    <a:pt x="2484" y="924"/>
                    <a:pt x="2356" y="615"/>
                    <a:pt x="2124" y="382"/>
                  </a:cubicBezTo>
                  <a:cubicBezTo>
                    <a:pt x="1891" y="150"/>
                    <a:pt x="1582" y="22"/>
                    <a:pt x="1253" y="22"/>
                  </a:cubicBezTo>
                  <a:cubicBezTo>
                    <a:pt x="924" y="22"/>
                    <a:pt x="615" y="150"/>
                    <a:pt x="382" y="382"/>
                  </a:cubicBezTo>
                  <a:cubicBezTo>
                    <a:pt x="150" y="615"/>
                    <a:pt x="22" y="924"/>
                    <a:pt x="22" y="1253"/>
                  </a:cubicBezTo>
                  <a:cubicBezTo>
                    <a:pt x="0" y="1253"/>
                    <a:pt x="0" y="1253"/>
                    <a:pt x="0" y="1253"/>
                  </a:cubicBezTo>
                  <a:cubicBezTo>
                    <a:pt x="0" y="918"/>
                    <a:pt x="131" y="604"/>
                    <a:pt x="367" y="367"/>
                  </a:cubicBezTo>
                  <a:cubicBezTo>
                    <a:pt x="604" y="131"/>
                    <a:pt x="918" y="0"/>
                    <a:pt x="125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4" name="Freeform 11">
              <a:extLst>
                <a:ext uri="{FF2B5EF4-FFF2-40B4-BE49-F238E27FC236}">
                  <a16:creationId xmlns:a16="http://schemas.microsoft.com/office/drawing/2014/main" id="{52D8CAB8-ED4D-41A5-BF4B-D6BE53278C41}"/>
                </a:ext>
              </a:extLst>
            </p:cNvPr>
            <p:cNvSpPr>
              <a:spLocks/>
            </p:cNvSpPr>
            <p:nvPr/>
          </p:nvSpPr>
          <p:spPr bwMode="auto">
            <a:xfrm>
              <a:off x="7716838" y="317500"/>
              <a:ext cx="2901950" cy="1500188"/>
            </a:xfrm>
            <a:custGeom>
              <a:avLst/>
              <a:gdLst>
                <a:gd name="T0" fmla="*/ 1163 w 2326"/>
                <a:gd name="T1" fmla="*/ 0 h 1163"/>
                <a:gd name="T2" fmla="*/ 1985 w 2326"/>
                <a:gd name="T3" fmla="*/ 341 h 1163"/>
                <a:gd name="T4" fmla="*/ 2326 w 2326"/>
                <a:gd name="T5" fmla="*/ 1163 h 1163"/>
                <a:gd name="T6" fmla="*/ 2304 w 2326"/>
                <a:gd name="T7" fmla="*/ 1163 h 1163"/>
                <a:gd name="T8" fmla="*/ 1970 w 2326"/>
                <a:gd name="T9" fmla="*/ 356 h 1163"/>
                <a:gd name="T10" fmla="*/ 1163 w 2326"/>
                <a:gd name="T11" fmla="*/ 22 h 1163"/>
                <a:gd name="T12" fmla="*/ 356 w 2326"/>
                <a:gd name="T13" fmla="*/ 356 h 1163"/>
                <a:gd name="T14" fmla="*/ 22 w 2326"/>
                <a:gd name="T15" fmla="*/ 1163 h 1163"/>
                <a:gd name="T16" fmla="*/ 0 w 2326"/>
                <a:gd name="T17" fmla="*/ 1163 h 1163"/>
                <a:gd name="T18" fmla="*/ 341 w 2326"/>
                <a:gd name="T19" fmla="*/ 341 h 1163"/>
                <a:gd name="T20" fmla="*/ 1163 w 2326"/>
                <a:gd name="T21" fmla="*/ 0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6" h="1163">
                  <a:moveTo>
                    <a:pt x="1163" y="0"/>
                  </a:moveTo>
                  <a:cubicBezTo>
                    <a:pt x="1474" y="0"/>
                    <a:pt x="1766" y="121"/>
                    <a:pt x="1985" y="341"/>
                  </a:cubicBezTo>
                  <a:cubicBezTo>
                    <a:pt x="2205" y="560"/>
                    <a:pt x="2326" y="852"/>
                    <a:pt x="2326" y="1163"/>
                  </a:cubicBezTo>
                  <a:cubicBezTo>
                    <a:pt x="2304" y="1163"/>
                    <a:pt x="2304" y="1163"/>
                    <a:pt x="2304" y="1163"/>
                  </a:cubicBezTo>
                  <a:cubicBezTo>
                    <a:pt x="2304" y="858"/>
                    <a:pt x="2186" y="572"/>
                    <a:pt x="1970" y="356"/>
                  </a:cubicBezTo>
                  <a:cubicBezTo>
                    <a:pt x="1755" y="140"/>
                    <a:pt x="1468" y="22"/>
                    <a:pt x="1163" y="22"/>
                  </a:cubicBezTo>
                  <a:cubicBezTo>
                    <a:pt x="858" y="22"/>
                    <a:pt x="572" y="140"/>
                    <a:pt x="356" y="356"/>
                  </a:cubicBezTo>
                  <a:cubicBezTo>
                    <a:pt x="141" y="572"/>
                    <a:pt x="22" y="858"/>
                    <a:pt x="22" y="1163"/>
                  </a:cubicBezTo>
                  <a:cubicBezTo>
                    <a:pt x="0" y="1163"/>
                    <a:pt x="0" y="1163"/>
                    <a:pt x="0" y="1163"/>
                  </a:cubicBezTo>
                  <a:cubicBezTo>
                    <a:pt x="0" y="852"/>
                    <a:pt x="121" y="560"/>
                    <a:pt x="341" y="341"/>
                  </a:cubicBezTo>
                  <a:cubicBezTo>
                    <a:pt x="561" y="121"/>
                    <a:pt x="853" y="0"/>
                    <a:pt x="1163"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5" name="Freeform 12">
              <a:extLst>
                <a:ext uri="{FF2B5EF4-FFF2-40B4-BE49-F238E27FC236}">
                  <a16:creationId xmlns:a16="http://schemas.microsoft.com/office/drawing/2014/main" id="{3A89A786-6EF0-4B5E-9484-721BC69BFCAE}"/>
                </a:ext>
              </a:extLst>
            </p:cNvPr>
            <p:cNvSpPr>
              <a:spLocks/>
            </p:cNvSpPr>
            <p:nvPr/>
          </p:nvSpPr>
          <p:spPr bwMode="auto">
            <a:xfrm>
              <a:off x="7831138" y="433388"/>
              <a:ext cx="2674938" cy="1384300"/>
            </a:xfrm>
            <a:custGeom>
              <a:avLst/>
              <a:gdLst>
                <a:gd name="T0" fmla="*/ 1072 w 2145"/>
                <a:gd name="T1" fmla="*/ 0 h 1073"/>
                <a:gd name="T2" fmla="*/ 1830 w 2145"/>
                <a:gd name="T3" fmla="*/ 315 h 1073"/>
                <a:gd name="T4" fmla="*/ 2145 w 2145"/>
                <a:gd name="T5" fmla="*/ 1073 h 1073"/>
                <a:gd name="T6" fmla="*/ 2123 w 2145"/>
                <a:gd name="T7" fmla="*/ 1073 h 1073"/>
                <a:gd name="T8" fmla="*/ 1815 w 2145"/>
                <a:gd name="T9" fmla="*/ 330 h 1073"/>
                <a:gd name="T10" fmla="*/ 1072 w 2145"/>
                <a:gd name="T11" fmla="*/ 22 h 1073"/>
                <a:gd name="T12" fmla="*/ 329 w 2145"/>
                <a:gd name="T13" fmla="*/ 330 h 1073"/>
                <a:gd name="T14" fmla="*/ 21 w 2145"/>
                <a:gd name="T15" fmla="*/ 1073 h 1073"/>
                <a:gd name="T16" fmla="*/ 0 w 2145"/>
                <a:gd name="T17" fmla="*/ 1073 h 1073"/>
                <a:gd name="T18" fmla="*/ 314 w 2145"/>
                <a:gd name="T19" fmla="*/ 315 h 1073"/>
                <a:gd name="T20" fmla="*/ 1072 w 2145"/>
                <a:gd name="T21" fmla="*/ 0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45" h="1073">
                  <a:moveTo>
                    <a:pt x="1072" y="0"/>
                  </a:moveTo>
                  <a:cubicBezTo>
                    <a:pt x="1359" y="0"/>
                    <a:pt x="1628" y="112"/>
                    <a:pt x="1830" y="315"/>
                  </a:cubicBezTo>
                  <a:cubicBezTo>
                    <a:pt x="2033" y="517"/>
                    <a:pt x="2145" y="787"/>
                    <a:pt x="2145" y="1073"/>
                  </a:cubicBezTo>
                  <a:cubicBezTo>
                    <a:pt x="2123" y="1073"/>
                    <a:pt x="2123" y="1073"/>
                    <a:pt x="2123" y="1073"/>
                  </a:cubicBezTo>
                  <a:cubicBezTo>
                    <a:pt x="2123" y="792"/>
                    <a:pt x="2014" y="528"/>
                    <a:pt x="1815" y="330"/>
                  </a:cubicBezTo>
                  <a:cubicBezTo>
                    <a:pt x="1617" y="131"/>
                    <a:pt x="1353" y="22"/>
                    <a:pt x="1072" y="22"/>
                  </a:cubicBezTo>
                  <a:cubicBezTo>
                    <a:pt x="791" y="22"/>
                    <a:pt x="527" y="131"/>
                    <a:pt x="329" y="330"/>
                  </a:cubicBezTo>
                  <a:cubicBezTo>
                    <a:pt x="130" y="528"/>
                    <a:pt x="21" y="792"/>
                    <a:pt x="21" y="1073"/>
                  </a:cubicBezTo>
                  <a:cubicBezTo>
                    <a:pt x="0" y="1073"/>
                    <a:pt x="0" y="1073"/>
                    <a:pt x="0" y="1073"/>
                  </a:cubicBezTo>
                  <a:cubicBezTo>
                    <a:pt x="0" y="787"/>
                    <a:pt x="111" y="517"/>
                    <a:pt x="314" y="315"/>
                  </a:cubicBezTo>
                  <a:cubicBezTo>
                    <a:pt x="516" y="112"/>
                    <a:pt x="786" y="0"/>
                    <a:pt x="107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6" name="Freeform 13">
              <a:extLst>
                <a:ext uri="{FF2B5EF4-FFF2-40B4-BE49-F238E27FC236}">
                  <a16:creationId xmlns:a16="http://schemas.microsoft.com/office/drawing/2014/main" id="{BA42FF38-9338-40F2-B405-283A169D703A}"/>
                </a:ext>
              </a:extLst>
            </p:cNvPr>
            <p:cNvSpPr>
              <a:spLocks/>
            </p:cNvSpPr>
            <p:nvPr/>
          </p:nvSpPr>
          <p:spPr bwMode="auto">
            <a:xfrm>
              <a:off x="7943850" y="550863"/>
              <a:ext cx="2449513" cy="1266825"/>
            </a:xfrm>
            <a:custGeom>
              <a:avLst/>
              <a:gdLst>
                <a:gd name="T0" fmla="*/ 982 w 1965"/>
                <a:gd name="T1" fmla="*/ 0 h 982"/>
                <a:gd name="T2" fmla="*/ 1677 w 1965"/>
                <a:gd name="T3" fmla="*/ 287 h 982"/>
                <a:gd name="T4" fmla="*/ 1965 w 1965"/>
                <a:gd name="T5" fmla="*/ 982 h 982"/>
                <a:gd name="T6" fmla="*/ 1943 w 1965"/>
                <a:gd name="T7" fmla="*/ 982 h 982"/>
                <a:gd name="T8" fmla="*/ 1662 w 1965"/>
                <a:gd name="T9" fmla="*/ 302 h 982"/>
                <a:gd name="T10" fmla="*/ 982 w 1965"/>
                <a:gd name="T11" fmla="*/ 21 h 982"/>
                <a:gd name="T12" fmla="*/ 303 w 1965"/>
                <a:gd name="T13" fmla="*/ 302 h 982"/>
                <a:gd name="T14" fmla="*/ 21 w 1965"/>
                <a:gd name="T15" fmla="*/ 982 h 982"/>
                <a:gd name="T16" fmla="*/ 0 w 1965"/>
                <a:gd name="T17" fmla="*/ 982 h 982"/>
                <a:gd name="T18" fmla="*/ 287 w 1965"/>
                <a:gd name="T19" fmla="*/ 287 h 982"/>
                <a:gd name="T20" fmla="*/ 982 w 1965"/>
                <a:gd name="T21" fmla="*/ 0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65" h="982">
                  <a:moveTo>
                    <a:pt x="982" y="0"/>
                  </a:moveTo>
                  <a:cubicBezTo>
                    <a:pt x="1244" y="0"/>
                    <a:pt x="1491" y="102"/>
                    <a:pt x="1677" y="287"/>
                  </a:cubicBezTo>
                  <a:cubicBezTo>
                    <a:pt x="1862" y="473"/>
                    <a:pt x="1965" y="720"/>
                    <a:pt x="1965" y="982"/>
                  </a:cubicBezTo>
                  <a:cubicBezTo>
                    <a:pt x="1943" y="982"/>
                    <a:pt x="1943" y="982"/>
                    <a:pt x="1943" y="982"/>
                  </a:cubicBezTo>
                  <a:cubicBezTo>
                    <a:pt x="1943" y="725"/>
                    <a:pt x="1843" y="484"/>
                    <a:pt x="1662" y="302"/>
                  </a:cubicBezTo>
                  <a:cubicBezTo>
                    <a:pt x="1480" y="121"/>
                    <a:pt x="1239" y="21"/>
                    <a:pt x="982" y="21"/>
                  </a:cubicBezTo>
                  <a:cubicBezTo>
                    <a:pt x="725" y="21"/>
                    <a:pt x="484" y="121"/>
                    <a:pt x="303" y="302"/>
                  </a:cubicBezTo>
                  <a:cubicBezTo>
                    <a:pt x="121" y="484"/>
                    <a:pt x="21" y="725"/>
                    <a:pt x="21" y="982"/>
                  </a:cubicBezTo>
                  <a:cubicBezTo>
                    <a:pt x="0" y="982"/>
                    <a:pt x="0" y="982"/>
                    <a:pt x="0" y="982"/>
                  </a:cubicBezTo>
                  <a:cubicBezTo>
                    <a:pt x="0" y="720"/>
                    <a:pt x="102" y="473"/>
                    <a:pt x="287" y="287"/>
                  </a:cubicBezTo>
                  <a:cubicBezTo>
                    <a:pt x="473" y="102"/>
                    <a:pt x="720" y="0"/>
                    <a:pt x="982"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7" name="Rectangle 14">
              <a:extLst>
                <a:ext uri="{FF2B5EF4-FFF2-40B4-BE49-F238E27FC236}">
                  <a16:creationId xmlns:a16="http://schemas.microsoft.com/office/drawing/2014/main" id="{EABC0D97-D694-4501-80AA-330A203C9911}"/>
                </a:ext>
              </a:extLst>
            </p:cNvPr>
            <p:cNvSpPr>
              <a:spLocks noChangeArrowheads="1"/>
            </p:cNvSpPr>
            <p:nvPr/>
          </p:nvSpPr>
          <p:spPr bwMode="auto">
            <a:xfrm>
              <a:off x="2633662" y="6772276"/>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8" name="Rectangle 15">
              <a:extLst>
                <a:ext uri="{FF2B5EF4-FFF2-40B4-BE49-F238E27FC236}">
                  <a16:creationId xmlns:a16="http://schemas.microsoft.com/office/drawing/2014/main" id="{6A891196-5145-4930-90C6-082C46F1DD1A}"/>
                </a:ext>
              </a:extLst>
            </p:cNvPr>
            <p:cNvSpPr>
              <a:spLocks noChangeArrowheads="1"/>
            </p:cNvSpPr>
            <p:nvPr/>
          </p:nvSpPr>
          <p:spPr bwMode="auto">
            <a:xfrm>
              <a:off x="3079750" y="6324601"/>
              <a:ext cx="222250"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9" name="Oval 16">
              <a:extLst>
                <a:ext uri="{FF2B5EF4-FFF2-40B4-BE49-F238E27FC236}">
                  <a16:creationId xmlns:a16="http://schemas.microsoft.com/office/drawing/2014/main" id="{3C9E9BAB-8995-43EA-844F-601E9F20B91D}"/>
                </a:ext>
              </a:extLst>
            </p:cNvPr>
            <p:cNvSpPr>
              <a:spLocks noChangeArrowheads="1"/>
            </p:cNvSpPr>
            <p:nvPr/>
          </p:nvSpPr>
          <p:spPr bwMode="auto">
            <a:xfrm>
              <a:off x="2778125"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0" name="Oval 17">
              <a:extLst>
                <a:ext uri="{FF2B5EF4-FFF2-40B4-BE49-F238E27FC236}">
                  <a16:creationId xmlns:a16="http://schemas.microsoft.com/office/drawing/2014/main" id="{1BF92852-C722-4C40-9C37-A6AB8342087B}"/>
                </a:ext>
              </a:extLst>
            </p:cNvPr>
            <p:cNvSpPr>
              <a:spLocks noChangeArrowheads="1"/>
            </p:cNvSpPr>
            <p:nvPr/>
          </p:nvSpPr>
          <p:spPr bwMode="auto">
            <a:xfrm>
              <a:off x="2778125"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1" name="Oval 18">
              <a:extLst>
                <a:ext uri="{FF2B5EF4-FFF2-40B4-BE49-F238E27FC236}">
                  <a16:creationId xmlns:a16="http://schemas.microsoft.com/office/drawing/2014/main" id="{2341BF4D-5ECD-4F36-98C9-DCF0777960A2}"/>
                </a:ext>
              </a:extLst>
            </p:cNvPr>
            <p:cNvSpPr>
              <a:spLocks noChangeArrowheads="1"/>
            </p:cNvSpPr>
            <p:nvPr/>
          </p:nvSpPr>
          <p:spPr bwMode="auto">
            <a:xfrm>
              <a:off x="2778125"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2" name="Oval 19">
              <a:extLst>
                <a:ext uri="{FF2B5EF4-FFF2-40B4-BE49-F238E27FC236}">
                  <a16:creationId xmlns:a16="http://schemas.microsoft.com/office/drawing/2014/main" id="{FF925A76-8A93-4507-8C3A-077EB0ACF3E8}"/>
                </a:ext>
              </a:extLst>
            </p:cNvPr>
            <p:cNvSpPr>
              <a:spLocks noChangeArrowheads="1"/>
            </p:cNvSpPr>
            <p:nvPr/>
          </p:nvSpPr>
          <p:spPr bwMode="auto">
            <a:xfrm>
              <a:off x="3000375"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3" name="Oval 20">
              <a:extLst>
                <a:ext uri="{FF2B5EF4-FFF2-40B4-BE49-F238E27FC236}">
                  <a16:creationId xmlns:a16="http://schemas.microsoft.com/office/drawing/2014/main" id="{41BB0318-B901-4E1D-8777-217A7FC30A5C}"/>
                </a:ext>
              </a:extLst>
            </p:cNvPr>
            <p:cNvSpPr>
              <a:spLocks noChangeArrowheads="1"/>
            </p:cNvSpPr>
            <p:nvPr/>
          </p:nvSpPr>
          <p:spPr bwMode="auto">
            <a:xfrm>
              <a:off x="3000375"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4" name="Oval 21">
              <a:extLst>
                <a:ext uri="{FF2B5EF4-FFF2-40B4-BE49-F238E27FC236}">
                  <a16:creationId xmlns:a16="http://schemas.microsoft.com/office/drawing/2014/main" id="{94489618-1B96-469F-81D2-13F36628B0CE}"/>
                </a:ext>
              </a:extLst>
            </p:cNvPr>
            <p:cNvSpPr>
              <a:spLocks noChangeArrowheads="1"/>
            </p:cNvSpPr>
            <p:nvPr/>
          </p:nvSpPr>
          <p:spPr bwMode="auto">
            <a:xfrm>
              <a:off x="3232150" y="6253163"/>
              <a:ext cx="153988"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5" name="Oval 22">
              <a:extLst>
                <a:ext uri="{FF2B5EF4-FFF2-40B4-BE49-F238E27FC236}">
                  <a16:creationId xmlns:a16="http://schemas.microsoft.com/office/drawing/2014/main" id="{DD19A392-C0F1-4597-8002-B78E9A1998D0}"/>
                </a:ext>
              </a:extLst>
            </p:cNvPr>
            <p:cNvSpPr>
              <a:spLocks noChangeArrowheads="1"/>
            </p:cNvSpPr>
            <p:nvPr/>
          </p:nvSpPr>
          <p:spPr bwMode="auto">
            <a:xfrm>
              <a:off x="2554287" y="6697663"/>
              <a:ext cx="155575"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6" name="Rectangle 23">
              <a:extLst>
                <a:ext uri="{FF2B5EF4-FFF2-40B4-BE49-F238E27FC236}">
                  <a16:creationId xmlns:a16="http://schemas.microsoft.com/office/drawing/2014/main" id="{33D93F9F-7DFE-4FFB-B7B2-3F4CCDE57C68}"/>
                </a:ext>
              </a:extLst>
            </p:cNvPr>
            <p:cNvSpPr>
              <a:spLocks noChangeArrowheads="1"/>
            </p:cNvSpPr>
            <p:nvPr/>
          </p:nvSpPr>
          <p:spPr bwMode="auto">
            <a:xfrm>
              <a:off x="3321050" y="6772276"/>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7" name="Rectangle 24">
              <a:extLst>
                <a:ext uri="{FF2B5EF4-FFF2-40B4-BE49-F238E27FC236}">
                  <a16:creationId xmlns:a16="http://schemas.microsoft.com/office/drawing/2014/main" id="{7E108BF1-8E95-4C13-8615-0687366BA8B8}"/>
                </a:ext>
              </a:extLst>
            </p:cNvPr>
            <p:cNvSpPr>
              <a:spLocks noChangeArrowheads="1"/>
            </p:cNvSpPr>
            <p:nvPr/>
          </p:nvSpPr>
          <p:spPr bwMode="auto">
            <a:xfrm>
              <a:off x="3767137" y="6324601"/>
              <a:ext cx="223838" cy="1428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8" name="Oval 25">
              <a:extLst>
                <a:ext uri="{FF2B5EF4-FFF2-40B4-BE49-F238E27FC236}">
                  <a16:creationId xmlns:a16="http://schemas.microsoft.com/office/drawing/2014/main" id="{005BA49C-1933-48E2-A670-DFFF9E30257F}"/>
                </a:ext>
              </a:extLst>
            </p:cNvPr>
            <p:cNvSpPr>
              <a:spLocks noChangeArrowheads="1"/>
            </p:cNvSpPr>
            <p:nvPr/>
          </p:nvSpPr>
          <p:spPr bwMode="auto">
            <a:xfrm>
              <a:off x="3465512" y="6697663"/>
              <a:ext cx="157163"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29" name="Oval 26">
              <a:extLst>
                <a:ext uri="{FF2B5EF4-FFF2-40B4-BE49-F238E27FC236}">
                  <a16:creationId xmlns:a16="http://schemas.microsoft.com/office/drawing/2014/main" id="{72213996-CC46-409F-9599-2D5DF336AD90}"/>
                </a:ext>
              </a:extLst>
            </p:cNvPr>
            <p:cNvSpPr>
              <a:spLocks noChangeArrowheads="1"/>
            </p:cNvSpPr>
            <p:nvPr/>
          </p:nvSpPr>
          <p:spPr bwMode="auto">
            <a:xfrm>
              <a:off x="3465512" y="647541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0" name="Oval 27">
              <a:extLst>
                <a:ext uri="{FF2B5EF4-FFF2-40B4-BE49-F238E27FC236}">
                  <a16:creationId xmlns:a16="http://schemas.microsoft.com/office/drawing/2014/main" id="{86EF3470-FE9F-4451-AB40-9C873CA02A5E}"/>
                </a:ext>
              </a:extLst>
            </p:cNvPr>
            <p:cNvSpPr>
              <a:spLocks noChangeArrowheads="1"/>
            </p:cNvSpPr>
            <p:nvPr/>
          </p:nvSpPr>
          <p:spPr bwMode="auto">
            <a:xfrm>
              <a:off x="3465512" y="6253163"/>
              <a:ext cx="157163"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1" name="Oval 28">
              <a:extLst>
                <a:ext uri="{FF2B5EF4-FFF2-40B4-BE49-F238E27FC236}">
                  <a16:creationId xmlns:a16="http://schemas.microsoft.com/office/drawing/2014/main" id="{D55872E0-B894-4469-8ADB-AA81913C34CE}"/>
                </a:ext>
              </a:extLst>
            </p:cNvPr>
            <p:cNvSpPr>
              <a:spLocks noChangeArrowheads="1"/>
            </p:cNvSpPr>
            <p:nvPr/>
          </p:nvSpPr>
          <p:spPr bwMode="auto">
            <a:xfrm>
              <a:off x="3689350" y="647541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2" name="Oval 29">
              <a:extLst>
                <a:ext uri="{FF2B5EF4-FFF2-40B4-BE49-F238E27FC236}">
                  <a16:creationId xmlns:a16="http://schemas.microsoft.com/office/drawing/2014/main" id="{7266F5E3-31A8-44BE-9E49-7183649E39F9}"/>
                </a:ext>
              </a:extLst>
            </p:cNvPr>
            <p:cNvSpPr>
              <a:spLocks noChangeArrowheads="1"/>
            </p:cNvSpPr>
            <p:nvPr/>
          </p:nvSpPr>
          <p:spPr bwMode="auto">
            <a:xfrm>
              <a:off x="3689350"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3" name="Oval 30">
              <a:extLst>
                <a:ext uri="{FF2B5EF4-FFF2-40B4-BE49-F238E27FC236}">
                  <a16:creationId xmlns:a16="http://schemas.microsoft.com/office/drawing/2014/main" id="{0E68D307-27C1-42A5-A64A-8D79560EFA0B}"/>
                </a:ext>
              </a:extLst>
            </p:cNvPr>
            <p:cNvSpPr>
              <a:spLocks noChangeArrowheads="1"/>
            </p:cNvSpPr>
            <p:nvPr/>
          </p:nvSpPr>
          <p:spPr bwMode="auto">
            <a:xfrm>
              <a:off x="3919537" y="6253163"/>
              <a:ext cx="155575" cy="16033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4" name="Oval 31">
              <a:extLst>
                <a:ext uri="{FF2B5EF4-FFF2-40B4-BE49-F238E27FC236}">
                  <a16:creationId xmlns:a16="http://schemas.microsoft.com/office/drawing/2014/main" id="{09D544FF-B528-4BCA-9DB1-23CB97BE4CC5}"/>
                </a:ext>
              </a:extLst>
            </p:cNvPr>
            <p:cNvSpPr>
              <a:spLocks noChangeArrowheads="1"/>
            </p:cNvSpPr>
            <p:nvPr/>
          </p:nvSpPr>
          <p:spPr bwMode="auto">
            <a:xfrm>
              <a:off x="3243262" y="6697663"/>
              <a:ext cx="153988" cy="161925"/>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5" name="Rectangle 32">
              <a:extLst>
                <a:ext uri="{FF2B5EF4-FFF2-40B4-BE49-F238E27FC236}">
                  <a16:creationId xmlns:a16="http://schemas.microsoft.com/office/drawing/2014/main" id="{3C4D40E0-937B-44FF-B389-689E7841543A}"/>
                </a:ext>
              </a:extLst>
            </p:cNvPr>
            <p:cNvSpPr>
              <a:spLocks noChangeArrowheads="1"/>
            </p:cNvSpPr>
            <p:nvPr/>
          </p:nvSpPr>
          <p:spPr bwMode="auto">
            <a:xfrm>
              <a:off x="5056187" y="6750325"/>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6" name="Rectangle 33">
              <a:extLst>
                <a:ext uri="{FF2B5EF4-FFF2-40B4-BE49-F238E27FC236}">
                  <a16:creationId xmlns:a16="http://schemas.microsoft.com/office/drawing/2014/main" id="{3131A70B-12D7-4EF9-8845-251AA150C90D}"/>
                </a:ext>
              </a:extLst>
            </p:cNvPr>
            <p:cNvSpPr>
              <a:spLocks noChangeArrowheads="1"/>
            </p:cNvSpPr>
            <p:nvPr/>
          </p:nvSpPr>
          <p:spPr bwMode="auto">
            <a:xfrm>
              <a:off x="5056187" y="6589988"/>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7" name="Rectangle 34">
              <a:extLst>
                <a:ext uri="{FF2B5EF4-FFF2-40B4-BE49-F238E27FC236}">
                  <a16:creationId xmlns:a16="http://schemas.microsoft.com/office/drawing/2014/main" id="{4746C1B6-AC6C-4CA0-ADD3-ED00C3315AE9}"/>
                </a:ext>
              </a:extLst>
            </p:cNvPr>
            <p:cNvSpPr>
              <a:spLocks noChangeArrowheads="1"/>
            </p:cNvSpPr>
            <p:nvPr/>
          </p:nvSpPr>
          <p:spPr bwMode="auto">
            <a:xfrm>
              <a:off x="5056187" y="6429650"/>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8" name="Rectangle 35">
              <a:extLst>
                <a:ext uri="{FF2B5EF4-FFF2-40B4-BE49-F238E27FC236}">
                  <a16:creationId xmlns:a16="http://schemas.microsoft.com/office/drawing/2014/main" id="{7C4EE773-B4FB-4E54-A06B-74550B3019AD}"/>
                </a:ext>
              </a:extLst>
            </p:cNvPr>
            <p:cNvSpPr>
              <a:spLocks noChangeArrowheads="1"/>
            </p:cNvSpPr>
            <p:nvPr/>
          </p:nvSpPr>
          <p:spPr bwMode="auto">
            <a:xfrm>
              <a:off x="5056187" y="6197601"/>
              <a:ext cx="3679825" cy="30163"/>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39" name="Rectangle 36">
              <a:extLst>
                <a:ext uri="{FF2B5EF4-FFF2-40B4-BE49-F238E27FC236}">
                  <a16:creationId xmlns:a16="http://schemas.microsoft.com/office/drawing/2014/main" id="{75DD0CCD-575D-4AA0-8241-E1DD0608C4E9}"/>
                </a:ext>
              </a:extLst>
            </p:cNvPr>
            <p:cNvSpPr>
              <a:spLocks noChangeArrowheads="1"/>
            </p:cNvSpPr>
            <p:nvPr/>
          </p:nvSpPr>
          <p:spPr bwMode="auto">
            <a:xfrm>
              <a:off x="5056187" y="6037263"/>
              <a:ext cx="3679825" cy="31750"/>
            </a:xfrm>
            <a:prstGeom prst="rect">
              <a:avLst/>
            </a:prstGeom>
            <a:solidFill>
              <a:srgbClr val="E8F4E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0" name="Freeform 37">
              <a:extLst>
                <a:ext uri="{FF2B5EF4-FFF2-40B4-BE49-F238E27FC236}">
                  <a16:creationId xmlns:a16="http://schemas.microsoft.com/office/drawing/2014/main" id="{9C7ACAAE-CB3D-4F7F-BBD2-C9ADAC09ADE2}"/>
                </a:ext>
              </a:extLst>
            </p:cNvPr>
            <p:cNvSpPr>
              <a:spLocks/>
            </p:cNvSpPr>
            <p:nvPr/>
          </p:nvSpPr>
          <p:spPr bwMode="auto">
            <a:xfrm>
              <a:off x="7407222" y="5212977"/>
              <a:ext cx="2468563" cy="1570038"/>
            </a:xfrm>
            <a:custGeom>
              <a:avLst/>
              <a:gdLst>
                <a:gd name="T0" fmla="*/ 1979 w 1979"/>
                <a:gd name="T1" fmla="*/ 0 h 1217"/>
                <a:gd name="T2" fmla="*/ 1979 w 1979"/>
                <a:gd name="T3" fmla="*/ 1217 h 1217"/>
                <a:gd name="T4" fmla="*/ 0 w 1979"/>
                <a:gd name="T5" fmla="*/ 1217 h 1217"/>
                <a:gd name="T6" fmla="*/ 23 w 1979"/>
                <a:gd name="T7" fmla="*/ 1191 h 1217"/>
                <a:gd name="T8" fmla="*/ 46 w 1979"/>
                <a:gd name="T9" fmla="*/ 1166 h 1217"/>
                <a:gd name="T10" fmla="*/ 135 w 1979"/>
                <a:gd name="T11" fmla="*/ 1067 h 1217"/>
                <a:gd name="T12" fmla="*/ 158 w 1979"/>
                <a:gd name="T13" fmla="*/ 1042 h 1217"/>
                <a:gd name="T14" fmla="*/ 247 w 1979"/>
                <a:gd name="T15" fmla="*/ 942 h 1217"/>
                <a:gd name="T16" fmla="*/ 269 w 1979"/>
                <a:gd name="T17" fmla="*/ 918 h 1217"/>
                <a:gd name="T18" fmla="*/ 359 w 1979"/>
                <a:gd name="T19" fmla="*/ 818 h 1217"/>
                <a:gd name="T20" fmla="*/ 381 w 1979"/>
                <a:gd name="T21" fmla="*/ 793 h 1217"/>
                <a:gd name="T22" fmla="*/ 471 w 1979"/>
                <a:gd name="T23" fmla="*/ 694 h 1217"/>
                <a:gd name="T24" fmla="*/ 493 w 1979"/>
                <a:gd name="T25" fmla="*/ 669 h 1217"/>
                <a:gd name="T26" fmla="*/ 578 w 1979"/>
                <a:gd name="T27" fmla="*/ 575 h 1217"/>
                <a:gd name="T28" fmla="*/ 729 w 1979"/>
                <a:gd name="T29" fmla="*/ 431 h 1217"/>
                <a:gd name="T30" fmla="*/ 1979 w 1979"/>
                <a:gd name="T31" fmla="*/ 0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9" h="1217">
                  <a:moveTo>
                    <a:pt x="1979" y="0"/>
                  </a:moveTo>
                  <a:cubicBezTo>
                    <a:pt x="1979" y="1217"/>
                    <a:pt x="1979" y="1217"/>
                    <a:pt x="1979" y="1217"/>
                  </a:cubicBezTo>
                  <a:cubicBezTo>
                    <a:pt x="0" y="1217"/>
                    <a:pt x="0" y="1217"/>
                    <a:pt x="0" y="1217"/>
                  </a:cubicBezTo>
                  <a:cubicBezTo>
                    <a:pt x="23" y="1191"/>
                    <a:pt x="23" y="1191"/>
                    <a:pt x="23" y="1191"/>
                  </a:cubicBezTo>
                  <a:cubicBezTo>
                    <a:pt x="46" y="1166"/>
                    <a:pt x="46" y="1166"/>
                    <a:pt x="46" y="1166"/>
                  </a:cubicBezTo>
                  <a:cubicBezTo>
                    <a:pt x="135" y="1067"/>
                    <a:pt x="135" y="1067"/>
                    <a:pt x="135" y="1067"/>
                  </a:cubicBezTo>
                  <a:cubicBezTo>
                    <a:pt x="158" y="1042"/>
                    <a:pt x="158" y="1042"/>
                    <a:pt x="158" y="1042"/>
                  </a:cubicBezTo>
                  <a:cubicBezTo>
                    <a:pt x="247" y="942"/>
                    <a:pt x="247" y="942"/>
                    <a:pt x="247" y="942"/>
                  </a:cubicBezTo>
                  <a:cubicBezTo>
                    <a:pt x="269" y="918"/>
                    <a:pt x="269" y="918"/>
                    <a:pt x="269" y="918"/>
                  </a:cubicBezTo>
                  <a:cubicBezTo>
                    <a:pt x="359" y="818"/>
                    <a:pt x="359" y="818"/>
                    <a:pt x="359" y="818"/>
                  </a:cubicBezTo>
                  <a:cubicBezTo>
                    <a:pt x="381" y="793"/>
                    <a:pt x="381" y="793"/>
                    <a:pt x="381" y="793"/>
                  </a:cubicBezTo>
                  <a:cubicBezTo>
                    <a:pt x="471" y="694"/>
                    <a:pt x="471" y="694"/>
                    <a:pt x="471" y="694"/>
                  </a:cubicBezTo>
                  <a:cubicBezTo>
                    <a:pt x="493" y="669"/>
                    <a:pt x="493" y="669"/>
                    <a:pt x="493" y="669"/>
                  </a:cubicBezTo>
                  <a:cubicBezTo>
                    <a:pt x="578" y="575"/>
                    <a:pt x="578" y="575"/>
                    <a:pt x="578" y="575"/>
                  </a:cubicBezTo>
                  <a:cubicBezTo>
                    <a:pt x="578" y="575"/>
                    <a:pt x="714" y="469"/>
                    <a:pt x="729" y="431"/>
                  </a:cubicBezTo>
                  <a:cubicBezTo>
                    <a:pt x="745" y="393"/>
                    <a:pt x="1979" y="0"/>
                    <a:pt x="1979" y="0"/>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1" name="Freeform 38">
              <a:extLst>
                <a:ext uri="{FF2B5EF4-FFF2-40B4-BE49-F238E27FC236}">
                  <a16:creationId xmlns:a16="http://schemas.microsoft.com/office/drawing/2014/main" id="{06B06749-8728-4A80-888F-6679113A02B1}"/>
                </a:ext>
              </a:extLst>
            </p:cNvPr>
            <p:cNvSpPr>
              <a:spLocks/>
            </p:cNvSpPr>
            <p:nvPr/>
          </p:nvSpPr>
          <p:spPr bwMode="auto">
            <a:xfrm>
              <a:off x="3938587" y="-8777"/>
              <a:ext cx="808038" cy="701675"/>
            </a:xfrm>
            <a:custGeom>
              <a:avLst/>
              <a:gdLst>
                <a:gd name="T0" fmla="*/ 0 w 509"/>
                <a:gd name="T1" fmla="*/ 0 h 442"/>
                <a:gd name="T2" fmla="*/ 33 w 509"/>
                <a:gd name="T3" fmla="*/ 0 h 442"/>
                <a:gd name="T4" fmla="*/ 509 w 509"/>
                <a:gd name="T5" fmla="*/ 425 h 442"/>
                <a:gd name="T6" fmla="*/ 495 w 509"/>
                <a:gd name="T7" fmla="*/ 442 h 442"/>
                <a:gd name="T8" fmla="*/ 0 w 509"/>
                <a:gd name="T9" fmla="*/ 0 h 442"/>
              </a:gdLst>
              <a:ahLst/>
              <a:cxnLst>
                <a:cxn ang="0">
                  <a:pos x="T0" y="T1"/>
                </a:cxn>
                <a:cxn ang="0">
                  <a:pos x="T2" y="T3"/>
                </a:cxn>
                <a:cxn ang="0">
                  <a:pos x="T4" y="T5"/>
                </a:cxn>
                <a:cxn ang="0">
                  <a:pos x="T6" y="T7"/>
                </a:cxn>
                <a:cxn ang="0">
                  <a:pos x="T8" y="T9"/>
                </a:cxn>
              </a:cxnLst>
              <a:rect l="0" t="0" r="r" b="b"/>
              <a:pathLst>
                <a:path w="509" h="442">
                  <a:moveTo>
                    <a:pt x="0" y="0"/>
                  </a:moveTo>
                  <a:lnTo>
                    <a:pt x="33" y="0"/>
                  </a:lnTo>
                  <a:lnTo>
                    <a:pt x="509" y="425"/>
                  </a:lnTo>
                  <a:lnTo>
                    <a:pt x="495" y="442"/>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2" name="Freeform 39">
              <a:extLst>
                <a:ext uri="{FF2B5EF4-FFF2-40B4-BE49-F238E27FC236}">
                  <a16:creationId xmlns:a16="http://schemas.microsoft.com/office/drawing/2014/main" id="{30E66F7E-2283-40D5-A01E-FC3F2F14EDA0}"/>
                </a:ext>
              </a:extLst>
            </p:cNvPr>
            <p:cNvSpPr>
              <a:spLocks/>
            </p:cNvSpPr>
            <p:nvPr/>
          </p:nvSpPr>
          <p:spPr bwMode="auto">
            <a:xfrm>
              <a:off x="3689350" y="-8777"/>
              <a:ext cx="1058863" cy="930275"/>
            </a:xfrm>
            <a:custGeom>
              <a:avLst/>
              <a:gdLst>
                <a:gd name="T0" fmla="*/ 0 w 667"/>
                <a:gd name="T1" fmla="*/ 0 h 586"/>
                <a:gd name="T2" fmla="*/ 33 w 667"/>
                <a:gd name="T3" fmla="*/ 0 h 586"/>
                <a:gd name="T4" fmla="*/ 667 w 667"/>
                <a:gd name="T5" fmla="*/ 569 h 586"/>
                <a:gd name="T6" fmla="*/ 653 w 667"/>
                <a:gd name="T7" fmla="*/ 586 h 586"/>
                <a:gd name="T8" fmla="*/ 0 w 667"/>
                <a:gd name="T9" fmla="*/ 0 h 586"/>
              </a:gdLst>
              <a:ahLst/>
              <a:cxnLst>
                <a:cxn ang="0">
                  <a:pos x="T0" y="T1"/>
                </a:cxn>
                <a:cxn ang="0">
                  <a:pos x="T2" y="T3"/>
                </a:cxn>
                <a:cxn ang="0">
                  <a:pos x="T4" y="T5"/>
                </a:cxn>
                <a:cxn ang="0">
                  <a:pos x="T6" y="T7"/>
                </a:cxn>
                <a:cxn ang="0">
                  <a:pos x="T8" y="T9"/>
                </a:cxn>
              </a:cxnLst>
              <a:rect l="0" t="0" r="r" b="b"/>
              <a:pathLst>
                <a:path w="667" h="586">
                  <a:moveTo>
                    <a:pt x="0" y="0"/>
                  </a:moveTo>
                  <a:lnTo>
                    <a:pt x="33" y="0"/>
                  </a:lnTo>
                  <a:lnTo>
                    <a:pt x="667" y="569"/>
                  </a:lnTo>
                  <a:lnTo>
                    <a:pt x="653" y="586"/>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3" name="Freeform 40">
              <a:extLst>
                <a:ext uri="{FF2B5EF4-FFF2-40B4-BE49-F238E27FC236}">
                  <a16:creationId xmlns:a16="http://schemas.microsoft.com/office/drawing/2014/main" id="{37AB891A-FBD1-4F78-8B95-9CA55CA4A72A}"/>
                </a:ext>
              </a:extLst>
            </p:cNvPr>
            <p:cNvSpPr>
              <a:spLocks/>
            </p:cNvSpPr>
            <p:nvPr/>
          </p:nvSpPr>
          <p:spPr bwMode="auto">
            <a:xfrm>
              <a:off x="3441700" y="-8777"/>
              <a:ext cx="1308100" cy="1158875"/>
            </a:xfrm>
            <a:custGeom>
              <a:avLst/>
              <a:gdLst>
                <a:gd name="T0" fmla="*/ 0 w 824"/>
                <a:gd name="T1" fmla="*/ 0 h 730"/>
                <a:gd name="T2" fmla="*/ 33 w 824"/>
                <a:gd name="T3" fmla="*/ 0 h 730"/>
                <a:gd name="T4" fmla="*/ 824 w 824"/>
                <a:gd name="T5" fmla="*/ 713 h 730"/>
                <a:gd name="T6" fmla="*/ 810 w 824"/>
                <a:gd name="T7" fmla="*/ 730 h 730"/>
                <a:gd name="T8" fmla="*/ 0 w 824"/>
                <a:gd name="T9" fmla="*/ 0 h 730"/>
              </a:gdLst>
              <a:ahLst/>
              <a:cxnLst>
                <a:cxn ang="0">
                  <a:pos x="T0" y="T1"/>
                </a:cxn>
                <a:cxn ang="0">
                  <a:pos x="T2" y="T3"/>
                </a:cxn>
                <a:cxn ang="0">
                  <a:pos x="T4" y="T5"/>
                </a:cxn>
                <a:cxn ang="0">
                  <a:pos x="T6" y="T7"/>
                </a:cxn>
                <a:cxn ang="0">
                  <a:pos x="T8" y="T9"/>
                </a:cxn>
              </a:cxnLst>
              <a:rect l="0" t="0" r="r" b="b"/>
              <a:pathLst>
                <a:path w="824" h="730">
                  <a:moveTo>
                    <a:pt x="0" y="0"/>
                  </a:moveTo>
                  <a:lnTo>
                    <a:pt x="33" y="0"/>
                  </a:lnTo>
                  <a:lnTo>
                    <a:pt x="824" y="713"/>
                  </a:lnTo>
                  <a:lnTo>
                    <a:pt x="810" y="730"/>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4" name="Freeform 41">
              <a:extLst>
                <a:ext uri="{FF2B5EF4-FFF2-40B4-BE49-F238E27FC236}">
                  <a16:creationId xmlns:a16="http://schemas.microsoft.com/office/drawing/2014/main" id="{1A27AC83-8817-4925-B1C3-909BDF921323}"/>
                </a:ext>
              </a:extLst>
            </p:cNvPr>
            <p:cNvSpPr>
              <a:spLocks/>
            </p:cNvSpPr>
            <p:nvPr/>
          </p:nvSpPr>
          <p:spPr bwMode="auto">
            <a:xfrm>
              <a:off x="3197225" y="-8777"/>
              <a:ext cx="1554163" cy="1387475"/>
            </a:xfrm>
            <a:custGeom>
              <a:avLst/>
              <a:gdLst>
                <a:gd name="T0" fmla="*/ 0 w 979"/>
                <a:gd name="T1" fmla="*/ 0 h 874"/>
                <a:gd name="T2" fmla="*/ 32 w 979"/>
                <a:gd name="T3" fmla="*/ 0 h 874"/>
                <a:gd name="T4" fmla="*/ 979 w 979"/>
                <a:gd name="T5" fmla="*/ 857 h 874"/>
                <a:gd name="T6" fmla="*/ 964 w 979"/>
                <a:gd name="T7" fmla="*/ 874 h 874"/>
                <a:gd name="T8" fmla="*/ 0 w 979"/>
                <a:gd name="T9" fmla="*/ 0 h 874"/>
              </a:gdLst>
              <a:ahLst/>
              <a:cxnLst>
                <a:cxn ang="0">
                  <a:pos x="T0" y="T1"/>
                </a:cxn>
                <a:cxn ang="0">
                  <a:pos x="T2" y="T3"/>
                </a:cxn>
                <a:cxn ang="0">
                  <a:pos x="T4" y="T5"/>
                </a:cxn>
                <a:cxn ang="0">
                  <a:pos x="T6" y="T7"/>
                </a:cxn>
                <a:cxn ang="0">
                  <a:pos x="T8" y="T9"/>
                </a:cxn>
              </a:cxnLst>
              <a:rect l="0" t="0" r="r" b="b"/>
              <a:pathLst>
                <a:path w="979" h="874">
                  <a:moveTo>
                    <a:pt x="0" y="0"/>
                  </a:moveTo>
                  <a:lnTo>
                    <a:pt x="32" y="0"/>
                  </a:lnTo>
                  <a:lnTo>
                    <a:pt x="979" y="857"/>
                  </a:lnTo>
                  <a:lnTo>
                    <a:pt x="964" y="874"/>
                  </a:lnTo>
                  <a:lnTo>
                    <a:pt x="0" y="0"/>
                  </a:ln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5" name="Freeform 42">
              <a:extLst>
                <a:ext uri="{FF2B5EF4-FFF2-40B4-BE49-F238E27FC236}">
                  <a16:creationId xmlns:a16="http://schemas.microsoft.com/office/drawing/2014/main" id="{C18D9E0D-0150-4D97-A2D4-AF1E717D5B5C}"/>
                </a:ext>
              </a:extLst>
            </p:cNvPr>
            <p:cNvSpPr>
              <a:spLocks/>
            </p:cNvSpPr>
            <p:nvPr/>
          </p:nvSpPr>
          <p:spPr bwMode="auto">
            <a:xfrm>
              <a:off x="2947987" y="-8777"/>
              <a:ext cx="1803400" cy="1616075"/>
            </a:xfrm>
            <a:custGeom>
              <a:avLst/>
              <a:gdLst>
                <a:gd name="T0" fmla="*/ 0 w 1447"/>
                <a:gd name="T1" fmla="*/ 0 h 1252"/>
                <a:gd name="T2" fmla="*/ 43 w 1447"/>
                <a:gd name="T3" fmla="*/ 0 h 1252"/>
                <a:gd name="T4" fmla="*/ 118 w 1447"/>
                <a:gd name="T5" fmla="*/ 64 h 1252"/>
                <a:gd name="T6" fmla="*/ 1447 w 1447"/>
                <a:gd name="T7" fmla="*/ 1231 h 1252"/>
                <a:gd name="T8" fmla="*/ 1428 w 1447"/>
                <a:gd name="T9" fmla="*/ 1252 h 1252"/>
                <a:gd name="T10" fmla="*/ 99 w 1447"/>
                <a:gd name="T11" fmla="*/ 84 h 1252"/>
                <a:gd name="T12" fmla="*/ 0 w 1447"/>
                <a:gd name="T13" fmla="*/ 0 h 1252"/>
              </a:gdLst>
              <a:ahLst/>
              <a:cxnLst>
                <a:cxn ang="0">
                  <a:pos x="T0" y="T1"/>
                </a:cxn>
                <a:cxn ang="0">
                  <a:pos x="T2" y="T3"/>
                </a:cxn>
                <a:cxn ang="0">
                  <a:pos x="T4" y="T5"/>
                </a:cxn>
                <a:cxn ang="0">
                  <a:pos x="T6" y="T7"/>
                </a:cxn>
                <a:cxn ang="0">
                  <a:pos x="T8" y="T9"/>
                </a:cxn>
                <a:cxn ang="0">
                  <a:pos x="T10" y="T11"/>
                </a:cxn>
                <a:cxn ang="0">
                  <a:pos x="T12" y="T13"/>
                </a:cxn>
              </a:cxnLst>
              <a:rect l="0" t="0" r="r" b="b"/>
              <a:pathLst>
                <a:path w="1447" h="1252">
                  <a:moveTo>
                    <a:pt x="0" y="0"/>
                  </a:moveTo>
                  <a:cubicBezTo>
                    <a:pt x="43" y="0"/>
                    <a:pt x="43" y="0"/>
                    <a:pt x="43" y="0"/>
                  </a:cubicBezTo>
                  <a:cubicBezTo>
                    <a:pt x="68" y="20"/>
                    <a:pt x="92" y="41"/>
                    <a:pt x="118" y="64"/>
                  </a:cubicBezTo>
                  <a:cubicBezTo>
                    <a:pt x="1447" y="1231"/>
                    <a:pt x="1447" y="1231"/>
                    <a:pt x="1447" y="1231"/>
                  </a:cubicBezTo>
                  <a:cubicBezTo>
                    <a:pt x="1428" y="1252"/>
                    <a:pt x="1428" y="1252"/>
                    <a:pt x="1428" y="1252"/>
                  </a:cubicBezTo>
                  <a:cubicBezTo>
                    <a:pt x="99" y="84"/>
                    <a:pt x="99" y="84"/>
                    <a:pt x="99" y="84"/>
                  </a:cubicBezTo>
                  <a:cubicBezTo>
                    <a:pt x="65" y="54"/>
                    <a:pt x="32" y="26"/>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6" name="Freeform 43">
              <a:extLst>
                <a:ext uri="{FF2B5EF4-FFF2-40B4-BE49-F238E27FC236}">
                  <a16:creationId xmlns:a16="http://schemas.microsoft.com/office/drawing/2014/main" id="{5C1E3401-8111-48CE-A179-44A64B4178E9}"/>
                </a:ext>
              </a:extLst>
            </p:cNvPr>
            <p:cNvSpPr>
              <a:spLocks/>
            </p:cNvSpPr>
            <p:nvPr/>
          </p:nvSpPr>
          <p:spPr bwMode="auto">
            <a:xfrm>
              <a:off x="2670175" y="-14753"/>
              <a:ext cx="2082800" cy="1844675"/>
            </a:xfrm>
            <a:custGeom>
              <a:avLst/>
              <a:gdLst>
                <a:gd name="T0" fmla="*/ 0 w 1670"/>
                <a:gd name="T1" fmla="*/ 0 h 1429"/>
                <a:gd name="T2" fmla="*/ 50 w 1670"/>
                <a:gd name="T3" fmla="*/ 0 h 1429"/>
                <a:gd name="T4" fmla="*/ 274 w 1670"/>
                <a:gd name="T5" fmla="*/ 178 h 1429"/>
                <a:gd name="T6" fmla="*/ 1670 w 1670"/>
                <a:gd name="T7" fmla="*/ 1409 h 1429"/>
                <a:gd name="T8" fmla="*/ 1651 w 1670"/>
                <a:gd name="T9" fmla="*/ 1429 h 1429"/>
                <a:gd name="T10" fmla="*/ 255 w 1670"/>
                <a:gd name="T11" fmla="*/ 198 h 1429"/>
                <a:gd name="T12" fmla="*/ 0 w 1670"/>
                <a:gd name="T13" fmla="*/ 0 h 1429"/>
              </a:gdLst>
              <a:ahLst/>
              <a:cxnLst>
                <a:cxn ang="0">
                  <a:pos x="T0" y="T1"/>
                </a:cxn>
                <a:cxn ang="0">
                  <a:pos x="T2" y="T3"/>
                </a:cxn>
                <a:cxn ang="0">
                  <a:pos x="T4" y="T5"/>
                </a:cxn>
                <a:cxn ang="0">
                  <a:pos x="T6" y="T7"/>
                </a:cxn>
                <a:cxn ang="0">
                  <a:pos x="T8" y="T9"/>
                </a:cxn>
                <a:cxn ang="0">
                  <a:pos x="T10" y="T11"/>
                </a:cxn>
                <a:cxn ang="0">
                  <a:pos x="T12" y="T13"/>
                </a:cxn>
              </a:cxnLst>
              <a:rect l="0" t="0" r="r" b="b"/>
              <a:pathLst>
                <a:path w="1670" h="1429">
                  <a:moveTo>
                    <a:pt x="0" y="0"/>
                  </a:moveTo>
                  <a:cubicBezTo>
                    <a:pt x="50" y="0"/>
                    <a:pt x="50" y="0"/>
                    <a:pt x="50" y="0"/>
                  </a:cubicBezTo>
                  <a:cubicBezTo>
                    <a:pt x="120" y="48"/>
                    <a:pt x="194" y="107"/>
                    <a:pt x="274" y="178"/>
                  </a:cubicBezTo>
                  <a:cubicBezTo>
                    <a:pt x="1670" y="1409"/>
                    <a:pt x="1670" y="1409"/>
                    <a:pt x="1670" y="1409"/>
                  </a:cubicBezTo>
                  <a:cubicBezTo>
                    <a:pt x="1651" y="1429"/>
                    <a:pt x="1651" y="1429"/>
                    <a:pt x="1651" y="1429"/>
                  </a:cubicBezTo>
                  <a:cubicBezTo>
                    <a:pt x="255" y="198"/>
                    <a:pt x="255" y="198"/>
                    <a:pt x="255" y="198"/>
                  </a:cubicBezTo>
                  <a:cubicBezTo>
                    <a:pt x="163" y="117"/>
                    <a:pt x="79" y="51"/>
                    <a:pt x="0" y="0"/>
                  </a:cubicBezTo>
                  <a:close/>
                </a:path>
              </a:pathLst>
            </a:custGeom>
            <a:solidFill>
              <a:srgbClr val="E8F4E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7" name="Rectangle 44">
              <a:extLst>
                <a:ext uri="{FF2B5EF4-FFF2-40B4-BE49-F238E27FC236}">
                  <a16:creationId xmlns:a16="http://schemas.microsoft.com/office/drawing/2014/main" id="{5F14428A-3437-495F-98B1-4CFAA2DF76FE}"/>
                </a:ext>
              </a:extLst>
            </p:cNvPr>
            <p:cNvSpPr>
              <a:spLocks noChangeArrowheads="1"/>
            </p:cNvSpPr>
            <p:nvPr/>
          </p:nvSpPr>
          <p:spPr bwMode="auto">
            <a:xfrm>
              <a:off x="116041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8" name="Rectangle 45">
              <a:extLst>
                <a:ext uri="{FF2B5EF4-FFF2-40B4-BE49-F238E27FC236}">
                  <a16:creationId xmlns:a16="http://schemas.microsoft.com/office/drawing/2014/main" id="{A1F76DA3-6A84-4405-8E02-10AE64827A97}"/>
                </a:ext>
              </a:extLst>
            </p:cNvPr>
            <p:cNvSpPr>
              <a:spLocks noChangeArrowheads="1"/>
            </p:cNvSpPr>
            <p:nvPr/>
          </p:nvSpPr>
          <p:spPr bwMode="auto">
            <a:xfrm>
              <a:off x="11896293" y="559435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9" name="Rectangle 46">
              <a:extLst>
                <a:ext uri="{FF2B5EF4-FFF2-40B4-BE49-F238E27FC236}">
                  <a16:creationId xmlns:a16="http://schemas.microsoft.com/office/drawing/2014/main" id="{E45130C6-5116-45C6-9A8B-E40623DA152B}"/>
                </a:ext>
              </a:extLst>
            </p:cNvPr>
            <p:cNvSpPr>
              <a:spLocks noChangeArrowheads="1"/>
            </p:cNvSpPr>
            <p:nvPr/>
          </p:nvSpPr>
          <p:spPr bwMode="auto">
            <a:xfrm>
              <a:off x="12188393" y="5283201"/>
              <a:ext cx="19050" cy="3111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0" name="Rectangle 47">
              <a:extLst>
                <a:ext uri="{FF2B5EF4-FFF2-40B4-BE49-F238E27FC236}">
                  <a16:creationId xmlns:a16="http://schemas.microsoft.com/office/drawing/2014/main" id="{D23EF63F-7A04-4A3F-B477-BCD5E9769BC5}"/>
                </a:ext>
              </a:extLst>
            </p:cNvPr>
            <p:cNvSpPr>
              <a:spLocks noChangeArrowheads="1"/>
            </p:cNvSpPr>
            <p:nvPr/>
          </p:nvSpPr>
          <p:spPr bwMode="auto">
            <a:xfrm>
              <a:off x="12188393" y="6218238"/>
              <a:ext cx="19050" cy="312738"/>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1" name="Rectangle 48">
              <a:extLst>
                <a:ext uri="{FF2B5EF4-FFF2-40B4-BE49-F238E27FC236}">
                  <a16:creationId xmlns:a16="http://schemas.microsoft.com/office/drawing/2014/main" id="{69EEB48B-BC6E-4945-A5EC-A354E8FF5039}"/>
                </a:ext>
              </a:extLst>
            </p:cNvPr>
            <p:cNvSpPr>
              <a:spLocks noChangeArrowheads="1"/>
            </p:cNvSpPr>
            <p:nvPr/>
          </p:nvSpPr>
          <p:spPr bwMode="auto">
            <a:xfrm>
              <a:off x="11596255" y="4956176"/>
              <a:ext cx="300038" cy="19050"/>
            </a:xfrm>
            <a:prstGeom prst="rect">
              <a:avLst/>
            </a:prstGeom>
            <a:solidFill>
              <a:srgbClr val="8585B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2" name="Oval 49">
              <a:extLst>
                <a:ext uri="{FF2B5EF4-FFF2-40B4-BE49-F238E27FC236}">
                  <a16:creationId xmlns:a16="http://schemas.microsoft.com/office/drawing/2014/main" id="{DCF8834B-57A9-4297-B8B9-296315B8871C}"/>
                </a:ext>
              </a:extLst>
            </p:cNvPr>
            <p:cNvSpPr>
              <a:spLocks noChangeArrowheads="1"/>
            </p:cNvSpPr>
            <p:nvPr/>
          </p:nvSpPr>
          <p:spPr bwMode="auto">
            <a:xfrm>
              <a:off x="11510530"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3" name="Oval 50">
              <a:extLst>
                <a:ext uri="{FF2B5EF4-FFF2-40B4-BE49-F238E27FC236}">
                  <a16:creationId xmlns:a16="http://schemas.microsoft.com/office/drawing/2014/main" id="{B3E55DE1-550D-42BB-BB21-1D6407AE4E21}"/>
                </a:ext>
              </a:extLst>
            </p:cNvPr>
            <p:cNvSpPr>
              <a:spLocks noChangeArrowheads="1"/>
            </p:cNvSpPr>
            <p:nvPr/>
          </p:nvSpPr>
          <p:spPr bwMode="auto">
            <a:xfrm>
              <a:off x="11801043" y="486251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4" name="Freeform 51">
              <a:extLst>
                <a:ext uri="{FF2B5EF4-FFF2-40B4-BE49-F238E27FC236}">
                  <a16:creationId xmlns:a16="http://schemas.microsoft.com/office/drawing/2014/main" id="{FFDDD0C8-DDCA-40B1-B4FA-1A93420BC53E}"/>
                </a:ext>
              </a:extLst>
            </p:cNvPr>
            <p:cNvSpPr>
              <a:spLocks/>
            </p:cNvSpPr>
            <p:nvPr/>
          </p:nvSpPr>
          <p:spPr bwMode="auto">
            <a:xfrm>
              <a:off x="12093143" y="4862513"/>
              <a:ext cx="104775" cy="215900"/>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0"/>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5" name="Oval 52">
              <a:extLst>
                <a:ext uri="{FF2B5EF4-FFF2-40B4-BE49-F238E27FC236}">
                  <a16:creationId xmlns:a16="http://schemas.microsoft.com/office/drawing/2014/main" id="{8EBF059F-1931-4918-B62E-8AAAB05E761B}"/>
                </a:ext>
              </a:extLst>
            </p:cNvPr>
            <p:cNvSpPr>
              <a:spLocks noChangeArrowheads="1"/>
            </p:cNvSpPr>
            <p:nvPr/>
          </p:nvSpPr>
          <p:spPr bwMode="auto">
            <a:xfrm>
              <a:off x="11510530"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6" name="Oval 53">
              <a:extLst>
                <a:ext uri="{FF2B5EF4-FFF2-40B4-BE49-F238E27FC236}">
                  <a16:creationId xmlns:a16="http://schemas.microsoft.com/office/drawing/2014/main" id="{BBE37596-B2DC-40F4-9136-031B681D6141}"/>
                </a:ext>
              </a:extLst>
            </p:cNvPr>
            <p:cNvSpPr>
              <a:spLocks noChangeArrowheads="1"/>
            </p:cNvSpPr>
            <p:nvPr/>
          </p:nvSpPr>
          <p:spPr bwMode="auto">
            <a:xfrm>
              <a:off x="11801043" y="5173663"/>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7" name="Freeform 54">
              <a:extLst>
                <a:ext uri="{FF2B5EF4-FFF2-40B4-BE49-F238E27FC236}">
                  <a16:creationId xmlns:a16="http://schemas.microsoft.com/office/drawing/2014/main" id="{5903F037-754E-405A-8834-4B86BFF8AC59}"/>
                </a:ext>
              </a:extLst>
            </p:cNvPr>
            <p:cNvSpPr>
              <a:spLocks/>
            </p:cNvSpPr>
            <p:nvPr/>
          </p:nvSpPr>
          <p:spPr bwMode="auto">
            <a:xfrm>
              <a:off x="12093143" y="5173663"/>
              <a:ext cx="114300" cy="215900"/>
            </a:xfrm>
            <a:custGeom>
              <a:avLst/>
              <a:gdLst>
                <a:gd name="T0" fmla="*/ 84 w 92"/>
                <a:gd name="T1" fmla="*/ 0 h 168"/>
                <a:gd name="T2" fmla="*/ 84 w 92"/>
                <a:gd name="T3" fmla="*/ 0 h 168"/>
                <a:gd name="T4" fmla="*/ 88 w 92"/>
                <a:gd name="T5" fmla="*/ 85 h 168"/>
                <a:gd name="T6" fmla="*/ 92 w 92"/>
                <a:gd name="T7" fmla="*/ 168 h 168"/>
                <a:gd name="T8" fmla="*/ 84 w 92"/>
                <a:gd name="T9" fmla="*/ 168 h 168"/>
                <a:gd name="T10" fmla="*/ 84 w 92"/>
                <a:gd name="T11" fmla="*/ 168 h 168"/>
                <a:gd name="T12" fmla="*/ 77 w 92"/>
                <a:gd name="T13" fmla="*/ 168 h 168"/>
                <a:gd name="T14" fmla="*/ 0 w 92"/>
                <a:gd name="T15" fmla="*/ 84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8" y="85"/>
                    <a:pt x="88" y="85"/>
                    <a:pt x="88"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9"/>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8" name="Oval 55">
              <a:extLst>
                <a:ext uri="{FF2B5EF4-FFF2-40B4-BE49-F238E27FC236}">
                  <a16:creationId xmlns:a16="http://schemas.microsoft.com/office/drawing/2014/main" id="{D71C60C1-5A3A-46CC-86A6-EFC464CF06A4}"/>
                </a:ext>
              </a:extLst>
            </p:cNvPr>
            <p:cNvSpPr>
              <a:spLocks noChangeArrowheads="1"/>
            </p:cNvSpPr>
            <p:nvPr/>
          </p:nvSpPr>
          <p:spPr bwMode="auto">
            <a:xfrm>
              <a:off x="11510530"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9" name="Oval 56">
              <a:extLst>
                <a:ext uri="{FF2B5EF4-FFF2-40B4-BE49-F238E27FC236}">
                  <a16:creationId xmlns:a16="http://schemas.microsoft.com/office/drawing/2014/main" id="{15B11D13-2124-4AE1-9109-37C35900690F}"/>
                </a:ext>
              </a:extLst>
            </p:cNvPr>
            <p:cNvSpPr>
              <a:spLocks noChangeArrowheads="1"/>
            </p:cNvSpPr>
            <p:nvPr/>
          </p:nvSpPr>
          <p:spPr bwMode="auto">
            <a:xfrm>
              <a:off x="11801043" y="548481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0" name="Freeform 57">
              <a:extLst>
                <a:ext uri="{FF2B5EF4-FFF2-40B4-BE49-F238E27FC236}">
                  <a16:creationId xmlns:a16="http://schemas.microsoft.com/office/drawing/2014/main" id="{39A353DA-331C-469D-9888-6E24A6A0D369}"/>
                </a:ext>
              </a:extLst>
            </p:cNvPr>
            <p:cNvSpPr>
              <a:spLocks/>
            </p:cNvSpPr>
            <p:nvPr/>
          </p:nvSpPr>
          <p:spPr bwMode="auto">
            <a:xfrm>
              <a:off x="12093143" y="5484813"/>
              <a:ext cx="114300" cy="217488"/>
            </a:xfrm>
            <a:custGeom>
              <a:avLst/>
              <a:gdLst>
                <a:gd name="T0" fmla="*/ 84 w 92"/>
                <a:gd name="T1" fmla="*/ 0 h 168"/>
                <a:gd name="T2" fmla="*/ 84 w 92"/>
                <a:gd name="T3" fmla="*/ 0 h 168"/>
                <a:gd name="T4" fmla="*/ 92 w 92"/>
                <a:gd name="T5" fmla="*/ 0 h 168"/>
                <a:gd name="T6" fmla="*/ 88 w 92"/>
                <a:gd name="T7" fmla="*/ 85 h 168"/>
                <a:gd name="T8" fmla="*/ 84 w 92"/>
                <a:gd name="T9" fmla="*/ 168 h 168"/>
                <a:gd name="T10" fmla="*/ 84 w 92"/>
                <a:gd name="T11" fmla="*/ 168 h 168"/>
                <a:gd name="T12" fmla="*/ 0 w 92"/>
                <a:gd name="T13" fmla="*/ 84 h 168"/>
                <a:gd name="T14" fmla="*/ 77 w 92"/>
                <a:gd name="T15" fmla="*/ 0 h 168"/>
                <a:gd name="T16" fmla="*/ 84 w 92"/>
                <a:gd name="T1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168">
                  <a:moveTo>
                    <a:pt x="84" y="0"/>
                  </a:moveTo>
                  <a:cubicBezTo>
                    <a:pt x="84" y="0"/>
                    <a:pt x="84" y="0"/>
                    <a:pt x="84" y="0"/>
                  </a:cubicBezTo>
                  <a:cubicBezTo>
                    <a:pt x="87" y="0"/>
                    <a:pt x="90" y="0"/>
                    <a:pt x="92" y="0"/>
                  </a:cubicBezTo>
                  <a:cubicBezTo>
                    <a:pt x="88" y="85"/>
                    <a:pt x="88" y="85"/>
                    <a:pt x="88" y="85"/>
                  </a:cubicBezTo>
                  <a:cubicBezTo>
                    <a:pt x="84" y="168"/>
                    <a:pt x="84" y="168"/>
                    <a:pt x="84" y="168"/>
                  </a:cubicBezTo>
                  <a:cubicBezTo>
                    <a:pt x="84" y="168"/>
                    <a:pt x="84" y="168"/>
                    <a:pt x="84" y="168"/>
                  </a:cubicBezTo>
                  <a:cubicBezTo>
                    <a:pt x="37" y="168"/>
                    <a:pt x="0" y="130"/>
                    <a:pt x="0" y="84"/>
                  </a:cubicBezTo>
                  <a:cubicBezTo>
                    <a:pt x="0" y="39"/>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1" name="Oval 58">
              <a:extLst>
                <a:ext uri="{FF2B5EF4-FFF2-40B4-BE49-F238E27FC236}">
                  <a16:creationId xmlns:a16="http://schemas.microsoft.com/office/drawing/2014/main" id="{7F1BD4FC-6A72-44F7-9B1D-40DDC59F6F3B}"/>
                </a:ext>
              </a:extLst>
            </p:cNvPr>
            <p:cNvSpPr>
              <a:spLocks noChangeArrowheads="1"/>
            </p:cNvSpPr>
            <p:nvPr/>
          </p:nvSpPr>
          <p:spPr bwMode="auto">
            <a:xfrm>
              <a:off x="11510530"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2" name="Oval 59">
              <a:extLst>
                <a:ext uri="{FF2B5EF4-FFF2-40B4-BE49-F238E27FC236}">
                  <a16:creationId xmlns:a16="http://schemas.microsoft.com/office/drawing/2014/main" id="{0BC4B30C-30D3-40DE-A973-093233379FF9}"/>
                </a:ext>
              </a:extLst>
            </p:cNvPr>
            <p:cNvSpPr>
              <a:spLocks noChangeArrowheads="1"/>
            </p:cNvSpPr>
            <p:nvPr/>
          </p:nvSpPr>
          <p:spPr bwMode="auto">
            <a:xfrm>
              <a:off x="11801043" y="5795963"/>
              <a:ext cx="209550" cy="217488"/>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3" name="Freeform 60">
              <a:extLst>
                <a:ext uri="{FF2B5EF4-FFF2-40B4-BE49-F238E27FC236}">
                  <a16:creationId xmlns:a16="http://schemas.microsoft.com/office/drawing/2014/main" id="{5359E00B-05DF-42E2-9376-173ED05F7A9F}"/>
                </a:ext>
              </a:extLst>
            </p:cNvPr>
            <p:cNvSpPr>
              <a:spLocks/>
            </p:cNvSpPr>
            <p:nvPr/>
          </p:nvSpPr>
          <p:spPr bwMode="auto">
            <a:xfrm>
              <a:off x="12093143" y="5795963"/>
              <a:ext cx="104775" cy="217488"/>
            </a:xfrm>
            <a:custGeom>
              <a:avLst/>
              <a:gdLst>
                <a:gd name="T0" fmla="*/ 84 w 84"/>
                <a:gd name="T1" fmla="*/ 0 h 168"/>
                <a:gd name="T2" fmla="*/ 84 w 84"/>
                <a:gd name="T3" fmla="*/ 0 h 168"/>
                <a:gd name="T4" fmla="*/ 84 w 84"/>
                <a:gd name="T5" fmla="*/ 168 h 168"/>
                <a:gd name="T6" fmla="*/ 84 w 84"/>
                <a:gd name="T7" fmla="*/ 168 h 168"/>
                <a:gd name="T8" fmla="*/ 0 w 84"/>
                <a:gd name="T9" fmla="*/ 84 h 168"/>
                <a:gd name="T10" fmla="*/ 84 w 84"/>
                <a:gd name="T11" fmla="*/ 0 h 168"/>
              </a:gdLst>
              <a:ahLst/>
              <a:cxnLst>
                <a:cxn ang="0">
                  <a:pos x="T0" y="T1"/>
                </a:cxn>
                <a:cxn ang="0">
                  <a:pos x="T2" y="T3"/>
                </a:cxn>
                <a:cxn ang="0">
                  <a:pos x="T4" y="T5"/>
                </a:cxn>
                <a:cxn ang="0">
                  <a:pos x="T6" y="T7"/>
                </a:cxn>
                <a:cxn ang="0">
                  <a:pos x="T8" y="T9"/>
                </a:cxn>
                <a:cxn ang="0">
                  <a:pos x="T10" y="T11"/>
                </a:cxn>
              </a:cxnLst>
              <a:rect l="0" t="0" r="r" b="b"/>
              <a:pathLst>
                <a:path w="84" h="168">
                  <a:moveTo>
                    <a:pt x="84" y="0"/>
                  </a:moveTo>
                  <a:cubicBezTo>
                    <a:pt x="84" y="0"/>
                    <a:pt x="84" y="0"/>
                    <a:pt x="84" y="0"/>
                  </a:cubicBezTo>
                  <a:cubicBezTo>
                    <a:pt x="84" y="168"/>
                    <a:pt x="84" y="168"/>
                    <a:pt x="84" y="168"/>
                  </a:cubicBezTo>
                  <a:cubicBezTo>
                    <a:pt x="84" y="168"/>
                    <a:pt x="84" y="168"/>
                    <a:pt x="84" y="168"/>
                  </a:cubicBezTo>
                  <a:cubicBezTo>
                    <a:pt x="37" y="168"/>
                    <a:pt x="0" y="131"/>
                    <a:pt x="0" y="84"/>
                  </a:cubicBezTo>
                  <a:cubicBezTo>
                    <a:pt x="0" y="38"/>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4" name="Oval 61">
              <a:extLst>
                <a:ext uri="{FF2B5EF4-FFF2-40B4-BE49-F238E27FC236}">
                  <a16:creationId xmlns:a16="http://schemas.microsoft.com/office/drawing/2014/main" id="{9894B2CF-3278-4093-9C41-D33D8F4DDBB5}"/>
                </a:ext>
              </a:extLst>
            </p:cNvPr>
            <p:cNvSpPr>
              <a:spLocks noChangeArrowheads="1"/>
            </p:cNvSpPr>
            <p:nvPr/>
          </p:nvSpPr>
          <p:spPr bwMode="auto">
            <a:xfrm>
              <a:off x="11801043" y="6108701"/>
              <a:ext cx="209550" cy="215900"/>
            </a:xfrm>
            <a:prstGeom prst="ellipse">
              <a:avLst/>
            </a:pr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5" name="Freeform 62">
              <a:extLst>
                <a:ext uri="{FF2B5EF4-FFF2-40B4-BE49-F238E27FC236}">
                  <a16:creationId xmlns:a16="http://schemas.microsoft.com/office/drawing/2014/main" id="{2DAE2B9B-2B55-45EC-BB6D-8AA7E45673C3}"/>
                </a:ext>
              </a:extLst>
            </p:cNvPr>
            <p:cNvSpPr>
              <a:spLocks/>
            </p:cNvSpPr>
            <p:nvPr/>
          </p:nvSpPr>
          <p:spPr bwMode="auto">
            <a:xfrm>
              <a:off x="12093143" y="6108701"/>
              <a:ext cx="114300" cy="215900"/>
            </a:xfrm>
            <a:custGeom>
              <a:avLst/>
              <a:gdLst>
                <a:gd name="T0" fmla="*/ 84 w 92"/>
                <a:gd name="T1" fmla="*/ 0 h 168"/>
                <a:gd name="T2" fmla="*/ 84 w 92"/>
                <a:gd name="T3" fmla="*/ 0 h 168"/>
                <a:gd name="T4" fmla="*/ 84 w 92"/>
                <a:gd name="T5" fmla="*/ 85 h 168"/>
                <a:gd name="T6" fmla="*/ 92 w 92"/>
                <a:gd name="T7" fmla="*/ 85 h 168"/>
                <a:gd name="T8" fmla="*/ 92 w 92"/>
                <a:gd name="T9" fmla="*/ 168 h 168"/>
                <a:gd name="T10" fmla="*/ 84 w 92"/>
                <a:gd name="T11" fmla="*/ 168 h 168"/>
                <a:gd name="T12" fmla="*/ 84 w 92"/>
                <a:gd name="T13" fmla="*/ 168 h 168"/>
                <a:gd name="T14" fmla="*/ 77 w 92"/>
                <a:gd name="T15" fmla="*/ 168 h 168"/>
                <a:gd name="T16" fmla="*/ 0 w 92"/>
                <a:gd name="T17" fmla="*/ 84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4" y="85"/>
                    <a:pt x="84" y="85"/>
                    <a:pt x="84" y="85"/>
                  </a:cubicBezTo>
                  <a:cubicBezTo>
                    <a:pt x="92" y="85"/>
                    <a:pt x="92" y="85"/>
                    <a:pt x="92" y="85"/>
                  </a:cubicBezTo>
                  <a:cubicBezTo>
                    <a:pt x="92" y="168"/>
                    <a:pt x="92" y="168"/>
                    <a:pt x="92" y="168"/>
                  </a:cubicBezTo>
                  <a:cubicBezTo>
                    <a:pt x="90" y="168"/>
                    <a:pt x="87" y="168"/>
                    <a:pt x="84" y="168"/>
                  </a:cubicBezTo>
                  <a:cubicBezTo>
                    <a:pt x="84" y="168"/>
                    <a:pt x="84" y="168"/>
                    <a:pt x="84" y="168"/>
                  </a:cubicBezTo>
                  <a:cubicBezTo>
                    <a:pt x="82" y="168"/>
                    <a:pt x="79" y="168"/>
                    <a:pt x="77" y="168"/>
                  </a:cubicBezTo>
                  <a:cubicBezTo>
                    <a:pt x="34" y="165"/>
                    <a:pt x="0" y="128"/>
                    <a:pt x="0" y="84"/>
                  </a:cubicBezTo>
                  <a:cubicBezTo>
                    <a:pt x="0" y="37"/>
                    <a:pt x="37"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6" name="Freeform 63">
              <a:extLst>
                <a:ext uri="{FF2B5EF4-FFF2-40B4-BE49-F238E27FC236}">
                  <a16:creationId xmlns:a16="http://schemas.microsoft.com/office/drawing/2014/main" id="{7BFD6CED-33D4-471F-AE2A-0A7E88254880}"/>
                </a:ext>
              </a:extLst>
            </p:cNvPr>
            <p:cNvSpPr>
              <a:spLocks/>
            </p:cNvSpPr>
            <p:nvPr/>
          </p:nvSpPr>
          <p:spPr bwMode="auto">
            <a:xfrm>
              <a:off x="12093143" y="6429376"/>
              <a:ext cx="114300" cy="217488"/>
            </a:xfrm>
            <a:custGeom>
              <a:avLst/>
              <a:gdLst>
                <a:gd name="T0" fmla="*/ 84 w 92"/>
                <a:gd name="T1" fmla="*/ 0 h 168"/>
                <a:gd name="T2" fmla="*/ 84 w 92"/>
                <a:gd name="T3" fmla="*/ 0 h 168"/>
                <a:gd name="T4" fmla="*/ 92 w 92"/>
                <a:gd name="T5" fmla="*/ 0 h 168"/>
                <a:gd name="T6" fmla="*/ 92 w 92"/>
                <a:gd name="T7" fmla="*/ 78 h 168"/>
                <a:gd name="T8" fmla="*/ 84 w 92"/>
                <a:gd name="T9" fmla="*/ 78 h 168"/>
                <a:gd name="T10" fmla="*/ 84 w 92"/>
                <a:gd name="T11" fmla="*/ 168 h 168"/>
                <a:gd name="T12" fmla="*/ 84 w 92"/>
                <a:gd name="T13" fmla="*/ 168 h 168"/>
                <a:gd name="T14" fmla="*/ 0 w 92"/>
                <a:gd name="T15" fmla="*/ 84 h 168"/>
                <a:gd name="T16" fmla="*/ 77 w 92"/>
                <a:gd name="T17" fmla="*/ 0 h 168"/>
                <a:gd name="T18" fmla="*/ 84 w 92"/>
                <a:gd name="T19"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168">
                  <a:moveTo>
                    <a:pt x="84" y="0"/>
                  </a:moveTo>
                  <a:cubicBezTo>
                    <a:pt x="84" y="0"/>
                    <a:pt x="84" y="0"/>
                    <a:pt x="84" y="0"/>
                  </a:cubicBezTo>
                  <a:cubicBezTo>
                    <a:pt x="87" y="0"/>
                    <a:pt x="90" y="0"/>
                    <a:pt x="92" y="0"/>
                  </a:cubicBezTo>
                  <a:cubicBezTo>
                    <a:pt x="92" y="78"/>
                    <a:pt x="92" y="78"/>
                    <a:pt x="92" y="78"/>
                  </a:cubicBezTo>
                  <a:cubicBezTo>
                    <a:pt x="84" y="78"/>
                    <a:pt x="84" y="78"/>
                    <a:pt x="84" y="78"/>
                  </a:cubicBezTo>
                  <a:cubicBezTo>
                    <a:pt x="84" y="168"/>
                    <a:pt x="84" y="168"/>
                    <a:pt x="84" y="168"/>
                  </a:cubicBezTo>
                  <a:cubicBezTo>
                    <a:pt x="84" y="168"/>
                    <a:pt x="84" y="168"/>
                    <a:pt x="84" y="168"/>
                  </a:cubicBezTo>
                  <a:cubicBezTo>
                    <a:pt x="37" y="168"/>
                    <a:pt x="0" y="131"/>
                    <a:pt x="0" y="84"/>
                  </a:cubicBezTo>
                  <a:cubicBezTo>
                    <a:pt x="0" y="40"/>
                    <a:pt x="34" y="3"/>
                    <a:pt x="77" y="0"/>
                  </a:cubicBezTo>
                  <a:cubicBezTo>
                    <a:pt x="79" y="0"/>
                    <a:pt x="82" y="0"/>
                    <a:pt x="84" y="0"/>
                  </a:cubicBez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7" name="Freeform 64">
              <a:extLst>
                <a:ext uri="{FF2B5EF4-FFF2-40B4-BE49-F238E27FC236}">
                  <a16:creationId xmlns:a16="http://schemas.microsoft.com/office/drawing/2014/main" id="{F29628CC-909C-4F6E-B776-3F7D23F38A5C}"/>
                </a:ext>
              </a:extLst>
            </p:cNvPr>
            <p:cNvSpPr>
              <a:spLocks/>
            </p:cNvSpPr>
            <p:nvPr/>
          </p:nvSpPr>
          <p:spPr bwMode="auto">
            <a:xfrm>
              <a:off x="8682038" y="5702301"/>
              <a:ext cx="1612900" cy="1171575"/>
            </a:xfrm>
            <a:custGeom>
              <a:avLst/>
              <a:gdLst>
                <a:gd name="T0" fmla="*/ 647 w 1294"/>
                <a:gd name="T1" fmla="*/ 0 h 908"/>
                <a:gd name="T2" fmla="*/ 1294 w 1294"/>
                <a:gd name="T3" fmla="*/ 647 h 908"/>
                <a:gd name="T4" fmla="*/ 1239 w 1294"/>
                <a:gd name="T5" fmla="*/ 908 h 908"/>
                <a:gd name="T6" fmla="*/ 55 w 1294"/>
                <a:gd name="T7" fmla="*/ 908 h 908"/>
                <a:gd name="T8" fmla="*/ 0 w 1294"/>
                <a:gd name="T9" fmla="*/ 647 h 908"/>
                <a:gd name="T10" fmla="*/ 647 w 1294"/>
                <a:gd name="T11" fmla="*/ 0 h 908"/>
              </a:gdLst>
              <a:ahLst/>
              <a:cxnLst>
                <a:cxn ang="0">
                  <a:pos x="T0" y="T1"/>
                </a:cxn>
                <a:cxn ang="0">
                  <a:pos x="T2" y="T3"/>
                </a:cxn>
                <a:cxn ang="0">
                  <a:pos x="T4" y="T5"/>
                </a:cxn>
                <a:cxn ang="0">
                  <a:pos x="T6" y="T7"/>
                </a:cxn>
                <a:cxn ang="0">
                  <a:pos x="T8" y="T9"/>
                </a:cxn>
                <a:cxn ang="0">
                  <a:pos x="T10" y="T11"/>
                </a:cxn>
              </a:cxnLst>
              <a:rect l="0" t="0" r="r" b="b"/>
              <a:pathLst>
                <a:path w="1294" h="908">
                  <a:moveTo>
                    <a:pt x="647" y="0"/>
                  </a:moveTo>
                  <a:cubicBezTo>
                    <a:pt x="1003" y="0"/>
                    <a:pt x="1294" y="290"/>
                    <a:pt x="1294" y="647"/>
                  </a:cubicBezTo>
                  <a:cubicBezTo>
                    <a:pt x="1294" y="740"/>
                    <a:pt x="1274" y="828"/>
                    <a:pt x="1239" y="908"/>
                  </a:cubicBezTo>
                  <a:cubicBezTo>
                    <a:pt x="55" y="908"/>
                    <a:pt x="55" y="908"/>
                    <a:pt x="55" y="908"/>
                  </a:cubicBezTo>
                  <a:cubicBezTo>
                    <a:pt x="19" y="828"/>
                    <a:pt x="0" y="740"/>
                    <a:pt x="0" y="647"/>
                  </a:cubicBezTo>
                  <a:cubicBezTo>
                    <a:pt x="0" y="290"/>
                    <a:pt x="290" y="0"/>
                    <a:pt x="647" y="0"/>
                  </a:cubicBez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8" name="Freeform 65">
              <a:extLst>
                <a:ext uri="{FF2B5EF4-FFF2-40B4-BE49-F238E27FC236}">
                  <a16:creationId xmlns:a16="http://schemas.microsoft.com/office/drawing/2014/main" id="{83A05219-2DE5-4123-B185-08FCF26584EA}"/>
                </a:ext>
              </a:extLst>
            </p:cNvPr>
            <p:cNvSpPr>
              <a:spLocks/>
            </p:cNvSpPr>
            <p:nvPr/>
          </p:nvSpPr>
          <p:spPr bwMode="auto">
            <a:xfrm>
              <a:off x="-7938" y="5510213"/>
              <a:ext cx="1325563" cy="1373188"/>
            </a:xfrm>
            <a:custGeom>
              <a:avLst/>
              <a:gdLst>
                <a:gd name="T0" fmla="*/ 0 w 1063"/>
                <a:gd name="T1" fmla="*/ 1064 h 1064"/>
                <a:gd name="T2" fmla="*/ 0 w 1063"/>
                <a:gd name="T3" fmla="*/ 0 h 1064"/>
                <a:gd name="T4" fmla="*/ 99 w 1063"/>
                <a:gd name="T5" fmla="*/ 0 h 1064"/>
                <a:gd name="T6" fmla="*/ 1063 w 1063"/>
                <a:gd name="T7" fmla="*/ 964 h 1064"/>
                <a:gd name="T8" fmla="*/ 1063 w 1063"/>
                <a:gd name="T9" fmla="*/ 1064 h 1064"/>
                <a:gd name="T10" fmla="*/ 0 w 1063"/>
                <a:gd name="T11" fmla="*/ 1064 h 1064"/>
              </a:gdLst>
              <a:ahLst/>
              <a:cxnLst>
                <a:cxn ang="0">
                  <a:pos x="T0" y="T1"/>
                </a:cxn>
                <a:cxn ang="0">
                  <a:pos x="T2" y="T3"/>
                </a:cxn>
                <a:cxn ang="0">
                  <a:pos x="T4" y="T5"/>
                </a:cxn>
                <a:cxn ang="0">
                  <a:pos x="T6" y="T7"/>
                </a:cxn>
                <a:cxn ang="0">
                  <a:pos x="T8" y="T9"/>
                </a:cxn>
                <a:cxn ang="0">
                  <a:pos x="T10" y="T11"/>
                </a:cxn>
              </a:cxnLst>
              <a:rect l="0" t="0" r="r" b="b"/>
              <a:pathLst>
                <a:path w="1063" h="1064">
                  <a:moveTo>
                    <a:pt x="0" y="1064"/>
                  </a:moveTo>
                  <a:cubicBezTo>
                    <a:pt x="0" y="0"/>
                    <a:pt x="0" y="0"/>
                    <a:pt x="0" y="0"/>
                  </a:cubicBezTo>
                  <a:cubicBezTo>
                    <a:pt x="99" y="0"/>
                    <a:pt x="99" y="0"/>
                    <a:pt x="99" y="0"/>
                  </a:cubicBezTo>
                  <a:cubicBezTo>
                    <a:pt x="631" y="0"/>
                    <a:pt x="1063" y="433"/>
                    <a:pt x="1063" y="964"/>
                  </a:cubicBezTo>
                  <a:cubicBezTo>
                    <a:pt x="1063" y="1064"/>
                    <a:pt x="1063" y="1064"/>
                    <a:pt x="1063" y="1064"/>
                  </a:cubicBezTo>
                  <a:lnTo>
                    <a:pt x="0" y="1064"/>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69" name="Freeform 66">
              <a:extLst>
                <a:ext uri="{FF2B5EF4-FFF2-40B4-BE49-F238E27FC236}">
                  <a16:creationId xmlns:a16="http://schemas.microsoft.com/office/drawing/2014/main" id="{6B3143D0-5CB9-4C46-B421-AD62125ECDEC}"/>
                </a:ext>
              </a:extLst>
            </p:cNvPr>
            <p:cNvSpPr>
              <a:spLocks/>
            </p:cNvSpPr>
            <p:nvPr/>
          </p:nvSpPr>
          <p:spPr bwMode="auto">
            <a:xfrm>
              <a:off x="-7938" y="-8777"/>
              <a:ext cx="1784350" cy="2216150"/>
            </a:xfrm>
            <a:custGeom>
              <a:avLst/>
              <a:gdLst>
                <a:gd name="T0" fmla="*/ 0 w 1431"/>
                <a:gd name="T1" fmla="*/ 0 h 1717"/>
                <a:gd name="T2" fmla="*/ 1233 w 1431"/>
                <a:gd name="T3" fmla="*/ 0 h 1717"/>
                <a:gd name="T4" fmla="*/ 1430 w 1431"/>
                <a:gd name="T5" fmla="*/ 631 h 1717"/>
                <a:gd name="T6" fmla="*/ 333 w 1431"/>
                <a:gd name="T7" fmla="*/ 1713 h 1717"/>
                <a:gd name="T8" fmla="*/ 0 w 1431"/>
                <a:gd name="T9" fmla="*/ 1659 h 1717"/>
                <a:gd name="T10" fmla="*/ 0 w 1431"/>
                <a:gd name="T11" fmla="*/ 0 h 1717"/>
              </a:gdLst>
              <a:ahLst/>
              <a:cxnLst>
                <a:cxn ang="0">
                  <a:pos x="T0" y="T1"/>
                </a:cxn>
                <a:cxn ang="0">
                  <a:pos x="T2" y="T3"/>
                </a:cxn>
                <a:cxn ang="0">
                  <a:pos x="T4" y="T5"/>
                </a:cxn>
                <a:cxn ang="0">
                  <a:pos x="T6" y="T7"/>
                </a:cxn>
                <a:cxn ang="0">
                  <a:pos x="T8" y="T9"/>
                </a:cxn>
                <a:cxn ang="0">
                  <a:pos x="T10" y="T11"/>
                </a:cxn>
              </a:cxnLst>
              <a:rect l="0" t="0" r="r" b="b"/>
              <a:pathLst>
                <a:path w="1431" h="1717">
                  <a:moveTo>
                    <a:pt x="0" y="0"/>
                  </a:moveTo>
                  <a:cubicBezTo>
                    <a:pt x="1233" y="0"/>
                    <a:pt x="1233" y="0"/>
                    <a:pt x="1233" y="0"/>
                  </a:cubicBezTo>
                  <a:cubicBezTo>
                    <a:pt x="1358" y="179"/>
                    <a:pt x="1431" y="397"/>
                    <a:pt x="1430" y="631"/>
                  </a:cubicBezTo>
                  <a:cubicBezTo>
                    <a:pt x="1426" y="1233"/>
                    <a:pt x="935" y="1717"/>
                    <a:pt x="333" y="1713"/>
                  </a:cubicBezTo>
                  <a:cubicBezTo>
                    <a:pt x="217" y="1712"/>
                    <a:pt x="105" y="1693"/>
                    <a:pt x="0" y="1659"/>
                  </a:cubicBezTo>
                  <a:lnTo>
                    <a:pt x="0" y="0"/>
                  </a:lnTo>
                  <a:close/>
                </a:path>
              </a:pathLst>
            </a:custGeom>
            <a:solidFill>
              <a:srgbClr val="8585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0" name="Freeform 67">
              <a:extLst>
                <a:ext uri="{FF2B5EF4-FFF2-40B4-BE49-F238E27FC236}">
                  <a16:creationId xmlns:a16="http://schemas.microsoft.com/office/drawing/2014/main" id="{7AED7B13-EE91-4B2D-BBC3-159309BEC86B}"/>
                </a:ext>
              </a:extLst>
            </p:cNvPr>
            <p:cNvSpPr>
              <a:spLocks/>
            </p:cNvSpPr>
            <p:nvPr/>
          </p:nvSpPr>
          <p:spPr bwMode="auto">
            <a:xfrm>
              <a:off x="4943475" y="-2801"/>
              <a:ext cx="2306638" cy="1200150"/>
            </a:xfrm>
            <a:custGeom>
              <a:avLst/>
              <a:gdLst>
                <a:gd name="T0" fmla="*/ 0 w 1453"/>
                <a:gd name="T1" fmla="*/ 0 h 756"/>
                <a:gd name="T2" fmla="*/ 1453 w 1453"/>
                <a:gd name="T3" fmla="*/ 0 h 756"/>
                <a:gd name="T4" fmla="*/ 717 w 1453"/>
                <a:gd name="T5" fmla="*/ 756 h 756"/>
                <a:gd name="T6" fmla="*/ 0 w 1453"/>
                <a:gd name="T7" fmla="*/ 0 h 756"/>
              </a:gdLst>
              <a:ahLst/>
              <a:cxnLst>
                <a:cxn ang="0">
                  <a:pos x="T0" y="T1"/>
                </a:cxn>
                <a:cxn ang="0">
                  <a:pos x="T2" y="T3"/>
                </a:cxn>
                <a:cxn ang="0">
                  <a:pos x="T4" y="T5"/>
                </a:cxn>
                <a:cxn ang="0">
                  <a:pos x="T6" y="T7"/>
                </a:cxn>
              </a:cxnLst>
              <a:rect l="0" t="0" r="r" b="b"/>
              <a:pathLst>
                <a:path w="1453" h="756">
                  <a:moveTo>
                    <a:pt x="0" y="0"/>
                  </a:moveTo>
                  <a:lnTo>
                    <a:pt x="1453" y="0"/>
                  </a:lnTo>
                  <a:lnTo>
                    <a:pt x="717" y="756"/>
                  </a:lnTo>
                  <a:lnTo>
                    <a:pt x="0" y="0"/>
                  </a:lnTo>
                  <a:close/>
                </a:path>
              </a:pathLst>
            </a:custGeom>
            <a:solidFill>
              <a:srgbClr val="81B5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1" name="Freeform 68">
              <a:extLst>
                <a:ext uri="{FF2B5EF4-FFF2-40B4-BE49-F238E27FC236}">
                  <a16:creationId xmlns:a16="http://schemas.microsoft.com/office/drawing/2014/main" id="{2CCF4555-730B-4D2B-BE20-A77987E1F514}"/>
                </a:ext>
              </a:extLst>
            </p:cNvPr>
            <p:cNvSpPr>
              <a:spLocks/>
            </p:cNvSpPr>
            <p:nvPr/>
          </p:nvSpPr>
          <p:spPr bwMode="auto">
            <a:xfrm>
              <a:off x="4765675" y="-2801"/>
              <a:ext cx="2665413" cy="1385888"/>
            </a:xfrm>
            <a:custGeom>
              <a:avLst/>
              <a:gdLst>
                <a:gd name="T0" fmla="*/ 46 w 1679"/>
                <a:gd name="T1" fmla="*/ 49 h 873"/>
                <a:gd name="T2" fmla="*/ 715 w 1679"/>
                <a:gd name="T3" fmla="*/ 755 h 873"/>
                <a:gd name="T4" fmla="*/ 828 w 1679"/>
                <a:gd name="T5" fmla="*/ 873 h 873"/>
                <a:gd name="T6" fmla="*/ 942 w 1679"/>
                <a:gd name="T7" fmla="*/ 756 h 873"/>
                <a:gd name="T8" fmla="*/ 1620 w 1679"/>
                <a:gd name="T9" fmla="*/ 61 h 873"/>
                <a:gd name="T10" fmla="*/ 1679 w 1679"/>
                <a:gd name="T11" fmla="*/ 0 h 873"/>
                <a:gd name="T12" fmla="*/ 1452 w 1679"/>
                <a:gd name="T13" fmla="*/ 0 h 873"/>
                <a:gd name="T14" fmla="*/ 830 w 1679"/>
                <a:gd name="T15" fmla="*/ 638 h 873"/>
                <a:gd name="T16" fmla="*/ 224 w 1679"/>
                <a:gd name="T17" fmla="*/ 0 h 873"/>
                <a:gd name="T18" fmla="*/ 0 w 1679"/>
                <a:gd name="T19" fmla="*/ 0 h 873"/>
                <a:gd name="T20" fmla="*/ 46 w 1679"/>
                <a:gd name="T21" fmla="*/ 49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79" h="873">
                  <a:moveTo>
                    <a:pt x="46" y="49"/>
                  </a:moveTo>
                  <a:lnTo>
                    <a:pt x="715" y="755"/>
                  </a:lnTo>
                  <a:lnTo>
                    <a:pt x="828" y="873"/>
                  </a:lnTo>
                  <a:lnTo>
                    <a:pt x="942" y="756"/>
                  </a:lnTo>
                  <a:lnTo>
                    <a:pt x="1620" y="61"/>
                  </a:lnTo>
                  <a:lnTo>
                    <a:pt x="1679" y="0"/>
                  </a:lnTo>
                  <a:lnTo>
                    <a:pt x="1452" y="0"/>
                  </a:lnTo>
                  <a:lnTo>
                    <a:pt x="830" y="638"/>
                  </a:lnTo>
                  <a:lnTo>
                    <a:pt x="224" y="0"/>
                  </a:lnTo>
                  <a:lnTo>
                    <a:pt x="0" y="0"/>
                  </a:lnTo>
                  <a:lnTo>
                    <a:pt x="46" y="49"/>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2" name="Freeform 69">
              <a:extLst>
                <a:ext uri="{FF2B5EF4-FFF2-40B4-BE49-F238E27FC236}">
                  <a16:creationId xmlns:a16="http://schemas.microsoft.com/office/drawing/2014/main" id="{7EF8FF1C-3A69-4293-92CD-F35D43C4C1FF}"/>
                </a:ext>
              </a:extLst>
            </p:cNvPr>
            <p:cNvSpPr>
              <a:spLocks/>
            </p:cNvSpPr>
            <p:nvPr/>
          </p:nvSpPr>
          <p:spPr bwMode="auto">
            <a:xfrm>
              <a:off x="-7938" y="2914650"/>
              <a:ext cx="800100" cy="1646238"/>
            </a:xfrm>
            <a:custGeom>
              <a:avLst/>
              <a:gdLst>
                <a:gd name="T0" fmla="*/ 0 w 504"/>
                <a:gd name="T1" fmla="*/ 1037 h 1037"/>
                <a:gd name="T2" fmla="*/ 0 w 504"/>
                <a:gd name="T3" fmla="*/ 0 h 1037"/>
                <a:gd name="T4" fmla="*/ 504 w 504"/>
                <a:gd name="T5" fmla="*/ 526 h 1037"/>
                <a:gd name="T6" fmla="*/ 0 w 504"/>
                <a:gd name="T7" fmla="*/ 1037 h 1037"/>
              </a:gdLst>
              <a:ahLst/>
              <a:cxnLst>
                <a:cxn ang="0">
                  <a:pos x="T0" y="T1"/>
                </a:cxn>
                <a:cxn ang="0">
                  <a:pos x="T2" y="T3"/>
                </a:cxn>
                <a:cxn ang="0">
                  <a:pos x="T4" y="T5"/>
                </a:cxn>
                <a:cxn ang="0">
                  <a:pos x="T6" y="T7"/>
                </a:cxn>
              </a:cxnLst>
              <a:rect l="0" t="0" r="r" b="b"/>
              <a:pathLst>
                <a:path w="504" h="1037">
                  <a:moveTo>
                    <a:pt x="0" y="1037"/>
                  </a:moveTo>
                  <a:lnTo>
                    <a:pt x="0" y="0"/>
                  </a:lnTo>
                  <a:lnTo>
                    <a:pt x="504" y="526"/>
                  </a:lnTo>
                  <a:lnTo>
                    <a:pt x="0" y="1037"/>
                  </a:lnTo>
                  <a:close/>
                </a:path>
              </a:pathLst>
            </a:custGeom>
            <a:solidFill>
              <a:srgbClr val="68A0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3" name="Freeform 70">
              <a:extLst>
                <a:ext uri="{FF2B5EF4-FFF2-40B4-BE49-F238E27FC236}">
                  <a16:creationId xmlns:a16="http://schemas.microsoft.com/office/drawing/2014/main" id="{00C9AA1D-0E77-44BB-B0FA-E6D6DB0B349B}"/>
                </a:ext>
              </a:extLst>
            </p:cNvPr>
            <p:cNvSpPr>
              <a:spLocks/>
            </p:cNvSpPr>
            <p:nvPr/>
          </p:nvSpPr>
          <p:spPr bwMode="auto">
            <a:xfrm>
              <a:off x="748" y="2784475"/>
              <a:ext cx="925513" cy="1905000"/>
            </a:xfrm>
            <a:custGeom>
              <a:avLst/>
              <a:gdLst>
                <a:gd name="T0" fmla="*/ 33 w 583"/>
                <a:gd name="T1" fmla="*/ 1167 h 1200"/>
                <a:gd name="T2" fmla="*/ 504 w 583"/>
                <a:gd name="T3" fmla="*/ 689 h 1200"/>
                <a:gd name="T4" fmla="*/ 583 w 583"/>
                <a:gd name="T5" fmla="*/ 608 h 1200"/>
                <a:gd name="T6" fmla="*/ 504 w 583"/>
                <a:gd name="T7" fmla="*/ 526 h 1200"/>
                <a:gd name="T8" fmla="*/ 40 w 583"/>
                <a:gd name="T9" fmla="*/ 43 h 1200"/>
                <a:gd name="T10" fmla="*/ 0 w 583"/>
                <a:gd name="T11" fmla="*/ 0 h 1200"/>
                <a:gd name="T12" fmla="*/ 0 w 583"/>
                <a:gd name="T13" fmla="*/ 163 h 1200"/>
                <a:gd name="T14" fmla="*/ 427 w 583"/>
                <a:gd name="T15" fmla="*/ 608 h 1200"/>
                <a:gd name="T16" fmla="*/ 0 w 583"/>
                <a:gd name="T17" fmla="*/ 1040 h 1200"/>
                <a:gd name="T18" fmla="*/ 0 w 583"/>
                <a:gd name="T19" fmla="*/ 1200 h 1200"/>
                <a:gd name="T20" fmla="*/ 33 w 583"/>
                <a:gd name="T21" fmla="*/ 1167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3" h="1200">
                  <a:moveTo>
                    <a:pt x="33" y="1167"/>
                  </a:moveTo>
                  <a:lnTo>
                    <a:pt x="504" y="689"/>
                  </a:lnTo>
                  <a:lnTo>
                    <a:pt x="583" y="608"/>
                  </a:lnTo>
                  <a:lnTo>
                    <a:pt x="504" y="526"/>
                  </a:lnTo>
                  <a:lnTo>
                    <a:pt x="40" y="43"/>
                  </a:lnTo>
                  <a:lnTo>
                    <a:pt x="0" y="0"/>
                  </a:lnTo>
                  <a:lnTo>
                    <a:pt x="0" y="163"/>
                  </a:lnTo>
                  <a:lnTo>
                    <a:pt x="427" y="608"/>
                  </a:lnTo>
                  <a:lnTo>
                    <a:pt x="0" y="1040"/>
                  </a:lnTo>
                  <a:lnTo>
                    <a:pt x="0" y="1200"/>
                  </a:lnTo>
                  <a:lnTo>
                    <a:pt x="33" y="1167"/>
                  </a:ln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4" name="Freeform 71">
              <a:extLst>
                <a:ext uri="{FF2B5EF4-FFF2-40B4-BE49-F238E27FC236}">
                  <a16:creationId xmlns:a16="http://schemas.microsoft.com/office/drawing/2014/main" id="{FA53D8AE-FAEE-473C-9681-8A0464479404}"/>
                </a:ext>
              </a:extLst>
            </p:cNvPr>
            <p:cNvSpPr>
              <a:spLocks/>
            </p:cNvSpPr>
            <p:nvPr/>
          </p:nvSpPr>
          <p:spPr bwMode="auto">
            <a:xfrm>
              <a:off x="5859462" y="1414463"/>
              <a:ext cx="923925" cy="955675"/>
            </a:xfrm>
            <a:custGeom>
              <a:avLst/>
              <a:gdLst>
                <a:gd name="T0" fmla="*/ 2 w 741"/>
                <a:gd name="T1" fmla="*/ 368 h 741"/>
                <a:gd name="T2" fmla="*/ 373 w 741"/>
                <a:gd name="T3" fmla="*/ 2 h 741"/>
                <a:gd name="T4" fmla="*/ 740 w 741"/>
                <a:gd name="T5" fmla="*/ 373 h 741"/>
                <a:gd name="T6" fmla="*/ 368 w 741"/>
                <a:gd name="T7" fmla="*/ 740 h 741"/>
                <a:gd name="T8" fmla="*/ 2 w 741"/>
                <a:gd name="T9" fmla="*/ 368 h 741"/>
              </a:gdLst>
              <a:ahLst/>
              <a:cxnLst>
                <a:cxn ang="0">
                  <a:pos x="T0" y="T1"/>
                </a:cxn>
                <a:cxn ang="0">
                  <a:pos x="T2" y="T3"/>
                </a:cxn>
                <a:cxn ang="0">
                  <a:pos x="T4" y="T5"/>
                </a:cxn>
                <a:cxn ang="0">
                  <a:pos x="T6" y="T7"/>
                </a:cxn>
                <a:cxn ang="0">
                  <a:pos x="T8" y="T9"/>
                </a:cxn>
              </a:cxnLst>
              <a:rect l="0" t="0" r="r" b="b"/>
              <a:pathLst>
                <a:path w="741" h="741">
                  <a:moveTo>
                    <a:pt x="2" y="368"/>
                  </a:moveTo>
                  <a:cubicBezTo>
                    <a:pt x="3" y="165"/>
                    <a:pt x="169" y="0"/>
                    <a:pt x="373" y="2"/>
                  </a:cubicBezTo>
                  <a:cubicBezTo>
                    <a:pt x="577" y="3"/>
                    <a:pt x="741" y="170"/>
                    <a:pt x="740" y="373"/>
                  </a:cubicBezTo>
                  <a:cubicBezTo>
                    <a:pt x="739" y="577"/>
                    <a:pt x="572" y="741"/>
                    <a:pt x="368" y="740"/>
                  </a:cubicBezTo>
                  <a:cubicBezTo>
                    <a:pt x="164" y="739"/>
                    <a:pt x="0" y="572"/>
                    <a:pt x="2" y="368"/>
                  </a:cubicBezTo>
                  <a:close/>
                </a:path>
              </a:pathLst>
            </a:custGeom>
            <a:solidFill>
              <a:srgbClr val="293E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5" name="Freeform 72">
              <a:extLst>
                <a:ext uri="{FF2B5EF4-FFF2-40B4-BE49-F238E27FC236}">
                  <a16:creationId xmlns:a16="http://schemas.microsoft.com/office/drawing/2014/main" id="{F63B0554-D967-406E-AB1B-A0CA44C64409}"/>
                </a:ext>
              </a:extLst>
            </p:cNvPr>
            <p:cNvSpPr>
              <a:spLocks/>
            </p:cNvSpPr>
            <p:nvPr/>
          </p:nvSpPr>
          <p:spPr bwMode="auto">
            <a:xfrm>
              <a:off x="12180455" y="5207001"/>
              <a:ext cx="0" cy="517525"/>
            </a:xfrm>
            <a:custGeom>
              <a:avLst/>
              <a:gdLst>
                <a:gd name="T0" fmla="*/ 326 h 326"/>
                <a:gd name="T1" fmla="*/ 0 h 326"/>
                <a:gd name="T2" fmla="*/ 326 h 326"/>
              </a:gdLst>
              <a:ahLst/>
              <a:cxnLst>
                <a:cxn ang="0">
                  <a:pos x="0" y="T0"/>
                </a:cxn>
                <a:cxn ang="0">
                  <a:pos x="0" y="T1"/>
                </a:cxn>
                <a:cxn ang="0">
                  <a:pos x="0" y="T2"/>
                </a:cxn>
              </a:cxnLst>
              <a:rect l="0" t="0" r="r" b="b"/>
              <a:pathLst>
                <a:path h="326">
                  <a:moveTo>
                    <a:pt x="0" y="326"/>
                  </a:moveTo>
                  <a:lnTo>
                    <a:pt x="0" y="0"/>
                  </a:lnTo>
                  <a:lnTo>
                    <a:pt x="0" y="326"/>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76" name="Line 73">
              <a:extLst>
                <a:ext uri="{FF2B5EF4-FFF2-40B4-BE49-F238E27FC236}">
                  <a16:creationId xmlns:a16="http://schemas.microsoft.com/office/drawing/2014/main" id="{BCFDA7CA-1B69-4C79-A411-72119600C967}"/>
                </a:ext>
              </a:extLst>
            </p:cNvPr>
            <p:cNvSpPr>
              <a:spLocks noChangeShapeType="1"/>
            </p:cNvSpPr>
            <p:nvPr/>
          </p:nvSpPr>
          <p:spPr bwMode="auto">
            <a:xfrm flipV="1">
              <a:off x="12180455" y="5207001"/>
              <a:ext cx="0" cy="51752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sp>
        <p:nvSpPr>
          <p:cNvPr id="79" name="Rectangle 78">
            <a:extLst>
              <a:ext uri="{FF2B5EF4-FFF2-40B4-BE49-F238E27FC236}">
                <a16:creationId xmlns:a16="http://schemas.microsoft.com/office/drawing/2014/main" id="{A67DEF45-294D-4F32-B7B0-CA17C52BFCAB}"/>
              </a:ext>
            </a:extLst>
          </p:cNvPr>
          <p:cNvSpPr/>
          <p:nvPr userDrawn="1"/>
        </p:nvSpPr>
        <p:spPr>
          <a:xfrm>
            <a:off x="330719" y="344489"/>
            <a:ext cx="11530996" cy="6170467"/>
          </a:xfrm>
          <a:prstGeom prst="rect">
            <a:avLst/>
          </a:prstGeom>
          <a:solidFill>
            <a:schemeClr val="tx1"/>
          </a:solidFill>
          <a:ln w="1905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solidFill>
                <a:srgbClr val="FFFFFF"/>
              </a:solidFill>
            </a:endParaRPr>
          </a:p>
        </p:txBody>
      </p:sp>
      <p:sp>
        <p:nvSpPr>
          <p:cNvPr id="8" name="Content Placeholder 26"/>
          <p:cNvSpPr>
            <a:spLocks noGrp="1"/>
          </p:cNvSpPr>
          <p:nvPr>
            <p:ph sz="quarter" idx="16" hasCustomPrompt="1"/>
          </p:nvPr>
        </p:nvSpPr>
        <p:spPr bwMode="gray">
          <a:xfrm>
            <a:off x="911646" y="4365205"/>
            <a:ext cx="9255573" cy="645886"/>
          </a:xfrm>
        </p:spPr>
        <p:txBody>
          <a:bodyPr vert="horz" lIns="91440" tIns="45720" rIns="91440" bIns="45720" rtlCol="0" anchor="t" anchorCtr="0">
            <a:noAutofit/>
          </a:bodyPr>
          <a:lstStyle>
            <a:lvl1pPr>
              <a:buFontTx/>
              <a:buNone/>
              <a:defRPr lang="en-US" sz="1999" baseline="0" dirty="0">
                <a:solidFill>
                  <a:srgbClr val="F7F7F7"/>
                </a:solidFill>
                <a:latin typeface="+mn-lt"/>
                <a:ea typeface="Gilroy" panose="00000500000000000000" pitchFamily="50" charset="0"/>
                <a:cs typeface="Gilroy" panose="00000500000000000000" pitchFamily="50" charset="0"/>
              </a:defRPr>
            </a:lvl1pPr>
          </a:lstStyle>
          <a:p>
            <a:pPr marL="0" lvl="0" indent="0">
              <a:buNone/>
            </a:pPr>
            <a:r>
              <a:rPr lang="en-US" dirty="0"/>
              <a:t>Source information here</a:t>
            </a:r>
          </a:p>
        </p:txBody>
      </p:sp>
      <p:sp>
        <p:nvSpPr>
          <p:cNvPr id="5" name="Content Placeholder 4"/>
          <p:cNvSpPr>
            <a:spLocks noGrp="1"/>
          </p:cNvSpPr>
          <p:nvPr>
            <p:ph sz="quarter" idx="17" hasCustomPrompt="1"/>
          </p:nvPr>
        </p:nvSpPr>
        <p:spPr>
          <a:xfrm>
            <a:off x="911646" y="2383688"/>
            <a:ext cx="10476244" cy="1711386"/>
          </a:xfrm>
        </p:spPr>
        <p:txBody>
          <a:bodyPr anchor="b" anchorCtr="0"/>
          <a:lstStyle>
            <a:lvl1pPr marL="0" indent="0">
              <a:buClr>
                <a:schemeClr val="bg1"/>
              </a:buClr>
              <a:buFont typeface=".AppleSystemUIFont" charset="-120"/>
              <a:buNone/>
              <a:defRPr sz="4800" b="1">
                <a:solidFill>
                  <a:srgbClr val="F7F7F7"/>
                </a:solidFill>
                <a:latin typeface="+mj-lt"/>
              </a:defRPr>
            </a:lvl1pPr>
            <a:lvl2pPr marL="231682" indent="0">
              <a:buFontTx/>
              <a:buNone/>
              <a:defRPr sz="3998"/>
            </a:lvl2pPr>
            <a:lvl3pPr marL="569685" indent="0">
              <a:buFontTx/>
              <a:buNone/>
              <a:defRPr sz="3998"/>
            </a:lvl3pPr>
            <a:lvl4pPr marL="853733" indent="0">
              <a:buFontTx/>
              <a:buNone/>
              <a:defRPr sz="3998"/>
            </a:lvl4pPr>
            <a:lvl5pPr marL="1145717" indent="0">
              <a:buFontTx/>
              <a:buNone/>
              <a:defRPr sz="3998"/>
            </a:lvl5pPr>
          </a:lstStyle>
          <a:p>
            <a:pPr lvl="0"/>
            <a:r>
              <a:rPr lang="en-US" dirty="0"/>
              <a:t>Click to edit Master text styles</a:t>
            </a:r>
          </a:p>
        </p:txBody>
      </p:sp>
      <p:sp>
        <p:nvSpPr>
          <p:cNvPr id="77" name="Freeform 5">
            <a:extLst>
              <a:ext uri="{FF2B5EF4-FFF2-40B4-BE49-F238E27FC236}">
                <a16:creationId xmlns:a16="http://schemas.microsoft.com/office/drawing/2014/main" id="{C81BA6C9-E98F-4470-A4E1-E6EBE4BCC909}"/>
              </a:ext>
            </a:extLst>
          </p:cNvPr>
          <p:cNvSpPr>
            <a:spLocks/>
          </p:cNvSpPr>
          <p:nvPr userDrawn="1"/>
        </p:nvSpPr>
        <p:spPr bwMode="auto">
          <a:xfrm flipH="1" flipV="1">
            <a:off x="10680307" y="5346702"/>
            <a:ext cx="538303" cy="555625"/>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sz="1800" dirty="0"/>
          </a:p>
        </p:txBody>
      </p:sp>
      <p:sp>
        <p:nvSpPr>
          <p:cNvPr id="81" name="Freeform 9">
            <a:extLst>
              <a:ext uri="{FF2B5EF4-FFF2-40B4-BE49-F238E27FC236}">
                <a16:creationId xmlns:a16="http://schemas.microsoft.com/office/drawing/2014/main" id="{22687944-A2E2-4389-87E4-B80F70CF6AB0}"/>
              </a:ext>
            </a:extLst>
          </p:cNvPr>
          <p:cNvSpPr>
            <a:spLocks/>
          </p:cNvSpPr>
          <p:nvPr userDrawn="1"/>
        </p:nvSpPr>
        <p:spPr bwMode="auto">
          <a:xfrm>
            <a:off x="968628" y="974726"/>
            <a:ext cx="536715" cy="554037"/>
          </a:xfrm>
          <a:custGeom>
            <a:avLst/>
            <a:gdLst>
              <a:gd name="T0" fmla="*/ 0 w 338"/>
              <a:gd name="T1" fmla="*/ 0 h 337"/>
              <a:gd name="T2" fmla="*/ 338 w 338"/>
              <a:gd name="T3" fmla="*/ 0 h 337"/>
              <a:gd name="T4" fmla="*/ 338 w 338"/>
              <a:gd name="T5" fmla="*/ 31 h 337"/>
              <a:gd name="T6" fmla="*/ 32 w 338"/>
              <a:gd name="T7" fmla="*/ 337 h 337"/>
              <a:gd name="T8" fmla="*/ 0 w 338"/>
              <a:gd name="T9" fmla="*/ 337 h 337"/>
              <a:gd name="T10" fmla="*/ 0 w 338"/>
              <a:gd name="T11" fmla="*/ 0 h 337"/>
            </a:gdLst>
            <a:ahLst/>
            <a:cxnLst>
              <a:cxn ang="0">
                <a:pos x="T0" y="T1"/>
              </a:cxn>
              <a:cxn ang="0">
                <a:pos x="T2" y="T3"/>
              </a:cxn>
              <a:cxn ang="0">
                <a:pos x="T4" y="T5"/>
              </a:cxn>
              <a:cxn ang="0">
                <a:pos x="T6" y="T7"/>
              </a:cxn>
              <a:cxn ang="0">
                <a:pos x="T8" y="T9"/>
              </a:cxn>
              <a:cxn ang="0">
                <a:pos x="T10" y="T11"/>
              </a:cxn>
            </a:cxnLst>
            <a:rect l="0" t="0" r="r" b="b"/>
            <a:pathLst>
              <a:path w="338" h="337">
                <a:moveTo>
                  <a:pt x="0" y="0"/>
                </a:moveTo>
                <a:cubicBezTo>
                  <a:pt x="338" y="0"/>
                  <a:pt x="338" y="0"/>
                  <a:pt x="338" y="0"/>
                </a:cubicBezTo>
                <a:cubicBezTo>
                  <a:pt x="338" y="31"/>
                  <a:pt x="338" y="31"/>
                  <a:pt x="338" y="31"/>
                </a:cubicBezTo>
                <a:cubicBezTo>
                  <a:pt x="338" y="200"/>
                  <a:pt x="201" y="337"/>
                  <a:pt x="32" y="337"/>
                </a:cubicBezTo>
                <a:cubicBezTo>
                  <a:pt x="0" y="337"/>
                  <a:pt x="0" y="337"/>
                  <a:pt x="0" y="337"/>
                </a:cubicBezTo>
                <a:lnTo>
                  <a:pt x="0" y="0"/>
                </a:lnTo>
                <a:close/>
              </a:path>
            </a:pathLst>
          </a:custGeom>
          <a:solidFill>
            <a:srgbClr val="F7F7F7"/>
          </a:solidFill>
          <a:ln>
            <a:noFill/>
          </a:ln>
        </p:spPr>
        <p:txBody>
          <a:bodyPr vert="horz" wrap="square" lIns="91440" tIns="45720" rIns="91440" bIns="45720" numCol="1" anchor="t" anchorCtr="0" compatLnSpc="1">
            <a:prstTxWarp prst="textNoShape">
              <a:avLst/>
            </a:prstTxWarp>
          </a:bodyPr>
          <a:lstStyle/>
          <a:p>
            <a:endParaRPr lang="en-US" sz="1800" dirty="0"/>
          </a:p>
        </p:txBody>
      </p:sp>
    </p:spTree>
    <p:extLst>
      <p:ext uri="{BB962C8B-B14F-4D97-AF65-F5344CB8AC3E}">
        <p14:creationId xmlns:p14="http://schemas.microsoft.com/office/powerpoint/2010/main" val="1007468237"/>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Closing">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725" y="3599344"/>
            <a:ext cx="1044416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214" y="2731259"/>
            <a:ext cx="11187994" cy="668692"/>
          </a:xfrm>
        </p:spPr>
        <p:txBody>
          <a:bodyPr/>
          <a:lstStyle>
            <a:lvl1pPr>
              <a:defRPr sz="4400">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1D8231D8-E67A-4F3D-AA21-6327BFA85941}"/>
              </a:ext>
            </a:extLst>
          </p:cNvPr>
          <p:cNvGrpSpPr/>
          <p:nvPr userDrawn="1"/>
        </p:nvGrpSpPr>
        <p:grpSpPr bwMode="gray">
          <a:xfrm>
            <a:off x="539891" y="1054100"/>
            <a:ext cx="1498747" cy="234950"/>
            <a:chOff x="539750" y="1054100"/>
            <a:chExt cx="1498357" cy="234950"/>
          </a:xfrm>
        </p:grpSpPr>
        <p:sp>
          <p:nvSpPr>
            <p:cNvPr id="44" name="AutoShape 3">
              <a:extLst>
                <a:ext uri="{FF2B5EF4-FFF2-40B4-BE49-F238E27FC236}">
                  <a16:creationId xmlns:a16="http://schemas.microsoft.com/office/drawing/2014/main" id="{BFEE35D3-B609-43C2-81D9-EB9569BE434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5" name="Freeform 5">
              <a:extLst>
                <a:ext uri="{FF2B5EF4-FFF2-40B4-BE49-F238E27FC236}">
                  <a16:creationId xmlns:a16="http://schemas.microsoft.com/office/drawing/2014/main" id="{006A6B39-AE2F-4AFF-96AB-80E7DE2BF645}"/>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6" name="Freeform 6">
              <a:extLst>
                <a:ext uri="{FF2B5EF4-FFF2-40B4-BE49-F238E27FC236}">
                  <a16:creationId xmlns:a16="http://schemas.microsoft.com/office/drawing/2014/main" id="{C425EBB1-CA2B-47D6-BAF0-345A1C19BF92}"/>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7" name="Freeform 7">
              <a:extLst>
                <a:ext uri="{FF2B5EF4-FFF2-40B4-BE49-F238E27FC236}">
                  <a16:creationId xmlns:a16="http://schemas.microsoft.com/office/drawing/2014/main" id="{DD637075-3FCE-496B-A005-DBC8945CFFBD}"/>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8" name="Freeform 8">
              <a:extLst>
                <a:ext uri="{FF2B5EF4-FFF2-40B4-BE49-F238E27FC236}">
                  <a16:creationId xmlns:a16="http://schemas.microsoft.com/office/drawing/2014/main" id="{A6E63787-277C-48CE-A1A6-A74BE91B9094}"/>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9" name="Oval 9">
              <a:extLst>
                <a:ext uri="{FF2B5EF4-FFF2-40B4-BE49-F238E27FC236}">
                  <a16:creationId xmlns:a16="http://schemas.microsoft.com/office/drawing/2014/main" id="{806FC878-AD0D-4131-A042-B1E45F153E8C}"/>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0" name="Rectangle 10">
              <a:extLst>
                <a:ext uri="{FF2B5EF4-FFF2-40B4-BE49-F238E27FC236}">
                  <a16:creationId xmlns:a16="http://schemas.microsoft.com/office/drawing/2014/main" id="{7E873F7C-104A-4021-BB0D-AB05063CB2AC}"/>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1" name="Freeform 11">
              <a:extLst>
                <a:ext uri="{FF2B5EF4-FFF2-40B4-BE49-F238E27FC236}">
                  <a16:creationId xmlns:a16="http://schemas.microsoft.com/office/drawing/2014/main" id="{2E8A1865-AF39-4CAB-8C05-F6266740A6F1}"/>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2" name="Freeform 12">
              <a:extLst>
                <a:ext uri="{FF2B5EF4-FFF2-40B4-BE49-F238E27FC236}">
                  <a16:creationId xmlns:a16="http://schemas.microsoft.com/office/drawing/2014/main" id="{98C7B756-135B-4C9C-A0D7-6BF91AFB931D}"/>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3" name="Freeform 13">
              <a:extLst>
                <a:ext uri="{FF2B5EF4-FFF2-40B4-BE49-F238E27FC236}">
                  <a16:creationId xmlns:a16="http://schemas.microsoft.com/office/drawing/2014/main" id="{0DAEAED4-DF27-48F1-840C-0D5AA6589448}"/>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4" name="Freeform 14">
              <a:extLst>
                <a:ext uri="{FF2B5EF4-FFF2-40B4-BE49-F238E27FC236}">
                  <a16:creationId xmlns:a16="http://schemas.microsoft.com/office/drawing/2014/main" id="{7202CD2A-7DBB-4AD3-98CC-79A285C1A997}"/>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5" name="Freeform 15">
              <a:extLst>
                <a:ext uri="{FF2B5EF4-FFF2-40B4-BE49-F238E27FC236}">
                  <a16:creationId xmlns:a16="http://schemas.microsoft.com/office/drawing/2014/main" id="{96C4E1B9-C482-4910-8247-6715FF6802E3}"/>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56" name="Group 55">
              <a:extLst>
                <a:ext uri="{FF2B5EF4-FFF2-40B4-BE49-F238E27FC236}">
                  <a16:creationId xmlns:a16="http://schemas.microsoft.com/office/drawing/2014/main" id="{8DB6AC56-32CF-4092-84B9-DFE59ADD894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E068B85F-6362-4C10-A5E8-A55F2E552202}"/>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58" name="Freeform 9">
                <a:extLst>
                  <a:ext uri="{FF2B5EF4-FFF2-40B4-BE49-F238E27FC236}">
                    <a16:creationId xmlns:a16="http://schemas.microsoft.com/office/drawing/2014/main" id="{5895B6DD-D19F-42FF-951D-1442EFC52BE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743407481"/>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926" y="2005012"/>
            <a:ext cx="8182045"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236" y="3360859"/>
            <a:ext cx="6154331"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492" y="6347924"/>
            <a:ext cx="560137"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2525844170"/>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Opening">
    <p:bg bwMode="gray">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316921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Question Slid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725" y="3599344"/>
            <a:ext cx="1044416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214" y="2731259"/>
            <a:ext cx="11187994"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E24F6211-F7A9-4145-BE9E-9CC8F5037BA8}"/>
              </a:ext>
            </a:extLst>
          </p:cNvPr>
          <p:cNvGrpSpPr/>
          <p:nvPr userDrawn="1"/>
        </p:nvGrpSpPr>
        <p:grpSpPr bwMode="gray">
          <a:xfrm>
            <a:off x="539891" y="1054100"/>
            <a:ext cx="1498747" cy="234950"/>
            <a:chOff x="539750" y="1054100"/>
            <a:chExt cx="1498357" cy="234950"/>
          </a:xfrm>
        </p:grpSpPr>
        <p:sp>
          <p:nvSpPr>
            <p:cNvPr id="44" name="AutoShape 3">
              <a:extLst>
                <a:ext uri="{FF2B5EF4-FFF2-40B4-BE49-F238E27FC236}">
                  <a16:creationId xmlns:a16="http://schemas.microsoft.com/office/drawing/2014/main" id="{BDDAAA93-2B96-43AA-8E9F-D15CB11BC811}"/>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5" name="Freeform 5">
              <a:extLst>
                <a:ext uri="{FF2B5EF4-FFF2-40B4-BE49-F238E27FC236}">
                  <a16:creationId xmlns:a16="http://schemas.microsoft.com/office/drawing/2014/main" id="{AC91E5DE-69E1-431F-AF4A-B7FAF3076796}"/>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6" name="Freeform 6">
              <a:extLst>
                <a:ext uri="{FF2B5EF4-FFF2-40B4-BE49-F238E27FC236}">
                  <a16:creationId xmlns:a16="http://schemas.microsoft.com/office/drawing/2014/main" id="{01F85A7D-1F5F-4FE1-B8B7-532F23CFA369}"/>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7" name="Freeform 7">
              <a:extLst>
                <a:ext uri="{FF2B5EF4-FFF2-40B4-BE49-F238E27FC236}">
                  <a16:creationId xmlns:a16="http://schemas.microsoft.com/office/drawing/2014/main" id="{CF836577-0306-4EA3-9218-544E72222796}"/>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8" name="Freeform 8">
              <a:extLst>
                <a:ext uri="{FF2B5EF4-FFF2-40B4-BE49-F238E27FC236}">
                  <a16:creationId xmlns:a16="http://schemas.microsoft.com/office/drawing/2014/main" id="{E1045394-0B1B-4391-98FC-468ADCBCD995}"/>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9" name="Oval 9">
              <a:extLst>
                <a:ext uri="{FF2B5EF4-FFF2-40B4-BE49-F238E27FC236}">
                  <a16:creationId xmlns:a16="http://schemas.microsoft.com/office/drawing/2014/main" id="{80E4B78B-D1A0-42CD-8563-EAA14D40213B}"/>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0" name="Rectangle 10">
              <a:extLst>
                <a:ext uri="{FF2B5EF4-FFF2-40B4-BE49-F238E27FC236}">
                  <a16:creationId xmlns:a16="http://schemas.microsoft.com/office/drawing/2014/main" id="{EBE8B1B6-EE79-4E61-A6FE-03CA1C81B3F5}"/>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1" name="Freeform 11">
              <a:extLst>
                <a:ext uri="{FF2B5EF4-FFF2-40B4-BE49-F238E27FC236}">
                  <a16:creationId xmlns:a16="http://schemas.microsoft.com/office/drawing/2014/main" id="{A480B79C-700D-4BBB-826F-6C808BFC26D3}"/>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2" name="Freeform 12">
              <a:extLst>
                <a:ext uri="{FF2B5EF4-FFF2-40B4-BE49-F238E27FC236}">
                  <a16:creationId xmlns:a16="http://schemas.microsoft.com/office/drawing/2014/main" id="{363F41F8-1EC2-4EF4-AD6B-B6A826C3A332}"/>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3" name="Freeform 13">
              <a:extLst>
                <a:ext uri="{FF2B5EF4-FFF2-40B4-BE49-F238E27FC236}">
                  <a16:creationId xmlns:a16="http://schemas.microsoft.com/office/drawing/2014/main" id="{A440DBD9-AD4A-4B69-A053-4297220B5A7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4" name="Freeform 14">
              <a:extLst>
                <a:ext uri="{FF2B5EF4-FFF2-40B4-BE49-F238E27FC236}">
                  <a16:creationId xmlns:a16="http://schemas.microsoft.com/office/drawing/2014/main" id="{5DD7F9F6-C40A-44C3-BFC1-12FCC89D1F4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5" name="Freeform 15">
              <a:extLst>
                <a:ext uri="{FF2B5EF4-FFF2-40B4-BE49-F238E27FC236}">
                  <a16:creationId xmlns:a16="http://schemas.microsoft.com/office/drawing/2014/main" id="{1C5059AD-11C1-4D77-B86E-11F85A988E9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56" name="Group 55">
              <a:extLst>
                <a:ext uri="{FF2B5EF4-FFF2-40B4-BE49-F238E27FC236}">
                  <a16:creationId xmlns:a16="http://schemas.microsoft.com/office/drawing/2014/main" id="{E54F817F-FBB6-4AFA-ABC0-24EF64E42571}"/>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A908FF5-7479-4DB2-BA6C-0AC7718482FD}"/>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58" name="Freeform 9">
                <a:extLst>
                  <a:ext uri="{FF2B5EF4-FFF2-40B4-BE49-F238E27FC236}">
                    <a16:creationId xmlns:a16="http://schemas.microsoft.com/office/drawing/2014/main" id="{BE60C21A-C6DF-46AA-94D9-99E0E44D33D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901490159"/>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Thank You_1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725" y="3599344"/>
            <a:ext cx="1044416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214" y="2731259"/>
            <a:ext cx="11187994" cy="668692"/>
          </a:xfrm>
        </p:spPr>
        <p:txBody>
          <a:bodyPr/>
          <a:lstStyle>
            <a:lvl1pPr>
              <a:defRPr sz="4400" b="1">
                <a:solidFill>
                  <a:schemeClr val="bg2"/>
                </a:solidFill>
              </a:defRPr>
            </a:lvl1pPr>
          </a:lstStyle>
          <a:p>
            <a:r>
              <a:rPr lang="en-US" dirty="0"/>
              <a:t>Click to edit Master title style</a:t>
            </a:r>
          </a:p>
        </p:txBody>
      </p:sp>
      <p:grpSp>
        <p:nvGrpSpPr>
          <p:cNvPr id="43" name="Group 42">
            <a:extLst>
              <a:ext uri="{FF2B5EF4-FFF2-40B4-BE49-F238E27FC236}">
                <a16:creationId xmlns:a16="http://schemas.microsoft.com/office/drawing/2014/main" id="{59E002F9-4864-4463-A5EE-F975F25FF9A4}"/>
              </a:ext>
            </a:extLst>
          </p:cNvPr>
          <p:cNvGrpSpPr/>
          <p:nvPr userDrawn="1"/>
        </p:nvGrpSpPr>
        <p:grpSpPr bwMode="gray">
          <a:xfrm>
            <a:off x="539891" y="1054100"/>
            <a:ext cx="1498747" cy="234950"/>
            <a:chOff x="539750" y="1054100"/>
            <a:chExt cx="1498357" cy="234950"/>
          </a:xfrm>
        </p:grpSpPr>
        <p:sp>
          <p:nvSpPr>
            <p:cNvPr id="44" name="AutoShape 3">
              <a:extLst>
                <a:ext uri="{FF2B5EF4-FFF2-40B4-BE49-F238E27FC236}">
                  <a16:creationId xmlns:a16="http://schemas.microsoft.com/office/drawing/2014/main" id="{CD60E101-BD25-4987-A29F-8651D8D59945}"/>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5" name="Freeform 5">
              <a:extLst>
                <a:ext uri="{FF2B5EF4-FFF2-40B4-BE49-F238E27FC236}">
                  <a16:creationId xmlns:a16="http://schemas.microsoft.com/office/drawing/2014/main" id="{BECB4618-5B7D-46B1-8301-FD495CC275D1}"/>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6" name="Freeform 6">
              <a:extLst>
                <a:ext uri="{FF2B5EF4-FFF2-40B4-BE49-F238E27FC236}">
                  <a16:creationId xmlns:a16="http://schemas.microsoft.com/office/drawing/2014/main" id="{60B0B988-6E1C-49FE-8059-ED4E945634EF}"/>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7" name="Freeform 7">
              <a:extLst>
                <a:ext uri="{FF2B5EF4-FFF2-40B4-BE49-F238E27FC236}">
                  <a16:creationId xmlns:a16="http://schemas.microsoft.com/office/drawing/2014/main" id="{BE762C3F-CECB-4F2D-A8C5-9A4431E32353}"/>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8" name="Freeform 8">
              <a:extLst>
                <a:ext uri="{FF2B5EF4-FFF2-40B4-BE49-F238E27FC236}">
                  <a16:creationId xmlns:a16="http://schemas.microsoft.com/office/drawing/2014/main" id="{196A9012-81D7-4A39-85FA-BB1F5CE3E42C}"/>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49" name="Oval 9">
              <a:extLst>
                <a:ext uri="{FF2B5EF4-FFF2-40B4-BE49-F238E27FC236}">
                  <a16:creationId xmlns:a16="http://schemas.microsoft.com/office/drawing/2014/main" id="{6C512A8A-0BC5-4747-B47E-33BA3049D4B5}"/>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0" name="Rectangle 10">
              <a:extLst>
                <a:ext uri="{FF2B5EF4-FFF2-40B4-BE49-F238E27FC236}">
                  <a16:creationId xmlns:a16="http://schemas.microsoft.com/office/drawing/2014/main" id="{D7EFE9DD-59DF-4798-93A9-5AF12FB0BBE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1" name="Freeform 11">
              <a:extLst>
                <a:ext uri="{FF2B5EF4-FFF2-40B4-BE49-F238E27FC236}">
                  <a16:creationId xmlns:a16="http://schemas.microsoft.com/office/drawing/2014/main" id="{A526D7AA-8512-4D15-ACB8-70621D871E5E}"/>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2" name="Freeform 12">
              <a:extLst>
                <a:ext uri="{FF2B5EF4-FFF2-40B4-BE49-F238E27FC236}">
                  <a16:creationId xmlns:a16="http://schemas.microsoft.com/office/drawing/2014/main" id="{E2F58E73-CE6C-43CF-AF5F-D96D81AA4A21}"/>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3" name="Freeform 13">
              <a:extLst>
                <a:ext uri="{FF2B5EF4-FFF2-40B4-BE49-F238E27FC236}">
                  <a16:creationId xmlns:a16="http://schemas.microsoft.com/office/drawing/2014/main" id="{1BE90B64-1CDA-4A4D-8B91-21AFA5C2E771}"/>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4" name="Freeform 14">
              <a:extLst>
                <a:ext uri="{FF2B5EF4-FFF2-40B4-BE49-F238E27FC236}">
                  <a16:creationId xmlns:a16="http://schemas.microsoft.com/office/drawing/2014/main" id="{F784ED14-C99B-4268-B978-773DBAC390A3}"/>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55" name="Freeform 15">
              <a:extLst>
                <a:ext uri="{FF2B5EF4-FFF2-40B4-BE49-F238E27FC236}">
                  <a16:creationId xmlns:a16="http://schemas.microsoft.com/office/drawing/2014/main" id="{8CAFE57C-BD90-4ED5-B49E-B064E16575D0}"/>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56" name="Group 55">
              <a:extLst>
                <a:ext uri="{FF2B5EF4-FFF2-40B4-BE49-F238E27FC236}">
                  <a16:creationId xmlns:a16="http://schemas.microsoft.com/office/drawing/2014/main" id="{A8C105BC-FE57-4C7F-BCA5-90A435709553}"/>
                </a:ext>
              </a:extLst>
            </p:cNvPr>
            <p:cNvGrpSpPr>
              <a:grpSpLocks noChangeAspect="1"/>
            </p:cNvGrpSpPr>
            <p:nvPr/>
          </p:nvGrpSpPr>
          <p:grpSpPr bwMode="gray">
            <a:xfrm>
              <a:off x="1998819" y="1263267"/>
              <a:ext cx="39288" cy="20954"/>
              <a:chOff x="2687241" y="1822450"/>
              <a:chExt cx="23813" cy="12700"/>
            </a:xfrm>
          </p:grpSpPr>
          <p:sp>
            <p:nvSpPr>
              <p:cNvPr id="57" name="Freeform 8">
                <a:extLst>
                  <a:ext uri="{FF2B5EF4-FFF2-40B4-BE49-F238E27FC236}">
                    <a16:creationId xmlns:a16="http://schemas.microsoft.com/office/drawing/2014/main" id="{5BA614DB-820D-42C5-BC01-2A0C0B1F2156}"/>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58" name="Freeform 9">
                <a:extLst>
                  <a:ext uri="{FF2B5EF4-FFF2-40B4-BE49-F238E27FC236}">
                    <a16:creationId xmlns:a16="http://schemas.microsoft.com/office/drawing/2014/main" id="{74D90B02-6A2E-419E-A48C-6F4A9696A3B7}"/>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679732771"/>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Thank You_Blank_Name">
    <p:bg bwMode="gray">
      <p:bgPr>
        <a:solidFill>
          <a:schemeClr val="tx1"/>
        </a:solidFill>
        <a:effectLst/>
      </p:bgPr>
    </p:bg>
    <p:spTree>
      <p:nvGrpSpPr>
        <p:cNvPr id="1" name=""/>
        <p:cNvGrpSpPr/>
        <p:nvPr/>
      </p:nvGrpSpPr>
      <p:grpSpPr>
        <a:xfrm>
          <a:off x="0" y="0"/>
          <a:ext cx="0" cy="0"/>
          <a:chOff x="0" y="0"/>
          <a:chExt cx="0" cy="0"/>
        </a:xfrm>
      </p:grpSpPr>
      <p:sp>
        <p:nvSpPr>
          <p:cNvPr id="7" name="Text Placeholder 6"/>
          <p:cNvSpPr>
            <a:spLocks noGrp="1"/>
          </p:cNvSpPr>
          <p:nvPr>
            <p:ph type="body" sz="quarter" idx="10"/>
          </p:nvPr>
        </p:nvSpPr>
        <p:spPr>
          <a:xfrm>
            <a:off x="370725" y="3599344"/>
            <a:ext cx="10444163" cy="1374775"/>
          </a:xfrm>
        </p:spPr>
        <p:txBody>
          <a:bodyPr/>
          <a:lstStyle>
            <a:lvl1pPr marL="0" indent="0">
              <a:buFont typeface="Calibri" panose="020F0502020204030204" pitchFamily="34" charset="0"/>
              <a:buChar char=" "/>
              <a:defRPr sz="1900" b="0">
                <a:solidFill>
                  <a:schemeClr val="bg2"/>
                </a:solidFill>
                <a:latin typeface="+mn-lt"/>
                <a:ea typeface="Gilroy" panose="00000500000000000000" pitchFamily="50" charset="0"/>
                <a:cs typeface="Gilroy" panose="00000500000000000000" pitchFamily="50" charset="0"/>
              </a:defRPr>
            </a:lvl1pPr>
            <a:lvl2pPr marL="0" indent="0">
              <a:spcBef>
                <a:spcPts val="100"/>
              </a:spcBef>
              <a:buFont typeface="Calibri" panose="020F0502020204030204" pitchFamily="34" charset="0"/>
              <a:buChar char=" "/>
              <a:defRPr sz="1700">
                <a:solidFill>
                  <a:schemeClr val="bg2"/>
                </a:solidFill>
                <a:latin typeface="+mn-lt"/>
                <a:ea typeface="Gilroy" panose="00000500000000000000" pitchFamily="50" charset="0"/>
                <a:cs typeface="Gilroy" panose="00000500000000000000" pitchFamily="50" charset="0"/>
              </a:defRPr>
            </a:lvl2pPr>
          </a:lstStyle>
          <a:p>
            <a:pPr lvl="0"/>
            <a:r>
              <a:rPr lang="en-US" dirty="0"/>
              <a:t>Click to edit Master text styles</a:t>
            </a:r>
          </a:p>
          <a:p>
            <a:pPr lvl="1"/>
            <a:r>
              <a:rPr lang="en-US" dirty="0"/>
              <a:t>Second level</a:t>
            </a:r>
          </a:p>
        </p:txBody>
      </p:sp>
      <p:sp>
        <p:nvSpPr>
          <p:cNvPr id="3" name="Title 2"/>
          <p:cNvSpPr>
            <a:spLocks noGrp="1"/>
          </p:cNvSpPr>
          <p:nvPr>
            <p:ph type="title"/>
          </p:nvPr>
        </p:nvSpPr>
        <p:spPr>
          <a:xfrm>
            <a:off x="431214" y="2731259"/>
            <a:ext cx="11187994" cy="668692"/>
          </a:xfrm>
        </p:spPr>
        <p:txBody>
          <a:bodyPr/>
          <a:lstStyle>
            <a:lvl1pPr>
              <a:defRPr sz="4400" b="1">
                <a:solidFill>
                  <a:schemeClr val="bg2"/>
                </a:solidFill>
              </a:defRPr>
            </a:lvl1pPr>
          </a:lstStyle>
          <a:p>
            <a:r>
              <a:rPr lang="en-US" dirty="0"/>
              <a:t>Click to edit Master title style</a:t>
            </a:r>
          </a:p>
        </p:txBody>
      </p:sp>
    </p:spTree>
    <p:extLst>
      <p:ext uri="{BB962C8B-B14F-4D97-AF65-F5344CB8AC3E}">
        <p14:creationId xmlns:p14="http://schemas.microsoft.com/office/powerpoint/2010/main" val="2600491614"/>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Do not use">
    <p:spTree>
      <p:nvGrpSpPr>
        <p:cNvPr id="1" name=""/>
        <p:cNvGrpSpPr/>
        <p:nvPr/>
      </p:nvGrpSpPr>
      <p:grpSpPr>
        <a:xfrm>
          <a:off x="0" y="0"/>
          <a:ext cx="0" cy="0"/>
          <a:chOff x="0" y="0"/>
          <a:chExt cx="0" cy="0"/>
        </a:xfrm>
      </p:grpSpPr>
      <p:sp>
        <p:nvSpPr>
          <p:cNvPr id="3" name="Rectangle 2"/>
          <p:cNvSpPr/>
          <p:nvPr/>
        </p:nvSpPr>
        <p:spPr bwMode="gray">
          <a:xfrm>
            <a:off x="1" y="0"/>
            <a:ext cx="12192000"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4" name="TextBox 3"/>
          <p:cNvSpPr txBox="1"/>
          <p:nvPr/>
        </p:nvSpPr>
        <p:spPr bwMode="gray">
          <a:xfrm>
            <a:off x="1454335" y="3244335"/>
            <a:ext cx="9283338"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5" name="Rectangle 4"/>
          <p:cNvSpPr/>
          <p:nvPr/>
        </p:nvSpPr>
        <p:spPr bwMode="gray">
          <a:xfrm>
            <a:off x="1" y="0"/>
            <a:ext cx="12192000"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6" name="TextBox 5"/>
          <p:cNvSpPr txBox="1"/>
          <p:nvPr/>
        </p:nvSpPr>
        <p:spPr bwMode="gray">
          <a:xfrm>
            <a:off x="1454335" y="3244335"/>
            <a:ext cx="9283338"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
        <p:nvSpPr>
          <p:cNvPr id="7" name="Rectangle 6"/>
          <p:cNvSpPr/>
          <p:nvPr/>
        </p:nvSpPr>
        <p:spPr bwMode="gray">
          <a:xfrm>
            <a:off x="1" y="0"/>
            <a:ext cx="12192000" cy="6858000"/>
          </a:xfrm>
          <a:prstGeom prst="rect">
            <a:avLst/>
          </a:prstGeom>
          <a:solidFill>
            <a:srgbClr val="D1232B"/>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04" tIns="45702" rIns="91404" bIns="45702" numCol="1" spcCol="0" rtlCol="0" fromWordArt="0" anchor="ctr" anchorCtr="0" forceAA="0" compatLnSpc="1">
            <a:prstTxWarp prst="textNoShape">
              <a:avLst/>
            </a:prstTxWarp>
            <a:noAutofit/>
          </a:bodyPr>
          <a:lstStyle/>
          <a:p>
            <a:pPr lvl="0" algn="ctr"/>
            <a:endParaRPr lang="en-US" sz="3599" dirty="0"/>
          </a:p>
        </p:txBody>
      </p:sp>
      <p:sp>
        <p:nvSpPr>
          <p:cNvPr id="8" name="TextBox 7"/>
          <p:cNvSpPr txBox="1"/>
          <p:nvPr/>
        </p:nvSpPr>
        <p:spPr bwMode="gray">
          <a:xfrm>
            <a:off x="1454335" y="3244335"/>
            <a:ext cx="9283338" cy="1200072"/>
          </a:xfrm>
          <a:prstGeom prst="rect">
            <a:avLst/>
          </a:prstGeom>
          <a:noFill/>
        </p:spPr>
        <p:txBody>
          <a:bodyPr wrap="square" rtlCol="0">
            <a:spAutoFit/>
          </a:bodyPr>
          <a:lstStyle/>
          <a:p>
            <a:pPr algn="ctr"/>
            <a:r>
              <a:rPr lang="en-US" sz="3599" dirty="0">
                <a:solidFill>
                  <a:srgbClr val="FFFFFF"/>
                </a:solidFill>
              </a:rPr>
              <a:t>Do</a:t>
            </a:r>
            <a:r>
              <a:rPr lang="en-US" sz="3599" baseline="0" dirty="0">
                <a:solidFill>
                  <a:srgbClr val="FFFFFF"/>
                </a:solidFill>
              </a:rPr>
              <a:t> not use this layout. For visual reference in layout masters only.</a:t>
            </a:r>
            <a:endParaRPr lang="en-US" sz="3599" dirty="0">
              <a:solidFill>
                <a:srgbClr val="FFFFFF"/>
              </a:solidFill>
            </a:endParaRPr>
          </a:p>
        </p:txBody>
      </p:sp>
    </p:spTree>
    <p:extLst>
      <p:ext uri="{BB962C8B-B14F-4D97-AF65-F5344CB8AC3E}">
        <p14:creationId xmlns:p14="http://schemas.microsoft.com/office/powerpoint/2010/main" val="2277234451"/>
      </p:ext>
    </p:extLst>
  </p:cSld>
  <p:clrMapOvr>
    <a:masterClrMapping/>
  </p:clrMapOvr>
  <p:transition>
    <p:fade/>
  </p:transition>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Section_Slide_2">
    <p:bg>
      <p:bgPr>
        <a:solidFill>
          <a:schemeClr val="accent3"/>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926" y="2005012"/>
            <a:ext cx="8182045"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236" y="3360859"/>
            <a:ext cx="6154331"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EF88F5FD-78A2-463C-8E5C-6E834B7BF014}"/>
              </a:ext>
            </a:extLst>
          </p:cNvPr>
          <p:cNvGrpSpPr/>
          <p:nvPr userDrawn="1"/>
        </p:nvGrpSpPr>
        <p:grpSpPr bwMode="gray">
          <a:xfrm>
            <a:off x="540492" y="6347924"/>
            <a:ext cx="560137" cy="161925"/>
            <a:chOff x="4436128" y="1677988"/>
            <a:chExt cx="559991" cy="161925"/>
          </a:xfrm>
        </p:grpSpPr>
        <p:sp>
          <p:nvSpPr>
            <p:cNvPr id="81" name="Freeform 5">
              <a:extLst>
                <a:ext uri="{FF2B5EF4-FFF2-40B4-BE49-F238E27FC236}">
                  <a16:creationId xmlns:a16="http://schemas.microsoft.com/office/drawing/2014/main" id="{5D74C6C8-3FAE-4551-973A-ECA3B744BD5B}"/>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6">
              <a:extLst>
                <a:ext uri="{FF2B5EF4-FFF2-40B4-BE49-F238E27FC236}">
                  <a16:creationId xmlns:a16="http://schemas.microsoft.com/office/drawing/2014/main" id="{3B39D99C-F1BE-43B8-B4D0-9602743CB429}"/>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Freeform 7">
              <a:extLst>
                <a:ext uri="{FF2B5EF4-FFF2-40B4-BE49-F238E27FC236}">
                  <a16:creationId xmlns:a16="http://schemas.microsoft.com/office/drawing/2014/main" id="{B76774A0-6FA2-4300-AFDE-BC9A875D1DB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84" name="Group 83">
              <a:extLst>
                <a:ext uri="{FF2B5EF4-FFF2-40B4-BE49-F238E27FC236}">
                  <a16:creationId xmlns:a16="http://schemas.microsoft.com/office/drawing/2014/main" id="{2CA88EC8-63F4-4069-B2F5-39D1BF840FED}"/>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A3EBE9E4-6492-483D-AEFB-6A9F11EB15C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86" name="Freeform 9">
                <a:extLst>
                  <a:ext uri="{FF2B5EF4-FFF2-40B4-BE49-F238E27FC236}">
                    <a16:creationId xmlns:a16="http://schemas.microsoft.com/office/drawing/2014/main" id="{38AA0F18-D3CC-411C-BFF1-1EA2E6CD00D1}"/>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11295862"/>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_Slide_3">
    <p:bg>
      <p:bgPr>
        <a:solidFill>
          <a:schemeClr val="accent2"/>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926" y="2005012"/>
            <a:ext cx="8182045"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236" y="3360859"/>
            <a:ext cx="6154331"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4" name="Group 73">
            <a:extLst>
              <a:ext uri="{FF2B5EF4-FFF2-40B4-BE49-F238E27FC236}">
                <a16:creationId xmlns:a16="http://schemas.microsoft.com/office/drawing/2014/main" id="{8FE83250-2C3E-46C9-A6BB-30BE9F63612B}"/>
              </a:ext>
            </a:extLst>
          </p:cNvPr>
          <p:cNvGrpSpPr/>
          <p:nvPr userDrawn="1"/>
        </p:nvGrpSpPr>
        <p:grpSpPr bwMode="gray">
          <a:xfrm>
            <a:off x="540492" y="6347924"/>
            <a:ext cx="560137" cy="161925"/>
            <a:chOff x="4436128" y="1677988"/>
            <a:chExt cx="559991" cy="161925"/>
          </a:xfrm>
        </p:grpSpPr>
        <p:sp>
          <p:nvSpPr>
            <p:cNvPr id="76" name="Freeform 5">
              <a:extLst>
                <a:ext uri="{FF2B5EF4-FFF2-40B4-BE49-F238E27FC236}">
                  <a16:creationId xmlns:a16="http://schemas.microsoft.com/office/drawing/2014/main" id="{CB7AD1AF-6293-4CA2-9BE8-9A19D9E1CBF2}"/>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6">
              <a:extLst>
                <a:ext uri="{FF2B5EF4-FFF2-40B4-BE49-F238E27FC236}">
                  <a16:creationId xmlns:a16="http://schemas.microsoft.com/office/drawing/2014/main" id="{9D068BFD-D10D-4BD2-AF26-04411604A6AC}"/>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Freeform 7">
              <a:extLst>
                <a:ext uri="{FF2B5EF4-FFF2-40B4-BE49-F238E27FC236}">
                  <a16:creationId xmlns:a16="http://schemas.microsoft.com/office/drawing/2014/main" id="{91AD43DF-EAEC-455C-8658-029E094B9172}"/>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84" name="Group 83">
              <a:extLst>
                <a:ext uri="{FF2B5EF4-FFF2-40B4-BE49-F238E27FC236}">
                  <a16:creationId xmlns:a16="http://schemas.microsoft.com/office/drawing/2014/main" id="{4CFDCFE2-5180-4617-9752-B0D14E0B72CB}"/>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C5A9C5EB-33BE-45B9-9DCF-3AD47D493547}"/>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86" name="Freeform 9">
                <a:extLst>
                  <a:ext uri="{FF2B5EF4-FFF2-40B4-BE49-F238E27FC236}">
                    <a16:creationId xmlns:a16="http://schemas.microsoft.com/office/drawing/2014/main" id="{44563C9E-E5E7-47E0-95A4-723EB8C22FE9}"/>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348478518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_Slide_Blank">
    <p:bg>
      <p:bgPr>
        <a:solidFill>
          <a:schemeClr val="accent1"/>
        </a:solidFill>
        <a:effectLst/>
      </p:bgPr>
    </p:bg>
    <p:spTree>
      <p:nvGrpSpPr>
        <p:cNvPr id="1" name=""/>
        <p:cNvGrpSpPr/>
        <p:nvPr/>
      </p:nvGrpSpPr>
      <p:grpSpPr>
        <a:xfrm>
          <a:off x="0" y="0"/>
          <a:ext cx="0" cy="0"/>
          <a:chOff x="0" y="0"/>
          <a:chExt cx="0" cy="0"/>
        </a:xfrm>
      </p:grpSpPr>
      <p:sp>
        <p:nvSpPr>
          <p:cNvPr id="7" name="Title 1"/>
          <p:cNvSpPr>
            <a:spLocks noGrp="1"/>
          </p:cNvSpPr>
          <p:nvPr>
            <p:ph type="ctrTitle" hasCustomPrompt="1"/>
          </p:nvPr>
        </p:nvSpPr>
        <p:spPr bwMode="gray">
          <a:xfrm>
            <a:off x="614926" y="2005012"/>
            <a:ext cx="8182045" cy="1336386"/>
          </a:xfrm>
        </p:spPr>
        <p:txBody>
          <a:bodyPr/>
          <a:lstStyle>
            <a:lvl1pPr algn="l" defTabSz="457017" rtl="0" eaLnBrk="1" latinLnBrk="0" hangingPunct="1">
              <a:lnSpc>
                <a:spcPct val="85000"/>
              </a:lnSpc>
              <a:spcBef>
                <a:spcPts val="0"/>
              </a:spcBef>
              <a:buNone/>
              <a:defRPr lang="en-US" sz="3600" b="1" kern="1200" normalizeH="0" baseline="0" dirty="0">
                <a:solidFill>
                  <a:srgbClr val="F7F7F7"/>
                </a:solidFill>
                <a:latin typeface="+mj-lt"/>
                <a:ea typeface="Gilroy" panose="00000500000000000000" pitchFamily="50" charset="0"/>
                <a:cs typeface="Gilroy" panose="00000500000000000000" pitchFamily="50" charset="0"/>
              </a:defRPr>
            </a:lvl1pPr>
          </a:lstStyle>
          <a:p>
            <a:r>
              <a:rPr lang="en-US" dirty="0"/>
              <a:t>Click to edit Slide title style</a:t>
            </a:r>
          </a:p>
        </p:txBody>
      </p:sp>
      <p:sp>
        <p:nvSpPr>
          <p:cNvPr id="8" name="Text Placeholder 2"/>
          <p:cNvSpPr>
            <a:spLocks noGrp="1"/>
          </p:cNvSpPr>
          <p:nvPr>
            <p:ph type="body" sz="quarter" idx="10" hasCustomPrompt="1"/>
          </p:nvPr>
        </p:nvSpPr>
        <p:spPr>
          <a:xfrm>
            <a:off x="629236" y="3360859"/>
            <a:ext cx="6154331" cy="789637"/>
          </a:xfrm>
        </p:spPr>
        <p:txBody>
          <a:bodyPr/>
          <a:lstStyle>
            <a:lvl1pPr marL="0" indent="0">
              <a:lnSpc>
                <a:spcPct val="80000"/>
              </a:lnSpc>
              <a:spcBef>
                <a:spcPts val="0"/>
              </a:spcBef>
              <a:buFont typeface="Arial" panose="020B0604020202020204" pitchFamily="34" charset="0"/>
              <a:buNone/>
              <a:defRPr sz="1900" b="0">
                <a:solidFill>
                  <a:srgbClr val="F7F7F7"/>
                </a:solidFill>
                <a:latin typeface="+mj-lt"/>
                <a:ea typeface="Gilroy" panose="00000500000000000000" pitchFamily="50" charset="0"/>
                <a:cs typeface="Gilroy" panose="00000500000000000000" pitchFamily="50" charset="0"/>
              </a:defRPr>
            </a:lvl1pPr>
            <a:lvl2pPr marL="231682" indent="0">
              <a:buNone/>
              <a:defRPr/>
            </a:lvl2pPr>
            <a:lvl3pPr marL="569685" indent="0">
              <a:buNone/>
              <a:defRPr/>
            </a:lvl3pPr>
            <a:lvl4pPr marL="853733" indent="0">
              <a:buNone/>
              <a:defRPr/>
            </a:lvl4pPr>
            <a:lvl5pPr marL="1145717" indent="0">
              <a:buNone/>
              <a:defRPr/>
            </a:lvl5pPr>
          </a:lstStyle>
          <a:p>
            <a:pPr lvl="0"/>
            <a:r>
              <a:rPr lang="en-US" dirty="0"/>
              <a:t>Click to edit Subtitle Master text styles</a:t>
            </a:r>
          </a:p>
        </p:txBody>
      </p:sp>
      <p:grpSp>
        <p:nvGrpSpPr>
          <p:cNvPr id="77" name="Group 76">
            <a:extLst>
              <a:ext uri="{FF2B5EF4-FFF2-40B4-BE49-F238E27FC236}">
                <a16:creationId xmlns:a16="http://schemas.microsoft.com/office/drawing/2014/main" id="{A10ECD70-3095-41A0-830E-3056AF54A6F8}"/>
              </a:ext>
            </a:extLst>
          </p:cNvPr>
          <p:cNvGrpSpPr/>
          <p:nvPr userDrawn="1"/>
        </p:nvGrpSpPr>
        <p:grpSpPr bwMode="gray">
          <a:xfrm>
            <a:off x="540492" y="6347924"/>
            <a:ext cx="560137" cy="161925"/>
            <a:chOff x="4436128" y="1677988"/>
            <a:chExt cx="559991" cy="161925"/>
          </a:xfrm>
        </p:grpSpPr>
        <p:sp>
          <p:nvSpPr>
            <p:cNvPr id="81" name="Freeform 5">
              <a:extLst>
                <a:ext uri="{FF2B5EF4-FFF2-40B4-BE49-F238E27FC236}">
                  <a16:creationId xmlns:a16="http://schemas.microsoft.com/office/drawing/2014/main" id="{A1B2AC15-B2DA-4547-9B6F-A46615A5B70C}"/>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2" name="Freeform 6">
              <a:extLst>
                <a:ext uri="{FF2B5EF4-FFF2-40B4-BE49-F238E27FC236}">
                  <a16:creationId xmlns:a16="http://schemas.microsoft.com/office/drawing/2014/main" id="{21F10718-3D60-404A-91AE-B52BF426D5D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83" name="Freeform 7">
              <a:extLst>
                <a:ext uri="{FF2B5EF4-FFF2-40B4-BE49-F238E27FC236}">
                  <a16:creationId xmlns:a16="http://schemas.microsoft.com/office/drawing/2014/main" id="{690156DB-8BFE-4872-8203-EF563049CBA9}"/>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84" name="Group 83">
              <a:extLst>
                <a:ext uri="{FF2B5EF4-FFF2-40B4-BE49-F238E27FC236}">
                  <a16:creationId xmlns:a16="http://schemas.microsoft.com/office/drawing/2014/main" id="{C9F71F0C-E8C0-4F8B-AA27-5A2E234654E3}"/>
                </a:ext>
              </a:extLst>
            </p:cNvPr>
            <p:cNvGrpSpPr>
              <a:grpSpLocks noChangeAspect="1"/>
            </p:cNvGrpSpPr>
            <p:nvPr/>
          </p:nvGrpSpPr>
          <p:grpSpPr bwMode="gray">
            <a:xfrm>
              <a:off x="4956831" y="1814196"/>
              <a:ext cx="39288" cy="20954"/>
              <a:chOff x="2687241" y="1822450"/>
              <a:chExt cx="23813" cy="12700"/>
            </a:xfrm>
          </p:grpSpPr>
          <p:sp>
            <p:nvSpPr>
              <p:cNvPr id="85" name="Freeform 8">
                <a:extLst>
                  <a:ext uri="{FF2B5EF4-FFF2-40B4-BE49-F238E27FC236}">
                    <a16:creationId xmlns:a16="http://schemas.microsoft.com/office/drawing/2014/main" id="{7FBE0CA9-D9A4-45CD-8605-DBC8BB040244}"/>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86" name="Freeform 9">
                <a:extLst>
                  <a:ext uri="{FF2B5EF4-FFF2-40B4-BE49-F238E27FC236}">
                    <a16:creationId xmlns:a16="http://schemas.microsoft.com/office/drawing/2014/main" id="{34D273F1-88A5-47CC-BFC5-330AECFD329B}"/>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242019244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1229949933"/>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bwMode="gray"/>
        <p:txBody>
          <a:bodyPr vert="horz" lIns="91440" tIns="0" rIns="91440" bIns="0" rtlCol="0" anchor="b" anchorCtr="0">
            <a:no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bwMode="gray">
          <a:xfrm>
            <a:off x="475612" y="1902266"/>
            <a:ext cx="11175895" cy="4446033"/>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Tree>
    <p:extLst>
      <p:ext uri="{BB962C8B-B14F-4D97-AF65-F5344CB8AC3E}">
        <p14:creationId xmlns:p14="http://schemas.microsoft.com/office/powerpoint/2010/main" val="312255118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with Subtitle">
    <p:spTree>
      <p:nvGrpSpPr>
        <p:cNvPr id="1" name=""/>
        <p:cNvGrpSpPr/>
        <p:nvPr/>
      </p:nvGrpSpPr>
      <p:grpSpPr>
        <a:xfrm>
          <a:off x="0" y="0"/>
          <a:ext cx="0" cy="0"/>
          <a:chOff x="0" y="0"/>
          <a:chExt cx="0" cy="0"/>
        </a:xfrm>
      </p:grpSpPr>
      <p:sp>
        <p:nvSpPr>
          <p:cNvPr id="3" name="Content Placeholder 2"/>
          <p:cNvSpPr>
            <a:spLocks noGrp="1"/>
          </p:cNvSpPr>
          <p:nvPr>
            <p:ph idx="1"/>
          </p:nvPr>
        </p:nvSpPr>
        <p:spPr>
          <a:xfrm>
            <a:off x="475613" y="1902266"/>
            <a:ext cx="11175895" cy="4459159"/>
          </a:xfrm>
        </p:spPr>
        <p:txBody>
          <a:bodyPr vert="horz" lIns="91440" tIns="45720" rIns="91440" bIns="45720" rtlCol="0">
            <a:noAutofit/>
          </a:bodyPr>
          <a:lstStyle>
            <a:lvl1pPr>
              <a:defRPr lang="en-US" smtClean="0"/>
            </a:lvl1pPr>
            <a:lvl2pPr>
              <a:defRPr lang="en-US" sz="1600" smtClean="0"/>
            </a:lvl2pPr>
            <a:lvl3pPr>
              <a:defRPr lang="en-US" smtClean="0"/>
            </a:lvl3pPr>
            <a:lvl4pPr>
              <a:defRPr lang="en-US" smtClean="0"/>
            </a:lvl4pPr>
            <a:lvl5pPr>
              <a:defRPr lang="en-US" dirty="0"/>
            </a:lvl5pPr>
          </a:lstStyle>
          <a:p>
            <a:pPr lvl="0"/>
            <a:r>
              <a:rPr lang="en-US" dirty="0"/>
              <a:t>Click to edit Master text styles</a:t>
            </a:r>
          </a:p>
          <a:p>
            <a:pPr lvl="1"/>
            <a:r>
              <a:rPr lang="en-US" dirty="0"/>
              <a:t>Second level</a:t>
            </a:r>
          </a:p>
        </p:txBody>
      </p:sp>
      <p:sp>
        <p:nvSpPr>
          <p:cNvPr id="7" name="Text Placeholder 8"/>
          <p:cNvSpPr>
            <a:spLocks noGrp="1"/>
          </p:cNvSpPr>
          <p:nvPr>
            <p:ph type="body" sz="quarter" idx="13" hasCustomPrompt="1"/>
          </p:nvPr>
        </p:nvSpPr>
        <p:spPr>
          <a:xfrm>
            <a:off x="441347" y="960180"/>
            <a:ext cx="11210160" cy="446087"/>
          </a:xfrm>
        </p:spPr>
        <p:txBody>
          <a:bodyPr>
            <a:noAutofit/>
          </a:bodyPr>
          <a:lstStyle>
            <a:lvl1pPr marL="0" indent="0">
              <a:buNone/>
              <a:defRPr sz="1900" b="0">
                <a:solidFill>
                  <a:schemeClr val="tx1"/>
                </a:solidFill>
              </a:defRPr>
            </a:lvl1pPr>
            <a:lvl2pPr>
              <a:buNone/>
              <a:defRPr/>
            </a:lvl2pPr>
            <a:lvl3pPr>
              <a:buNone/>
              <a:defRPr/>
            </a:lvl3pPr>
            <a:lvl4pPr>
              <a:buNone/>
              <a:defRPr/>
            </a:lvl4pPr>
            <a:lvl5pPr>
              <a:buNone/>
              <a:defRPr/>
            </a:lvl5pPr>
          </a:lstStyle>
          <a:p>
            <a:pPr lvl="0"/>
            <a:r>
              <a:rPr lang="en-US" dirty="0"/>
              <a:t>Click to edit Master text styles</a:t>
            </a:r>
          </a:p>
        </p:txBody>
      </p:sp>
      <p:sp>
        <p:nvSpPr>
          <p:cNvPr id="4" name="Title 3"/>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46440298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Pr>
        <a:solidFill>
          <a:schemeClr val="bg1"/>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bwMode="gray">
          <a:xfrm>
            <a:off x="435845" y="1902265"/>
            <a:ext cx="11215662" cy="4445658"/>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Footer Placeholder 4"/>
          <p:cNvSpPr txBox="1">
            <a:spLocks/>
          </p:cNvSpPr>
          <p:nvPr/>
        </p:nvSpPr>
        <p:spPr bwMode="gray">
          <a:xfrm>
            <a:off x="5863411" y="6365328"/>
            <a:ext cx="497842"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1FBDCBF2-BE2D-4B82-87DE-56AD2FCE3670}" type="slidenum">
              <a:rPr lang="en-US" sz="600" smtClean="0">
                <a:solidFill>
                  <a:schemeClr val="tx1"/>
                </a:solidFill>
                <a:latin typeface="+mn-lt"/>
                <a:ea typeface="Avenir Book" charset="0"/>
                <a:cs typeface="Arial" panose="020B0604020202020204" pitchFamily="34" charset="0"/>
              </a:rPr>
              <a:pPr algn="ctr"/>
              <a:t>‹#›</a:t>
            </a:fld>
            <a:endParaRPr lang="en-US" sz="600" dirty="0">
              <a:solidFill>
                <a:schemeClr val="tx1"/>
              </a:solidFill>
              <a:latin typeface="+mn-lt"/>
              <a:ea typeface="Avenir Book" charset="0"/>
              <a:cs typeface="Arial" panose="020B0604020202020204" pitchFamily="34" charset="0"/>
            </a:endParaRPr>
          </a:p>
        </p:txBody>
      </p:sp>
      <p:sp>
        <p:nvSpPr>
          <p:cNvPr id="21" name="Footer Placeholder 4"/>
          <p:cNvSpPr txBox="1">
            <a:spLocks/>
          </p:cNvSpPr>
          <p:nvPr/>
        </p:nvSpPr>
        <p:spPr bwMode="gray">
          <a:xfrm>
            <a:off x="8055599" y="6364009"/>
            <a:ext cx="3704038" cy="222250"/>
          </a:xfrm>
          <a:prstGeom prst="rect">
            <a:avLst/>
          </a:prstGeom>
        </p:spPr>
        <p:txBody>
          <a:bodyPr anchor="ctr" anchorCtr="0"/>
          <a:lstStyle>
            <a:defPPr>
              <a:defRPr lang="en-US"/>
            </a:defPPr>
            <a:lvl1pPr marL="0" algn="l" defTabSz="914400" rtl="0" eaLnBrk="1" latinLnBrk="0" hangingPunct="1">
              <a:defRPr lang="en-US" sz="800" kern="1200" smtClean="0">
                <a:solidFill>
                  <a:srgbClr val="182635"/>
                </a:solidFill>
                <a:latin typeface="Arial" pitchFamily="34" charset="0"/>
                <a:ea typeface="+mn-ea"/>
                <a:cs typeface="Arial"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algn="r" defTabSz="457017" rtl="0" eaLnBrk="1" latinLnBrk="0" hangingPunct="1">
              <a:tabLst>
                <a:tab pos="3599010" algn="l"/>
              </a:tabLst>
            </a:pPr>
            <a:r>
              <a:rPr lang="en-US" sz="600" kern="1200" dirty="0">
                <a:solidFill>
                  <a:schemeClr val="tx1"/>
                </a:solidFill>
                <a:latin typeface="+mn-lt"/>
                <a:ea typeface="+mn-ea"/>
                <a:cs typeface="Arial" panose="020B0604020202020204" pitchFamily="34" charset="0"/>
              </a:rPr>
              <a:t>© 2020 ServiceNow, Inc. All Rights Reserved.</a:t>
            </a:r>
          </a:p>
        </p:txBody>
      </p:sp>
      <p:sp>
        <p:nvSpPr>
          <p:cNvPr id="2" name="Title Placeholder 1"/>
          <p:cNvSpPr>
            <a:spLocks noGrp="1"/>
          </p:cNvSpPr>
          <p:nvPr>
            <p:ph type="title"/>
          </p:nvPr>
        </p:nvSpPr>
        <p:spPr bwMode="gray">
          <a:xfrm>
            <a:off x="441346" y="341807"/>
            <a:ext cx="11210161" cy="668692"/>
          </a:xfrm>
          <a:prstGeom prst="rect">
            <a:avLst/>
          </a:prstGeom>
        </p:spPr>
        <p:txBody>
          <a:bodyPr vert="horz" lIns="91440" tIns="0" rIns="91440" bIns="0" rtlCol="0" anchor="b" anchorCtr="0">
            <a:noAutofit/>
          </a:bodyPr>
          <a:lstStyle/>
          <a:p>
            <a:pPr lvl="0"/>
            <a:r>
              <a:rPr lang="en-US" dirty="0"/>
              <a:t>Click to edit Master title style</a:t>
            </a:r>
          </a:p>
        </p:txBody>
      </p:sp>
      <p:grpSp>
        <p:nvGrpSpPr>
          <p:cNvPr id="15" name="Group 14">
            <a:extLst>
              <a:ext uri="{FF2B5EF4-FFF2-40B4-BE49-F238E27FC236}">
                <a16:creationId xmlns:a16="http://schemas.microsoft.com/office/drawing/2014/main" id="{160B7161-33C9-4283-A38D-24218FC8740E}"/>
              </a:ext>
            </a:extLst>
          </p:cNvPr>
          <p:cNvGrpSpPr/>
          <p:nvPr userDrawn="1"/>
        </p:nvGrpSpPr>
        <p:grpSpPr bwMode="gray">
          <a:xfrm>
            <a:off x="540492" y="6347924"/>
            <a:ext cx="560137" cy="161925"/>
            <a:chOff x="4436128" y="1677988"/>
            <a:chExt cx="559991" cy="161925"/>
          </a:xfrm>
        </p:grpSpPr>
        <p:sp>
          <p:nvSpPr>
            <p:cNvPr id="16" name="Freeform 5">
              <a:extLst>
                <a:ext uri="{FF2B5EF4-FFF2-40B4-BE49-F238E27FC236}">
                  <a16:creationId xmlns:a16="http://schemas.microsoft.com/office/drawing/2014/main" id="{9E42893F-BEE7-4522-9C1C-54E8C1DF2A56}"/>
                </a:ext>
              </a:extLst>
            </p:cNvPr>
            <p:cNvSpPr>
              <a:spLocks/>
            </p:cNvSpPr>
            <p:nvPr/>
          </p:nvSpPr>
          <p:spPr bwMode="gray">
            <a:xfrm>
              <a:off x="4748866" y="1681163"/>
              <a:ext cx="238125" cy="153988"/>
            </a:xfrm>
            <a:custGeom>
              <a:avLst/>
              <a:gdLst>
                <a:gd name="T0" fmla="*/ 55 w 150"/>
                <a:gd name="T1" fmla="*/ 97 h 97"/>
                <a:gd name="T2" fmla="*/ 38 w 150"/>
                <a:gd name="T3" fmla="*/ 97 h 97"/>
                <a:gd name="T4" fmla="*/ 0 w 150"/>
                <a:gd name="T5" fmla="*/ 0 h 97"/>
                <a:gd name="T6" fmla="*/ 25 w 150"/>
                <a:gd name="T7" fmla="*/ 0 h 97"/>
                <a:gd name="T8" fmla="*/ 46 w 150"/>
                <a:gd name="T9" fmla="*/ 55 h 97"/>
                <a:gd name="T10" fmla="*/ 65 w 150"/>
                <a:gd name="T11" fmla="*/ 0 h 97"/>
                <a:gd name="T12" fmla="*/ 86 w 150"/>
                <a:gd name="T13" fmla="*/ 0 h 97"/>
                <a:gd name="T14" fmla="*/ 105 w 150"/>
                <a:gd name="T15" fmla="*/ 55 h 97"/>
                <a:gd name="T16" fmla="*/ 125 w 150"/>
                <a:gd name="T17" fmla="*/ 0 h 97"/>
                <a:gd name="T18" fmla="*/ 150 w 150"/>
                <a:gd name="T19" fmla="*/ 0 h 97"/>
                <a:gd name="T20" fmla="*/ 114 w 150"/>
                <a:gd name="T21" fmla="*/ 97 h 97"/>
                <a:gd name="T22" fmla="*/ 95 w 150"/>
                <a:gd name="T23" fmla="*/ 97 h 97"/>
                <a:gd name="T24" fmla="*/ 75 w 150"/>
                <a:gd name="T25" fmla="*/ 42 h 97"/>
                <a:gd name="T26" fmla="*/ 55 w 150"/>
                <a:gd name="T27"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7">
                  <a:moveTo>
                    <a:pt x="55" y="97"/>
                  </a:moveTo>
                  <a:lnTo>
                    <a:pt x="38" y="97"/>
                  </a:lnTo>
                  <a:lnTo>
                    <a:pt x="0" y="0"/>
                  </a:lnTo>
                  <a:lnTo>
                    <a:pt x="25" y="0"/>
                  </a:lnTo>
                  <a:lnTo>
                    <a:pt x="46" y="55"/>
                  </a:lnTo>
                  <a:lnTo>
                    <a:pt x="65" y="0"/>
                  </a:lnTo>
                  <a:lnTo>
                    <a:pt x="86" y="0"/>
                  </a:lnTo>
                  <a:lnTo>
                    <a:pt x="105" y="55"/>
                  </a:lnTo>
                  <a:lnTo>
                    <a:pt x="125" y="0"/>
                  </a:lnTo>
                  <a:lnTo>
                    <a:pt x="150" y="0"/>
                  </a:lnTo>
                  <a:lnTo>
                    <a:pt x="114" y="97"/>
                  </a:lnTo>
                  <a:lnTo>
                    <a:pt x="95" y="97"/>
                  </a:lnTo>
                  <a:lnTo>
                    <a:pt x="75" y="42"/>
                  </a:lnTo>
                  <a:lnTo>
                    <a:pt x="55" y="97"/>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7" name="Freeform 6">
              <a:extLst>
                <a:ext uri="{FF2B5EF4-FFF2-40B4-BE49-F238E27FC236}">
                  <a16:creationId xmlns:a16="http://schemas.microsoft.com/office/drawing/2014/main" id="{72C58D0B-DCA5-4006-B425-92F28A5A454E}"/>
                </a:ext>
              </a:extLst>
            </p:cNvPr>
            <p:cNvSpPr>
              <a:spLocks/>
            </p:cNvSpPr>
            <p:nvPr/>
          </p:nvSpPr>
          <p:spPr bwMode="gray">
            <a:xfrm>
              <a:off x="4436128" y="1677988"/>
              <a:ext cx="144463" cy="157163"/>
            </a:xfrm>
            <a:custGeom>
              <a:avLst/>
              <a:gdLst>
                <a:gd name="T0" fmla="*/ 0 w 92"/>
                <a:gd name="T1" fmla="*/ 95 h 95"/>
                <a:gd name="T2" fmla="*/ 0 w 92"/>
                <a:gd name="T3" fmla="*/ 2 h 95"/>
                <a:gd name="T4" fmla="*/ 24 w 92"/>
                <a:gd name="T5" fmla="*/ 2 h 95"/>
                <a:gd name="T6" fmla="*/ 24 w 92"/>
                <a:gd name="T7" fmla="*/ 9 h 95"/>
                <a:gd name="T8" fmla="*/ 50 w 92"/>
                <a:gd name="T9" fmla="*/ 0 h 95"/>
                <a:gd name="T10" fmla="*/ 82 w 92"/>
                <a:gd name="T11" fmla="*/ 15 h 95"/>
                <a:gd name="T12" fmla="*/ 92 w 92"/>
                <a:gd name="T13" fmla="*/ 48 h 95"/>
                <a:gd name="T14" fmla="*/ 92 w 92"/>
                <a:gd name="T15" fmla="*/ 95 h 95"/>
                <a:gd name="T16" fmla="*/ 67 w 92"/>
                <a:gd name="T17" fmla="*/ 95 h 95"/>
                <a:gd name="T18" fmla="*/ 67 w 92"/>
                <a:gd name="T19" fmla="*/ 46 h 95"/>
                <a:gd name="T20" fmla="*/ 61 w 92"/>
                <a:gd name="T21" fmla="*/ 28 h 95"/>
                <a:gd name="T22" fmla="*/ 47 w 92"/>
                <a:gd name="T23" fmla="*/ 23 h 95"/>
                <a:gd name="T24" fmla="*/ 25 w 92"/>
                <a:gd name="T25" fmla="*/ 35 h 95"/>
                <a:gd name="T26" fmla="*/ 25 w 92"/>
                <a:gd name="T27" fmla="*/ 95 h 95"/>
                <a:gd name="T28" fmla="*/ 0 w 92"/>
                <a:gd name="T29"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5">
                  <a:moveTo>
                    <a:pt x="0" y="95"/>
                  </a:moveTo>
                  <a:cubicBezTo>
                    <a:pt x="0" y="2"/>
                    <a:pt x="0" y="2"/>
                    <a:pt x="0" y="2"/>
                  </a:cubicBezTo>
                  <a:cubicBezTo>
                    <a:pt x="24" y="2"/>
                    <a:pt x="24" y="2"/>
                    <a:pt x="24" y="2"/>
                  </a:cubicBezTo>
                  <a:cubicBezTo>
                    <a:pt x="24" y="9"/>
                    <a:pt x="24" y="9"/>
                    <a:pt x="24" y="9"/>
                  </a:cubicBezTo>
                  <a:cubicBezTo>
                    <a:pt x="31" y="4"/>
                    <a:pt x="40" y="0"/>
                    <a:pt x="50" y="0"/>
                  </a:cubicBezTo>
                  <a:cubicBezTo>
                    <a:pt x="63" y="0"/>
                    <a:pt x="75" y="6"/>
                    <a:pt x="82" y="15"/>
                  </a:cubicBezTo>
                  <a:cubicBezTo>
                    <a:pt x="89" y="22"/>
                    <a:pt x="92" y="32"/>
                    <a:pt x="92" y="48"/>
                  </a:cubicBezTo>
                  <a:cubicBezTo>
                    <a:pt x="92" y="95"/>
                    <a:pt x="92" y="95"/>
                    <a:pt x="92" y="95"/>
                  </a:cubicBezTo>
                  <a:cubicBezTo>
                    <a:pt x="67" y="95"/>
                    <a:pt x="67" y="95"/>
                    <a:pt x="67" y="95"/>
                  </a:cubicBezTo>
                  <a:cubicBezTo>
                    <a:pt x="67" y="46"/>
                    <a:pt x="67" y="46"/>
                    <a:pt x="67" y="46"/>
                  </a:cubicBezTo>
                  <a:cubicBezTo>
                    <a:pt x="67" y="37"/>
                    <a:pt x="65" y="32"/>
                    <a:pt x="61" y="28"/>
                  </a:cubicBezTo>
                  <a:cubicBezTo>
                    <a:pt x="58" y="25"/>
                    <a:pt x="53" y="23"/>
                    <a:pt x="47" y="23"/>
                  </a:cubicBezTo>
                  <a:cubicBezTo>
                    <a:pt x="37" y="23"/>
                    <a:pt x="28" y="30"/>
                    <a:pt x="25" y="35"/>
                  </a:cubicBezTo>
                  <a:cubicBezTo>
                    <a:pt x="25" y="95"/>
                    <a:pt x="25" y="95"/>
                    <a:pt x="25" y="95"/>
                  </a:cubicBezTo>
                  <a:lnTo>
                    <a:pt x="0" y="9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sp>
          <p:nvSpPr>
            <p:cNvPr id="18" name="Freeform 7">
              <a:extLst>
                <a:ext uri="{FF2B5EF4-FFF2-40B4-BE49-F238E27FC236}">
                  <a16:creationId xmlns:a16="http://schemas.microsoft.com/office/drawing/2014/main" id="{69A8B906-BE12-4BF9-8035-A5D01A7FA1D4}"/>
                </a:ext>
              </a:extLst>
            </p:cNvPr>
            <p:cNvSpPr>
              <a:spLocks noEditPoints="1"/>
            </p:cNvSpPr>
            <p:nvPr/>
          </p:nvSpPr>
          <p:spPr bwMode="gray">
            <a:xfrm>
              <a:off x="4594878" y="1681163"/>
              <a:ext cx="165100" cy="158750"/>
            </a:xfrm>
            <a:custGeom>
              <a:avLst/>
              <a:gdLst>
                <a:gd name="T0" fmla="*/ 53 w 106"/>
                <a:gd name="T1" fmla="*/ 0 h 96"/>
                <a:gd name="T2" fmla="*/ 0 w 106"/>
                <a:gd name="T3" fmla="*/ 53 h 96"/>
                <a:gd name="T4" fmla="*/ 16 w 106"/>
                <a:gd name="T5" fmla="*/ 92 h 96"/>
                <a:gd name="T6" fmla="*/ 30 w 106"/>
                <a:gd name="T7" fmla="*/ 93 h 96"/>
                <a:gd name="T8" fmla="*/ 53 w 106"/>
                <a:gd name="T9" fmla="*/ 86 h 96"/>
                <a:gd name="T10" fmla="*/ 76 w 106"/>
                <a:gd name="T11" fmla="*/ 93 h 96"/>
                <a:gd name="T12" fmla="*/ 90 w 106"/>
                <a:gd name="T13" fmla="*/ 92 h 96"/>
                <a:gd name="T14" fmla="*/ 106 w 106"/>
                <a:gd name="T15" fmla="*/ 53 h 96"/>
                <a:gd name="T16" fmla="*/ 53 w 106"/>
                <a:gd name="T17" fmla="*/ 0 h 96"/>
                <a:gd name="T18" fmla="*/ 53 w 106"/>
                <a:gd name="T19" fmla="*/ 80 h 96"/>
                <a:gd name="T20" fmla="*/ 26 w 106"/>
                <a:gd name="T21" fmla="*/ 53 h 96"/>
                <a:gd name="T22" fmla="*/ 53 w 106"/>
                <a:gd name="T23" fmla="*/ 27 h 96"/>
                <a:gd name="T24" fmla="*/ 80 w 106"/>
                <a:gd name="T25" fmla="*/ 53 h 96"/>
                <a:gd name="T26" fmla="*/ 53 w 106"/>
                <a:gd name="T27" fmla="*/ 8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6">
                  <a:moveTo>
                    <a:pt x="53" y="0"/>
                  </a:moveTo>
                  <a:cubicBezTo>
                    <a:pt x="24" y="0"/>
                    <a:pt x="0" y="24"/>
                    <a:pt x="0" y="53"/>
                  </a:cubicBezTo>
                  <a:cubicBezTo>
                    <a:pt x="0" y="68"/>
                    <a:pt x="6" y="83"/>
                    <a:pt x="16" y="92"/>
                  </a:cubicBezTo>
                  <a:cubicBezTo>
                    <a:pt x="20" y="96"/>
                    <a:pt x="26" y="96"/>
                    <a:pt x="30" y="93"/>
                  </a:cubicBezTo>
                  <a:cubicBezTo>
                    <a:pt x="36" y="88"/>
                    <a:pt x="44" y="86"/>
                    <a:pt x="53" y="86"/>
                  </a:cubicBezTo>
                  <a:cubicBezTo>
                    <a:pt x="62" y="86"/>
                    <a:pt x="70" y="88"/>
                    <a:pt x="76" y="93"/>
                  </a:cubicBezTo>
                  <a:cubicBezTo>
                    <a:pt x="80" y="96"/>
                    <a:pt x="86" y="96"/>
                    <a:pt x="90" y="92"/>
                  </a:cubicBezTo>
                  <a:cubicBezTo>
                    <a:pt x="100" y="83"/>
                    <a:pt x="106" y="69"/>
                    <a:pt x="106" y="53"/>
                  </a:cubicBezTo>
                  <a:cubicBezTo>
                    <a:pt x="106" y="24"/>
                    <a:pt x="83" y="0"/>
                    <a:pt x="53" y="0"/>
                  </a:cubicBezTo>
                  <a:moveTo>
                    <a:pt x="53" y="80"/>
                  </a:moveTo>
                  <a:cubicBezTo>
                    <a:pt x="37" y="80"/>
                    <a:pt x="26" y="68"/>
                    <a:pt x="26" y="53"/>
                  </a:cubicBezTo>
                  <a:cubicBezTo>
                    <a:pt x="26" y="39"/>
                    <a:pt x="37" y="27"/>
                    <a:pt x="53" y="27"/>
                  </a:cubicBezTo>
                  <a:cubicBezTo>
                    <a:pt x="69" y="27"/>
                    <a:pt x="80" y="39"/>
                    <a:pt x="80" y="53"/>
                  </a:cubicBezTo>
                  <a:cubicBezTo>
                    <a:pt x="80" y="68"/>
                    <a:pt x="69" y="80"/>
                    <a:pt x="53" y="80"/>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p>
          </p:txBody>
        </p:sp>
        <p:grpSp>
          <p:nvGrpSpPr>
            <p:cNvPr id="19" name="Group 18">
              <a:extLst>
                <a:ext uri="{FF2B5EF4-FFF2-40B4-BE49-F238E27FC236}">
                  <a16:creationId xmlns:a16="http://schemas.microsoft.com/office/drawing/2014/main" id="{1089459A-43CF-4F05-B84E-346BB12E7DC2}"/>
                </a:ext>
              </a:extLst>
            </p:cNvPr>
            <p:cNvGrpSpPr>
              <a:grpSpLocks noChangeAspect="1"/>
            </p:cNvGrpSpPr>
            <p:nvPr/>
          </p:nvGrpSpPr>
          <p:grpSpPr bwMode="gray">
            <a:xfrm>
              <a:off x="4956831" y="1814196"/>
              <a:ext cx="39288" cy="20954"/>
              <a:chOff x="2687241" y="1822450"/>
              <a:chExt cx="23813" cy="12700"/>
            </a:xfrm>
          </p:grpSpPr>
          <p:sp>
            <p:nvSpPr>
              <p:cNvPr id="20" name="Freeform 8">
                <a:extLst>
                  <a:ext uri="{FF2B5EF4-FFF2-40B4-BE49-F238E27FC236}">
                    <a16:creationId xmlns:a16="http://schemas.microsoft.com/office/drawing/2014/main" id="{FE52A60A-2E72-41D3-92BC-3E02BB2731DB}"/>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sp>
            <p:nvSpPr>
              <p:cNvPr id="22" name="Freeform 9">
                <a:extLst>
                  <a:ext uri="{FF2B5EF4-FFF2-40B4-BE49-F238E27FC236}">
                    <a16:creationId xmlns:a16="http://schemas.microsoft.com/office/drawing/2014/main" id="{D51BEEF2-6746-4723-8172-AE900AC6B9CD}"/>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chemeClr val="tx1"/>
              </a:solidFill>
              <a:ln w="0">
                <a:solidFill>
                  <a:schemeClr val="tx1"/>
                </a:solidFill>
                <a:round/>
                <a:headEnd/>
                <a:tailEnd/>
              </a:ln>
            </p:spPr>
            <p:txBody>
              <a:bodyPr vert="horz" wrap="square" lIns="91440" tIns="45720" rIns="91440" bIns="45720" numCol="1" anchor="t" anchorCtr="0" compatLnSpc="1">
                <a:prstTxWarp prst="textNoShape">
                  <a:avLst/>
                </a:prstTxWarp>
              </a:bodyPr>
              <a:lstStyle/>
              <a:p>
                <a:endParaRPr lang="en-US" sz="1800" dirty="0"/>
              </a:p>
            </p:txBody>
          </p:sp>
        </p:grpSp>
      </p:grpSp>
    </p:spTree>
    <p:extLst>
      <p:ext uri="{BB962C8B-B14F-4D97-AF65-F5344CB8AC3E}">
        <p14:creationId xmlns:p14="http://schemas.microsoft.com/office/powerpoint/2010/main" val="1261482690"/>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 id="2147483694" r:id="rId32"/>
    <p:sldLayoutId id="2147483695" r:id="rId33"/>
    <p:sldLayoutId id="2147483696" r:id="rId34"/>
  </p:sldLayoutIdLst>
  <p:transition>
    <p:fade/>
  </p:transition>
  <p:hf sldNum="0" hdr="0" ftr="0" dt="0"/>
  <p:txStyles>
    <p:titleStyle>
      <a:lvl1pPr algn="l" defTabSz="457017" rtl="0" eaLnBrk="1" latinLnBrk="0" hangingPunct="1">
        <a:lnSpc>
          <a:spcPct val="85000"/>
        </a:lnSpc>
        <a:spcBef>
          <a:spcPts val="0"/>
        </a:spcBef>
        <a:buNone/>
        <a:defRPr lang="en-US" sz="3200" b="1" i="0" kern="1200" dirty="0" smtClean="0">
          <a:solidFill>
            <a:schemeClr val="tx1"/>
          </a:solidFill>
          <a:latin typeface="+mj-lt"/>
          <a:ea typeface="Gilroy" panose="00000500000000000000" pitchFamily="50" charset="0"/>
          <a:cs typeface="Gilroy" panose="00000500000000000000" pitchFamily="50" charset="0"/>
        </a:defRPr>
      </a:lvl1pPr>
    </p:titleStyle>
    <p:body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p:bodyStyle>
    <p:otherStyle>
      <a:defPPr>
        <a:defRPr lang="en-US"/>
      </a:defPPr>
      <a:lvl1pPr marL="0" algn="l" defTabSz="457017" rtl="0" eaLnBrk="1" latinLnBrk="0" hangingPunct="1">
        <a:defRPr sz="1799" kern="1200">
          <a:solidFill>
            <a:schemeClr val="tx1"/>
          </a:solidFill>
          <a:latin typeface="+mn-lt"/>
          <a:ea typeface="+mn-ea"/>
          <a:cs typeface="+mn-cs"/>
        </a:defRPr>
      </a:lvl1pPr>
      <a:lvl2pPr marL="457017" algn="l" defTabSz="457017" rtl="0" eaLnBrk="1" latinLnBrk="0" hangingPunct="1">
        <a:defRPr sz="1799" kern="1200">
          <a:solidFill>
            <a:schemeClr val="tx1"/>
          </a:solidFill>
          <a:latin typeface="+mn-lt"/>
          <a:ea typeface="+mn-ea"/>
          <a:cs typeface="+mn-cs"/>
        </a:defRPr>
      </a:lvl2pPr>
      <a:lvl3pPr marL="914034" algn="l" defTabSz="457017" rtl="0" eaLnBrk="1" latinLnBrk="0" hangingPunct="1">
        <a:defRPr sz="1799" kern="1200">
          <a:solidFill>
            <a:schemeClr val="tx1"/>
          </a:solidFill>
          <a:latin typeface="+mn-lt"/>
          <a:ea typeface="+mn-ea"/>
          <a:cs typeface="+mn-cs"/>
        </a:defRPr>
      </a:lvl3pPr>
      <a:lvl4pPr marL="1371051" algn="l" defTabSz="457017" rtl="0" eaLnBrk="1" latinLnBrk="0" hangingPunct="1">
        <a:defRPr sz="1799" kern="1200">
          <a:solidFill>
            <a:schemeClr val="tx1"/>
          </a:solidFill>
          <a:latin typeface="+mn-lt"/>
          <a:ea typeface="+mn-ea"/>
          <a:cs typeface="+mn-cs"/>
        </a:defRPr>
      </a:lvl4pPr>
      <a:lvl5pPr marL="1828068" algn="l" defTabSz="457017" rtl="0" eaLnBrk="1" latinLnBrk="0" hangingPunct="1">
        <a:defRPr sz="1799" kern="1200">
          <a:solidFill>
            <a:schemeClr val="tx1"/>
          </a:solidFill>
          <a:latin typeface="+mn-lt"/>
          <a:ea typeface="+mn-ea"/>
          <a:cs typeface="+mn-cs"/>
        </a:defRPr>
      </a:lvl5pPr>
      <a:lvl6pPr marL="2285086" algn="l" defTabSz="457017" rtl="0" eaLnBrk="1" latinLnBrk="0" hangingPunct="1">
        <a:defRPr sz="1799" kern="1200">
          <a:solidFill>
            <a:schemeClr val="tx1"/>
          </a:solidFill>
          <a:latin typeface="+mn-lt"/>
          <a:ea typeface="+mn-ea"/>
          <a:cs typeface="+mn-cs"/>
        </a:defRPr>
      </a:lvl6pPr>
      <a:lvl7pPr marL="2742103" algn="l" defTabSz="457017" rtl="0" eaLnBrk="1" latinLnBrk="0" hangingPunct="1">
        <a:defRPr sz="1799" kern="1200">
          <a:solidFill>
            <a:schemeClr val="tx1"/>
          </a:solidFill>
          <a:latin typeface="+mn-lt"/>
          <a:ea typeface="+mn-ea"/>
          <a:cs typeface="+mn-cs"/>
        </a:defRPr>
      </a:lvl7pPr>
      <a:lvl8pPr marL="3199120" algn="l" defTabSz="457017" rtl="0" eaLnBrk="1" latinLnBrk="0" hangingPunct="1">
        <a:defRPr sz="1799" kern="1200">
          <a:solidFill>
            <a:schemeClr val="tx1"/>
          </a:solidFill>
          <a:latin typeface="+mn-lt"/>
          <a:ea typeface="+mn-ea"/>
          <a:cs typeface="+mn-cs"/>
        </a:defRPr>
      </a:lvl8pPr>
      <a:lvl9pPr marL="3656137" algn="l" defTabSz="457017" rtl="0" eaLnBrk="1" latinLnBrk="0" hangingPunct="1">
        <a:defRPr sz="1799"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quick-answer/user-persona.pdf" TargetMode="External"/><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s://docs.servicenow.com/bundle/orlando-release-notes/page/release-notes/family-release-notes.html" TargetMode="External"/><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quick-answer/executive-sponsor-role.pdf" TargetMode="External"/><Relationship Id="rId2" Type="http://schemas.openxmlformats.org/officeDocument/2006/relationships/hyperlink" Target="https://www.gartner.com/smarterwithgartner/unveiling-the-new-and-improved-customer-effort-score/" TargetMode="External"/><Relationship Id="rId1" Type="http://schemas.openxmlformats.org/officeDocument/2006/relationships/slideLayout" Target="../slideLayouts/slideLayout12.xml"/><Relationship Id="rId4" Type="http://schemas.openxmlformats.org/officeDocument/2006/relationships/hyperlink" Target="https://www.servicenow.com/content/dam/servicenow-assets/public/en-us/doc-type/success/quick-answer/champions-definition.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quick-answer/user-persona.pdf"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hyperlink" Target="https://docs.servicenow.com/bundle/orlando-performance-analytics-and-reporting/page/administer/virtual-agent/concept/virtual-agent-overview.html" TargetMode="External"/><Relationship Id="rId5" Type="http://schemas.openxmlformats.org/officeDocument/2006/relationships/hyperlink" Target="https://docs.servicenow.com/bundle/orlando-it-service-management/page/product/service-catalog-management/concept/c_ServiceCatalogManagement.html" TargetMode="External"/><Relationship Id="rId4" Type="http://schemas.openxmlformats.org/officeDocument/2006/relationships/hyperlink" Target="https://docs.servicenow.com/bundle/orlando-servicenow-platform/page/product/knowledge-management/topic/p_KnowledgeManagment.html"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servicenow.com/content/dam/servicenow-assets/public/en-us/doc-type/success/checklist/transformation-vision-outcomes.pptx"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 Id="rId4" Type="http://schemas.openxmlformats.org/officeDocument/2006/relationships/hyperlink" Target="https://www.servicenow.com/content/dam/servicenow-assets/public/en-us/doc-type/success/quick-answer/executive-sponsor-role.pdf"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docs.servicenow.com/bundle/orlando-servicenow-platform/page/administer/survey-administration/reference/r_SurveyManagementLandingPage.html"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 Id="rId4" Type="http://schemas.openxmlformats.org/officeDocument/2006/relationships/hyperlink" Target="https://www.servicenow.com/success/playbook/governance-process-policies-team.html" TargetMode="Externa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s://docs.servicenow.com/bundle/orlando-release-notes/page/release-notes/mobile/mobile-platform-rn.html"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hyperlink" Target="https://sc.service-now.com/snideation"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servicenow.com/success/playbook/performance-kpi-metrics-guide.html" TargetMode="External"/><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hyperlink" Target="https://docs.servicenow.com/bundle/orlando-performance-analytics-and-reporting/page/use/performance-analytics/reference/r_PALandingPage.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Group 22">
            <a:extLst>
              <a:ext uri="{FF2B5EF4-FFF2-40B4-BE49-F238E27FC236}">
                <a16:creationId xmlns:a16="http://schemas.microsoft.com/office/drawing/2014/main" id="{C293FF93-8966-40C6-AA0F-1C28780AD121}"/>
              </a:ext>
            </a:extLst>
          </p:cNvPr>
          <p:cNvGrpSpPr/>
          <p:nvPr/>
        </p:nvGrpSpPr>
        <p:grpSpPr>
          <a:xfrm>
            <a:off x="1589" y="1786"/>
            <a:ext cx="12188825" cy="6856214"/>
            <a:chOff x="0" y="1786"/>
            <a:chExt cx="12188825" cy="6856214"/>
          </a:xfrm>
        </p:grpSpPr>
        <p:pic>
          <p:nvPicPr>
            <p:cNvPr id="6" name="Picture 5">
              <a:extLst>
                <a:ext uri="{FF2B5EF4-FFF2-40B4-BE49-F238E27FC236}">
                  <a16:creationId xmlns:a16="http://schemas.microsoft.com/office/drawing/2014/main" id="{E3BFA7BB-BFAA-4F15-BCE6-29B7F9B26B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786"/>
              <a:ext cx="12188825" cy="6856214"/>
            </a:xfrm>
            <a:prstGeom prst="rect">
              <a:avLst/>
            </a:prstGeom>
          </p:spPr>
        </p:pic>
        <p:grpSp>
          <p:nvGrpSpPr>
            <p:cNvPr id="7" name="Group 6">
              <a:extLst>
                <a:ext uri="{FF2B5EF4-FFF2-40B4-BE49-F238E27FC236}">
                  <a16:creationId xmlns:a16="http://schemas.microsoft.com/office/drawing/2014/main" id="{1781F98C-137C-4B41-812C-0D2B4844105A}"/>
                </a:ext>
              </a:extLst>
            </p:cNvPr>
            <p:cNvGrpSpPr/>
            <p:nvPr/>
          </p:nvGrpSpPr>
          <p:grpSpPr bwMode="gray">
            <a:xfrm>
              <a:off x="539750" y="1054100"/>
              <a:ext cx="1498357" cy="234950"/>
              <a:chOff x="539750" y="1054100"/>
              <a:chExt cx="1498357" cy="234950"/>
            </a:xfrm>
          </p:grpSpPr>
          <p:sp>
            <p:nvSpPr>
              <p:cNvPr id="8" name="AutoShape 3">
                <a:extLst>
                  <a:ext uri="{FF2B5EF4-FFF2-40B4-BE49-F238E27FC236}">
                    <a16:creationId xmlns:a16="http://schemas.microsoft.com/office/drawing/2014/main" id="{3BB922E3-07F0-4954-A034-6272DC4D710E}"/>
                  </a:ext>
                </a:extLst>
              </p:cNvPr>
              <p:cNvSpPr>
                <a:spLocks noChangeAspect="1" noChangeArrowheads="1" noTextEdit="1"/>
              </p:cNvSpPr>
              <p:nvPr userDrawn="1"/>
            </p:nvSpPr>
            <p:spPr bwMode="gray">
              <a:xfrm>
                <a:off x="539750" y="1054100"/>
                <a:ext cx="1490663"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9" name="Freeform 5">
                <a:extLst>
                  <a:ext uri="{FF2B5EF4-FFF2-40B4-BE49-F238E27FC236}">
                    <a16:creationId xmlns:a16="http://schemas.microsoft.com/office/drawing/2014/main" id="{7745803B-EC7C-4CD5-B06E-4CF501043FC2}"/>
                  </a:ext>
                </a:extLst>
              </p:cNvPr>
              <p:cNvSpPr>
                <a:spLocks/>
              </p:cNvSpPr>
              <p:nvPr userDrawn="1"/>
            </p:nvSpPr>
            <p:spPr bwMode="gray">
              <a:xfrm>
                <a:off x="823913" y="1125538"/>
                <a:ext cx="92075" cy="158750"/>
              </a:xfrm>
              <a:custGeom>
                <a:avLst/>
                <a:gdLst>
                  <a:gd name="T0" fmla="*/ 51 w 58"/>
                  <a:gd name="T1" fmla="*/ 0 h 95"/>
                  <a:gd name="T2" fmla="*/ 24 w 58"/>
                  <a:gd name="T3" fmla="*/ 10 h 95"/>
                  <a:gd name="T4" fmla="*/ 24 w 58"/>
                  <a:gd name="T5" fmla="*/ 1 h 95"/>
                  <a:gd name="T6" fmla="*/ 0 w 58"/>
                  <a:gd name="T7" fmla="*/ 1 h 95"/>
                  <a:gd name="T8" fmla="*/ 0 w 58"/>
                  <a:gd name="T9" fmla="*/ 95 h 95"/>
                  <a:gd name="T10" fmla="*/ 25 w 58"/>
                  <a:gd name="T11" fmla="*/ 95 h 95"/>
                  <a:gd name="T12" fmla="*/ 25 w 58"/>
                  <a:gd name="T13" fmla="*/ 35 h 95"/>
                  <a:gd name="T14" fmla="*/ 48 w 58"/>
                  <a:gd name="T15" fmla="*/ 24 h 95"/>
                  <a:gd name="T16" fmla="*/ 58 w 58"/>
                  <a:gd name="T17" fmla="*/ 25 h 95"/>
                  <a:gd name="T18" fmla="*/ 58 w 58"/>
                  <a:gd name="T19" fmla="*/ 1 h 95"/>
                  <a:gd name="T20" fmla="*/ 51 w 58"/>
                  <a:gd name="T2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95">
                    <a:moveTo>
                      <a:pt x="51" y="0"/>
                    </a:moveTo>
                    <a:cubicBezTo>
                      <a:pt x="40" y="0"/>
                      <a:pt x="31" y="4"/>
                      <a:pt x="24" y="10"/>
                    </a:cubicBezTo>
                    <a:cubicBezTo>
                      <a:pt x="24" y="1"/>
                      <a:pt x="24" y="1"/>
                      <a:pt x="24" y="1"/>
                    </a:cubicBezTo>
                    <a:cubicBezTo>
                      <a:pt x="0" y="1"/>
                      <a:pt x="0" y="1"/>
                      <a:pt x="0" y="1"/>
                    </a:cubicBezTo>
                    <a:cubicBezTo>
                      <a:pt x="0" y="95"/>
                      <a:pt x="0" y="95"/>
                      <a:pt x="0" y="95"/>
                    </a:cubicBezTo>
                    <a:cubicBezTo>
                      <a:pt x="25" y="95"/>
                      <a:pt x="25" y="95"/>
                      <a:pt x="25" y="95"/>
                    </a:cubicBezTo>
                    <a:cubicBezTo>
                      <a:pt x="25" y="35"/>
                      <a:pt x="25" y="35"/>
                      <a:pt x="25" y="35"/>
                    </a:cubicBezTo>
                    <a:cubicBezTo>
                      <a:pt x="29" y="30"/>
                      <a:pt x="37" y="24"/>
                      <a:pt x="48" y="24"/>
                    </a:cubicBezTo>
                    <a:cubicBezTo>
                      <a:pt x="52" y="24"/>
                      <a:pt x="55" y="24"/>
                      <a:pt x="58" y="25"/>
                    </a:cubicBezTo>
                    <a:cubicBezTo>
                      <a:pt x="58" y="1"/>
                      <a:pt x="58" y="1"/>
                      <a:pt x="58" y="1"/>
                    </a:cubicBezTo>
                    <a:cubicBezTo>
                      <a:pt x="56" y="1"/>
                      <a:pt x="53" y="0"/>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0" name="Freeform 6">
                <a:extLst>
                  <a:ext uri="{FF2B5EF4-FFF2-40B4-BE49-F238E27FC236}">
                    <a16:creationId xmlns:a16="http://schemas.microsoft.com/office/drawing/2014/main" id="{DFA78A12-287D-4683-BA2A-47D28FBB1C68}"/>
                  </a:ext>
                </a:extLst>
              </p:cNvPr>
              <p:cNvSpPr>
                <a:spLocks/>
              </p:cNvSpPr>
              <p:nvPr userDrawn="1"/>
            </p:nvSpPr>
            <p:spPr bwMode="gray">
              <a:xfrm>
                <a:off x="539750" y="1123950"/>
                <a:ext cx="117475" cy="163513"/>
              </a:xfrm>
              <a:custGeom>
                <a:avLst/>
                <a:gdLst>
                  <a:gd name="T0" fmla="*/ 12 w 74"/>
                  <a:gd name="T1" fmla="*/ 67 h 98"/>
                  <a:gd name="T2" fmla="*/ 37 w 74"/>
                  <a:gd name="T3" fmla="*/ 77 h 98"/>
                  <a:gd name="T4" fmla="*/ 49 w 74"/>
                  <a:gd name="T5" fmla="*/ 69 h 98"/>
                  <a:gd name="T6" fmla="*/ 4 w 74"/>
                  <a:gd name="T7" fmla="*/ 30 h 98"/>
                  <a:gd name="T8" fmla="*/ 40 w 74"/>
                  <a:gd name="T9" fmla="*/ 0 h 98"/>
                  <a:gd name="T10" fmla="*/ 71 w 74"/>
                  <a:gd name="T11" fmla="*/ 10 h 98"/>
                  <a:gd name="T12" fmla="*/ 60 w 74"/>
                  <a:gd name="T13" fmla="*/ 28 h 98"/>
                  <a:gd name="T14" fmla="*/ 42 w 74"/>
                  <a:gd name="T15" fmla="*/ 22 h 98"/>
                  <a:gd name="T16" fmla="*/ 29 w 74"/>
                  <a:gd name="T17" fmla="*/ 29 h 98"/>
                  <a:gd name="T18" fmla="*/ 74 w 74"/>
                  <a:gd name="T19" fmla="*/ 69 h 98"/>
                  <a:gd name="T20" fmla="*/ 37 w 74"/>
                  <a:gd name="T21" fmla="*/ 98 h 98"/>
                  <a:gd name="T22" fmla="*/ 0 w 74"/>
                  <a:gd name="T23" fmla="*/ 85 h 98"/>
                  <a:gd name="T24" fmla="*/ 12 w 74"/>
                  <a:gd name="T25" fmla="*/ 6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4" h="98">
                    <a:moveTo>
                      <a:pt x="12" y="67"/>
                    </a:moveTo>
                    <a:cubicBezTo>
                      <a:pt x="18" y="73"/>
                      <a:pt x="28" y="77"/>
                      <a:pt x="37" y="77"/>
                    </a:cubicBezTo>
                    <a:cubicBezTo>
                      <a:pt x="44" y="77"/>
                      <a:pt x="49" y="73"/>
                      <a:pt x="49" y="69"/>
                    </a:cubicBezTo>
                    <a:cubicBezTo>
                      <a:pt x="49" y="55"/>
                      <a:pt x="4" y="60"/>
                      <a:pt x="4" y="30"/>
                    </a:cubicBezTo>
                    <a:cubicBezTo>
                      <a:pt x="4" y="12"/>
                      <a:pt x="21" y="0"/>
                      <a:pt x="40" y="0"/>
                    </a:cubicBezTo>
                    <a:cubicBezTo>
                      <a:pt x="52" y="0"/>
                      <a:pt x="65" y="5"/>
                      <a:pt x="71" y="10"/>
                    </a:cubicBezTo>
                    <a:cubicBezTo>
                      <a:pt x="60" y="28"/>
                      <a:pt x="60" y="28"/>
                      <a:pt x="60" y="28"/>
                    </a:cubicBezTo>
                    <a:cubicBezTo>
                      <a:pt x="55" y="25"/>
                      <a:pt x="48" y="22"/>
                      <a:pt x="42" y="22"/>
                    </a:cubicBezTo>
                    <a:cubicBezTo>
                      <a:pt x="35" y="22"/>
                      <a:pt x="29" y="24"/>
                      <a:pt x="29" y="29"/>
                    </a:cubicBezTo>
                    <a:cubicBezTo>
                      <a:pt x="29" y="41"/>
                      <a:pt x="74" y="36"/>
                      <a:pt x="74" y="69"/>
                    </a:cubicBezTo>
                    <a:cubicBezTo>
                      <a:pt x="74" y="87"/>
                      <a:pt x="57" y="98"/>
                      <a:pt x="37" y="98"/>
                    </a:cubicBezTo>
                    <a:cubicBezTo>
                      <a:pt x="24" y="98"/>
                      <a:pt x="11" y="93"/>
                      <a:pt x="0" y="85"/>
                    </a:cubicBezTo>
                    <a:lnTo>
                      <a:pt x="12" y="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1" name="Freeform 7">
                <a:extLst>
                  <a:ext uri="{FF2B5EF4-FFF2-40B4-BE49-F238E27FC236}">
                    <a16:creationId xmlns:a16="http://schemas.microsoft.com/office/drawing/2014/main" id="{A45BCCCA-57C1-4903-B41A-7D7DD70EE24F}"/>
                  </a:ext>
                </a:extLst>
              </p:cNvPr>
              <p:cNvSpPr>
                <a:spLocks noEditPoints="1"/>
              </p:cNvSpPr>
              <p:nvPr userDrawn="1"/>
            </p:nvSpPr>
            <p:spPr bwMode="gray">
              <a:xfrm>
                <a:off x="665163"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4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3" y="98"/>
                      <a:pt x="49" y="98"/>
                    </a:cubicBezTo>
                    <a:cubicBezTo>
                      <a:pt x="21" y="98"/>
                      <a:pt x="0" y="79"/>
                      <a:pt x="0" y="49"/>
                    </a:cubicBezTo>
                    <a:cubicBezTo>
                      <a:pt x="0" y="23"/>
                      <a:pt x="18" y="0"/>
                      <a:pt x="46" y="0"/>
                    </a:cubicBezTo>
                    <a:cubicBezTo>
                      <a:pt x="71" y="0"/>
                      <a:pt x="90" y="22"/>
                      <a:pt x="90" y="48"/>
                    </a:cubicBezTo>
                    <a:cubicBezTo>
                      <a:pt x="90" y="51"/>
                      <a:pt x="89" y="53"/>
                      <a:pt x="89" y="55"/>
                    </a:cubicBezTo>
                    <a:cubicBezTo>
                      <a:pt x="24" y="55"/>
                      <a:pt x="24" y="55"/>
                      <a:pt x="24" y="55"/>
                    </a:cubicBezTo>
                    <a:cubicBezTo>
                      <a:pt x="26" y="68"/>
                      <a:pt x="36"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2" name="Freeform 8">
                <a:extLst>
                  <a:ext uri="{FF2B5EF4-FFF2-40B4-BE49-F238E27FC236}">
                    <a16:creationId xmlns:a16="http://schemas.microsoft.com/office/drawing/2014/main" id="{E025665D-2037-4A16-8CCD-BCBC116AA60E}"/>
                  </a:ext>
                </a:extLst>
              </p:cNvPr>
              <p:cNvSpPr>
                <a:spLocks/>
              </p:cNvSpPr>
              <p:nvPr userDrawn="1"/>
            </p:nvSpPr>
            <p:spPr bwMode="gray">
              <a:xfrm>
                <a:off x="928688" y="1127125"/>
                <a:ext cx="163513" cy="157163"/>
              </a:xfrm>
              <a:custGeom>
                <a:avLst/>
                <a:gdLst>
                  <a:gd name="T0" fmla="*/ 51 w 103"/>
                  <a:gd name="T1" fmla="*/ 60 h 99"/>
                  <a:gd name="T2" fmla="*/ 77 w 103"/>
                  <a:gd name="T3" fmla="*/ 0 h 99"/>
                  <a:gd name="T4" fmla="*/ 103 w 103"/>
                  <a:gd name="T5" fmla="*/ 0 h 99"/>
                  <a:gd name="T6" fmla="*/ 60 w 103"/>
                  <a:gd name="T7" fmla="*/ 99 h 99"/>
                  <a:gd name="T8" fmla="*/ 43 w 103"/>
                  <a:gd name="T9" fmla="*/ 99 h 99"/>
                  <a:gd name="T10" fmla="*/ 0 w 103"/>
                  <a:gd name="T11" fmla="*/ 0 h 99"/>
                  <a:gd name="T12" fmla="*/ 26 w 103"/>
                  <a:gd name="T13" fmla="*/ 0 h 99"/>
                  <a:gd name="T14" fmla="*/ 51 w 103"/>
                  <a:gd name="T15" fmla="*/ 60 h 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99">
                    <a:moveTo>
                      <a:pt x="51" y="60"/>
                    </a:moveTo>
                    <a:lnTo>
                      <a:pt x="77" y="0"/>
                    </a:lnTo>
                    <a:lnTo>
                      <a:pt x="103" y="0"/>
                    </a:lnTo>
                    <a:lnTo>
                      <a:pt x="60" y="99"/>
                    </a:lnTo>
                    <a:lnTo>
                      <a:pt x="43" y="99"/>
                    </a:lnTo>
                    <a:lnTo>
                      <a:pt x="0" y="0"/>
                    </a:lnTo>
                    <a:lnTo>
                      <a:pt x="26" y="0"/>
                    </a:lnTo>
                    <a:lnTo>
                      <a:pt x="51" y="6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3" name="Oval 9">
                <a:extLst>
                  <a:ext uri="{FF2B5EF4-FFF2-40B4-BE49-F238E27FC236}">
                    <a16:creationId xmlns:a16="http://schemas.microsoft.com/office/drawing/2014/main" id="{DDD89543-5C2A-4F7D-A7F6-1C582EEC28A1}"/>
                  </a:ext>
                </a:extLst>
              </p:cNvPr>
              <p:cNvSpPr>
                <a:spLocks noChangeArrowheads="1"/>
              </p:cNvSpPr>
              <p:nvPr userDrawn="1"/>
            </p:nvSpPr>
            <p:spPr bwMode="gray">
              <a:xfrm>
                <a:off x="1100138" y="1054100"/>
                <a:ext cx="50800" cy="5397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4" name="Rectangle 10">
                <a:extLst>
                  <a:ext uri="{FF2B5EF4-FFF2-40B4-BE49-F238E27FC236}">
                    <a16:creationId xmlns:a16="http://schemas.microsoft.com/office/drawing/2014/main" id="{692C7B95-B785-47B8-829F-663C857AA78F}"/>
                  </a:ext>
                </a:extLst>
              </p:cNvPr>
              <p:cNvSpPr>
                <a:spLocks noChangeArrowheads="1"/>
              </p:cNvSpPr>
              <p:nvPr userDrawn="1"/>
            </p:nvSpPr>
            <p:spPr bwMode="gray">
              <a:xfrm>
                <a:off x="1104900" y="1127125"/>
                <a:ext cx="39688" cy="1571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5" name="Freeform 11">
                <a:extLst>
                  <a:ext uri="{FF2B5EF4-FFF2-40B4-BE49-F238E27FC236}">
                    <a16:creationId xmlns:a16="http://schemas.microsoft.com/office/drawing/2014/main" id="{E6990258-0565-42DA-A381-4F04ACC7D71B}"/>
                  </a:ext>
                </a:extLst>
              </p:cNvPr>
              <p:cNvSpPr>
                <a:spLocks/>
              </p:cNvSpPr>
              <p:nvPr userDrawn="1"/>
            </p:nvSpPr>
            <p:spPr bwMode="gray">
              <a:xfrm>
                <a:off x="1162050" y="1123950"/>
                <a:ext cx="147638" cy="163513"/>
              </a:xfrm>
              <a:custGeom>
                <a:avLst/>
                <a:gdLst>
                  <a:gd name="T0" fmla="*/ 93 w 93"/>
                  <a:gd name="T1" fmla="*/ 77 h 98"/>
                  <a:gd name="T2" fmla="*/ 50 w 93"/>
                  <a:gd name="T3" fmla="*/ 98 h 98"/>
                  <a:gd name="T4" fmla="*/ 0 w 93"/>
                  <a:gd name="T5" fmla="*/ 49 h 98"/>
                  <a:gd name="T6" fmla="*/ 51 w 93"/>
                  <a:gd name="T7" fmla="*/ 0 h 98"/>
                  <a:gd name="T8" fmla="*/ 90 w 93"/>
                  <a:gd name="T9" fmla="*/ 19 h 98"/>
                  <a:gd name="T10" fmla="*/ 72 w 93"/>
                  <a:gd name="T11" fmla="*/ 35 h 98"/>
                  <a:gd name="T12" fmla="*/ 51 w 93"/>
                  <a:gd name="T13" fmla="*/ 24 h 98"/>
                  <a:gd name="T14" fmla="*/ 25 w 93"/>
                  <a:gd name="T15" fmla="*/ 49 h 98"/>
                  <a:gd name="T16" fmla="*/ 51 w 93"/>
                  <a:gd name="T17" fmla="*/ 75 h 98"/>
                  <a:gd name="T18" fmla="*/ 74 w 93"/>
                  <a:gd name="T19" fmla="*/ 62 h 98"/>
                  <a:gd name="T20" fmla="*/ 93 w 93"/>
                  <a:gd name="T21" fmla="*/ 7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 h="98">
                    <a:moveTo>
                      <a:pt x="93" y="77"/>
                    </a:moveTo>
                    <a:cubicBezTo>
                      <a:pt x="82" y="91"/>
                      <a:pt x="68" y="98"/>
                      <a:pt x="50" y="98"/>
                    </a:cubicBezTo>
                    <a:cubicBezTo>
                      <a:pt x="22" y="98"/>
                      <a:pt x="0" y="76"/>
                      <a:pt x="0" y="49"/>
                    </a:cubicBezTo>
                    <a:cubicBezTo>
                      <a:pt x="0" y="22"/>
                      <a:pt x="22" y="0"/>
                      <a:pt x="51" y="0"/>
                    </a:cubicBezTo>
                    <a:cubicBezTo>
                      <a:pt x="67" y="0"/>
                      <a:pt x="81" y="8"/>
                      <a:pt x="90" y="19"/>
                    </a:cubicBezTo>
                    <a:cubicBezTo>
                      <a:pt x="72" y="35"/>
                      <a:pt x="72" y="35"/>
                      <a:pt x="72" y="35"/>
                    </a:cubicBezTo>
                    <a:cubicBezTo>
                      <a:pt x="67" y="28"/>
                      <a:pt x="60" y="24"/>
                      <a:pt x="51" y="24"/>
                    </a:cubicBezTo>
                    <a:cubicBezTo>
                      <a:pt x="36" y="24"/>
                      <a:pt x="25" y="35"/>
                      <a:pt x="25" y="49"/>
                    </a:cubicBezTo>
                    <a:cubicBezTo>
                      <a:pt x="25" y="64"/>
                      <a:pt x="36" y="75"/>
                      <a:pt x="51" y="75"/>
                    </a:cubicBezTo>
                    <a:cubicBezTo>
                      <a:pt x="61" y="75"/>
                      <a:pt x="69" y="68"/>
                      <a:pt x="74" y="62"/>
                    </a:cubicBezTo>
                    <a:lnTo>
                      <a:pt x="93" y="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6" name="Freeform 12">
                <a:extLst>
                  <a:ext uri="{FF2B5EF4-FFF2-40B4-BE49-F238E27FC236}">
                    <a16:creationId xmlns:a16="http://schemas.microsoft.com/office/drawing/2014/main" id="{26058803-4427-453B-9AF8-6A9033992CAB}"/>
                  </a:ext>
                </a:extLst>
              </p:cNvPr>
              <p:cNvSpPr>
                <a:spLocks noEditPoints="1"/>
              </p:cNvSpPr>
              <p:nvPr userDrawn="1"/>
            </p:nvSpPr>
            <p:spPr bwMode="gray">
              <a:xfrm>
                <a:off x="1314450" y="1123950"/>
                <a:ext cx="142875" cy="163513"/>
              </a:xfrm>
              <a:custGeom>
                <a:avLst/>
                <a:gdLst>
                  <a:gd name="T0" fmla="*/ 87 w 90"/>
                  <a:gd name="T1" fmla="*/ 81 h 98"/>
                  <a:gd name="T2" fmla="*/ 49 w 90"/>
                  <a:gd name="T3" fmla="*/ 98 h 98"/>
                  <a:gd name="T4" fmla="*/ 0 w 90"/>
                  <a:gd name="T5" fmla="*/ 49 h 98"/>
                  <a:gd name="T6" fmla="*/ 46 w 90"/>
                  <a:gd name="T7" fmla="*/ 0 h 98"/>
                  <a:gd name="T8" fmla="*/ 90 w 90"/>
                  <a:gd name="T9" fmla="*/ 48 h 98"/>
                  <a:gd name="T10" fmla="*/ 89 w 90"/>
                  <a:gd name="T11" fmla="*/ 55 h 98"/>
                  <a:gd name="T12" fmla="*/ 25 w 90"/>
                  <a:gd name="T13" fmla="*/ 55 h 98"/>
                  <a:gd name="T14" fmla="*/ 50 w 90"/>
                  <a:gd name="T15" fmla="*/ 78 h 98"/>
                  <a:gd name="T16" fmla="*/ 73 w 90"/>
                  <a:gd name="T17" fmla="*/ 67 h 98"/>
                  <a:gd name="T18" fmla="*/ 87 w 90"/>
                  <a:gd name="T19" fmla="*/ 81 h 98"/>
                  <a:gd name="T20" fmla="*/ 64 w 90"/>
                  <a:gd name="T21" fmla="*/ 37 h 98"/>
                  <a:gd name="T22" fmla="*/ 46 w 90"/>
                  <a:gd name="T23" fmla="*/ 21 h 98"/>
                  <a:gd name="T24" fmla="*/ 26 w 90"/>
                  <a:gd name="T25" fmla="*/ 37 h 98"/>
                  <a:gd name="T26" fmla="*/ 64 w 90"/>
                  <a:gd name="T27" fmla="*/ 3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0" h="98">
                    <a:moveTo>
                      <a:pt x="87" y="81"/>
                    </a:moveTo>
                    <a:cubicBezTo>
                      <a:pt x="78" y="92"/>
                      <a:pt x="64" y="98"/>
                      <a:pt x="49" y="98"/>
                    </a:cubicBezTo>
                    <a:cubicBezTo>
                      <a:pt x="21" y="98"/>
                      <a:pt x="0" y="79"/>
                      <a:pt x="0" y="49"/>
                    </a:cubicBezTo>
                    <a:cubicBezTo>
                      <a:pt x="0" y="23"/>
                      <a:pt x="18" y="0"/>
                      <a:pt x="46" y="0"/>
                    </a:cubicBezTo>
                    <a:cubicBezTo>
                      <a:pt x="72" y="0"/>
                      <a:pt x="90" y="22"/>
                      <a:pt x="90" y="48"/>
                    </a:cubicBezTo>
                    <a:cubicBezTo>
                      <a:pt x="90" y="51"/>
                      <a:pt x="90" y="53"/>
                      <a:pt x="89" y="55"/>
                    </a:cubicBezTo>
                    <a:cubicBezTo>
                      <a:pt x="25" y="55"/>
                      <a:pt x="25" y="55"/>
                      <a:pt x="25" y="55"/>
                    </a:cubicBezTo>
                    <a:cubicBezTo>
                      <a:pt x="26" y="68"/>
                      <a:pt x="37" y="78"/>
                      <a:pt x="50" y="78"/>
                    </a:cubicBezTo>
                    <a:cubicBezTo>
                      <a:pt x="60" y="78"/>
                      <a:pt x="69" y="72"/>
                      <a:pt x="73" y="67"/>
                    </a:cubicBezTo>
                    <a:lnTo>
                      <a:pt x="87" y="81"/>
                    </a:lnTo>
                    <a:close/>
                    <a:moveTo>
                      <a:pt x="64" y="37"/>
                    </a:moveTo>
                    <a:cubicBezTo>
                      <a:pt x="63" y="29"/>
                      <a:pt x="56" y="21"/>
                      <a:pt x="46" y="21"/>
                    </a:cubicBezTo>
                    <a:cubicBezTo>
                      <a:pt x="35" y="21"/>
                      <a:pt x="27" y="29"/>
                      <a:pt x="26" y="37"/>
                    </a:cubicBezTo>
                    <a:lnTo>
                      <a:pt x="64" y="3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7" name="Freeform 13">
                <a:extLst>
                  <a:ext uri="{FF2B5EF4-FFF2-40B4-BE49-F238E27FC236}">
                    <a16:creationId xmlns:a16="http://schemas.microsoft.com/office/drawing/2014/main" id="{95773D05-3AD7-4D78-AC15-3993C7824837}"/>
                  </a:ext>
                </a:extLst>
              </p:cNvPr>
              <p:cNvSpPr>
                <a:spLocks/>
              </p:cNvSpPr>
              <p:nvPr userDrawn="1"/>
            </p:nvSpPr>
            <p:spPr bwMode="gray">
              <a:xfrm>
                <a:off x="1790700" y="1127125"/>
                <a:ext cx="241300" cy="157163"/>
              </a:xfrm>
              <a:custGeom>
                <a:avLst/>
                <a:gdLst>
                  <a:gd name="T0" fmla="*/ 56 w 152"/>
                  <a:gd name="T1" fmla="*/ 99 h 99"/>
                  <a:gd name="T2" fmla="*/ 38 w 152"/>
                  <a:gd name="T3" fmla="*/ 99 h 99"/>
                  <a:gd name="T4" fmla="*/ 0 w 152"/>
                  <a:gd name="T5" fmla="*/ 0 h 99"/>
                  <a:gd name="T6" fmla="*/ 25 w 152"/>
                  <a:gd name="T7" fmla="*/ 0 h 99"/>
                  <a:gd name="T8" fmla="*/ 46 w 152"/>
                  <a:gd name="T9" fmla="*/ 57 h 99"/>
                  <a:gd name="T10" fmla="*/ 66 w 152"/>
                  <a:gd name="T11" fmla="*/ 0 h 99"/>
                  <a:gd name="T12" fmla="*/ 87 w 152"/>
                  <a:gd name="T13" fmla="*/ 0 h 99"/>
                  <a:gd name="T14" fmla="*/ 106 w 152"/>
                  <a:gd name="T15" fmla="*/ 57 h 99"/>
                  <a:gd name="T16" fmla="*/ 127 w 152"/>
                  <a:gd name="T17" fmla="*/ 0 h 99"/>
                  <a:gd name="T18" fmla="*/ 152 w 152"/>
                  <a:gd name="T19" fmla="*/ 0 h 99"/>
                  <a:gd name="T20" fmla="*/ 115 w 152"/>
                  <a:gd name="T21" fmla="*/ 99 h 99"/>
                  <a:gd name="T22" fmla="*/ 96 w 152"/>
                  <a:gd name="T23" fmla="*/ 99 h 99"/>
                  <a:gd name="T24" fmla="*/ 76 w 152"/>
                  <a:gd name="T25" fmla="*/ 43 h 99"/>
                  <a:gd name="T26" fmla="*/ 56 w 152"/>
                  <a:gd name="T27"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99">
                    <a:moveTo>
                      <a:pt x="56" y="99"/>
                    </a:moveTo>
                    <a:lnTo>
                      <a:pt x="38" y="99"/>
                    </a:lnTo>
                    <a:lnTo>
                      <a:pt x="0" y="0"/>
                    </a:lnTo>
                    <a:lnTo>
                      <a:pt x="25" y="0"/>
                    </a:lnTo>
                    <a:lnTo>
                      <a:pt x="46" y="57"/>
                    </a:lnTo>
                    <a:lnTo>
                      <a:pt x="66" y="0"/>
                    </a:lnTo>
                    <a:lnTo>
                      <a:pt x="87" y="0"/>
                    </a:lnTo>
                    <a:lnTo>
                      <a:pt x="106" y="57"/>
                    </a:lnTo>
                    <a:lnTo>
                      <a:pt x="127" y="0"/>
                    </a:lnTo>
                    <a:lnTo>
                      <a:pt x="152" y="0"/>
                    </a:lnTo>
                    <a:lnTo>
                      <a:pt x="115" y="99"/>
                    </a:lnTo>
                    <a:lnTo>
                      <a:pt x="96" y="99"/>
                    </a:lnTo>
                    <a:lnTo>
                      <a:pt x="76" y="43"/>
                    </a:lnTo>
                    <a:lnTo>
                      <a:pt x="56"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8" name="Freeform 14">
                <a:extLst>
                  <a:ext uri="{FF2B5EF4-FFF2-40B4-BE49-F238E27FC236}">
                    <a16:creationId xmlns:a16="http://schemas.microsoft.com/office/drawing/2014/main" id="{F280892D-77CE-48DE-8514-F8DB5430CBCC}"/>
                  </a:ext>
                </a:extLst>
              </p:cNvPr>
              <p:cNvSpPr>
                <a:spLocks/>
              </p:cNvSpPr>
              <p:nvPr userDrawn="1"/>
            </p:nvSpPr>
            <p:spPr bwMode="gray">
              <a:xfrm>
                <a:off x="1473200" y="1123950"/>
                <a:ext cx="146050" cy="160338"/>
              </a:xfrm>
              <a:custGeom>
                <a:avLst/>
                <a:gdLst>
                  <a:gd name="T0" fmla="*/ 0 w 92"/>
                  <a:gd name="T1" fmla="*/ 96 h 96"/>
                  <a:gd name="T2" fmla="*/ 0 w 92"/>
                  <a:gd name="T3" fmla="*/ 2 h 96"/>
                  <a:gd name="T4" fmla="*/ 24 w 92"/>
                  <a:gd name="T5" fmla="*/ 2 h 96"/>
                  <a:gd name="T6" fmla="*/ 24 w 92"/>
                  <a:gd name="T7" fmla="*/ 10 h 96"/>
                  <a:gd name="T8" fmla="*/ 50 w 92"/>
                  <a:gd name="T9" fmla="*/ 0 h 96"/>
                  <a:gd name="T10" fmla="*/ 82 w 92"/>
                  <a:gd name="T11" fmla="*/ 15 h 96"/>
                  <a:gd name="T12" fmla="*/ 92 w 92"/>
                  <a:gd name="T13" fmla="*/ 48 h 96"/>
                  <a:gd name="T14" fmla="*/ 92 w 92"/>
                  <a:gd name="T15" fmla="*/ 96 h 96"/>
                  <a:gd name="T16" fmla="*/ 67 w 92"/>
                  <a:gd name="T17" fmla="*/ 96 h 96"/>
                  <a:gd name="T18" fmla="*/ 67 w 92"/>
                  <a:gd name="T19" fmla="*/ 46 h 96"/>
                  <a:gd name="T20" fmla="*/ 61 w 92"/>
                  <a:gd name="T21" fmla="*/ 29 h 96"/>
                  <a:gd name="T22" fmla="*/ 47 w 92"/>
                  <a:gd name="T23" fmla="*/ 24 h 96"/>
                  <a:gd name="T24" fmla="*/ 25 w 92"/>
                  <a:gd name="T25" fmla="*/ 35 h 96"/>
                  <a:gd name="T26" fmla="*/ 25 w 92"/>
                  <a:gd name="T27" fmla="*/ 96 h 96"/>
                  <a:gd name="T28" fmla="*/ 0 w 92"/>
                  <a:gd name="T29"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2" h="96">
                    <a:moveTo>
                      <a:pt x="0" y="96"/>
                    </a:moveTo>
                    <a:cubicBezTo>
                      <a:pt x="0" y="2"/>
                      <a:pt x="0" y="2"/>
                      <a:pt x="0" y="2"/>
                    </a:cubicBezTo>
                    <a:cubicBezTo>
                      <a:pt x="24" y="2"/>
                      <a:pt x="24" y="2"/>
                      <a:pt x="24" y="2"/>
                    </a:cubicBezTo>
                    <a:cubicBezTo>
                      <a:pt x="24" y="10"/>
                      <a:pt x="24" y="10"/>
                      <a:pt x="24" y="10"/>
                    </a:cubicBezTo>
                    <a:cubicBezTo>
                      <a:pt x="31" y="4"/>
                      <a:pt x="40" y="0"/>
                      <a:pt x="50" y="0"/>
                    </a:cubicBezTo>
                    <a:cubicBezTo>
                      <a:pt x="63" y="0"/>
                      <a:pt x="75" y="6"/>
                      <a:pt x="82" y="15"/>
                    </a:cubicBezTo>
                    <a:cubicBezTo>
                      <a:pt x="89" y="23"/>
                      <a:pt x="92" y="32"/>
                      <a:pt x="92" y="48"/>
                    </a:cubicBezTo>
                    <a:cubicBezTo>
                      <a:pt x="92" y="96"/>
                      <a:pt x="92" y="96"/>
                      <a:pt x="92" y="96"/>
                    </a:cubicBezTo>
                    <a:cubicBezTo>
                      <a:pt x="67" y="96"/>
                      <a:pt x="67" y="96"/>
                      <a:pt x="67" y="96"/>
                    </a:cubicBezTo>
                    <a:cubicBezTo>
                      <a:pt x="67" y="46"/>
                      <a:pt x="67" y="46"/>
                      <a:pt x="67" y="46"/>
                    </a:cubicBezTo>
                    <a:cubicBezTo>
                      <a:pt x="67" y="37"/>
                      <a:pt x="65" y="32"/>
                      <a:pt x="61" y="29"/>
                    </a:cubicBezTo>
                    <a:cubicBezTo>
                      <a:pt x="58" y="25"/>
                      <a:pt x="53" y="24"/>
                      <a:pt x="47" y="24"/>
                    </a:cubicBezTo>
                    <a:cubicBezTo>
                      <a:pt x="37" y="24"/>
                      <a:pt x="28" y="30"/>
                      <a:pt x="25" y="35"/>
                    </a:cubicBezTo>
                    <a:cubicBezTo>
                      <a:pt x="25" y="96"/>
                      <a:pt x="25" y="96"/>
                      <a:pt x="25" y="96"/>
                    </a:cubicBezTo>
                    <a:lnTo>
                      <a:pt x="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9" name="Freeform 15">
                <a:extLst>
                  <a:ext uri="{FF2B5EF4-FFF2-40B4-BE49-F238E27FC236}">
                    <a16:creationId xmlns:a16="http://schemas.microsoft.com/office/drawing/2014/main" id="{14FDAA0F-38C5-4BB0-95E3-860776553B56}"/>
                  </a:ext>
                </a:extLst>
              </p:cNvPr>
              <p:cNvSpPr>
                <a:spLocks noEditPoints="1"/>
              </p:cNvSpPr>
              <p:nvPr userDrawn="1"/>
            </p:nvSpPr>
            <p:spPr bwMode="gray">
              <a:xfrm>
                <a:off x="1633538" y="1127125"/>
                <a:ext cx="168275" cy="161925"/>
              </a:xfrm>
              <a:custGeom>
                <a:avLst/>
                <a:gdLst>
                  <a:gd name="T0" fmla="*/ 53 w 106"/>
                  <a:gd name="T1" fmla="*/ 0 h 97"/>
                  <a:gd name="T2" fmla="*/ 0 w 106"/>
                  <a:gd name="T3" fmla="*/ 53 h 97"/>
                  <a:gd name="T4" fmla="*/ 17 w 106"/>
                  <a:gd name="T5" fmla="*/ 93 h 97"/>
                  <a:gd name="T6" fmla="*/ 30 w 106"/>
                  <a:gd name="T7" fmla="*/ 94 h 97"/>
                  <a:gd name="T8" fmla="*/ 53 w 106"/>
                  <a:gd name="T9" fmla="*/ 86 h 97"/>
                  <a:gd name="T10" fmla="*/ 76 w 106"/>
                  <a:gd name="T11" fmla="*/ 94 h 97"/>
                  <a:gd name="T12" fmla="*/ 90 w 106"/>
                  <a:gd name="T13" fmla="*/ 93 h 97"/>
                  <a:gd name="T14" fmla="*/ 106 w 106"/>
                  <a:gd name="T15" fmla="*/ 54 h 97"/>
                  <a:gd name="T16" fmla="*/ 53 w 106"/>
                  <a:gd name="T17" fmla="*/ 0 h 97"/>
                  <a:gd name="T18" fmla="*/ 53 w 106"/>
                  <a:gd name="T19" fmla="*/ 81 h 97"/>
                  <a:gd name="T20" fmla="*/ 26 w 106"/>
                  <a:gd name="T21" fmla="*/ 54 h 97"/>
                  <a:gd name="T22" fmla="*/ 53 w 106"/>
                  <a:gd name="T23" fmla="*/ 27 h 97"/>
                  <a:gd name="T24" fmla="*/ 80 w 106"/>
                  <a:gd name="T25" fmla="*/ 54 h 97"/>
                  <a:gd name="T26" fmla="*/ 53 w 106"/>
                  <a:gd name="T27" fmla="*/ 8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 h="97">
                    <a:moveTo>
                      <a:pt x="53" y="0"/>
                    </a:moveTo>
                    <a:cubicBezTo>
                      <a:pt x="24" y="0"/>
                      <a:pt x="0" y="24"/>
                      <a:pt x="0" y="53"/>
                    </a:cubicBezTo>
                    <a:cubicBezTo>
                      <a:pt x="0" y="69"/>
                      <a:pt x="6" y="83"/>
                      <a:pt x="17" y="93"/>
                    </a:cubicBezTo>
                    <a:cubicBezTo>
                      <a:pt x="20" y="96"/>
                      <a:pt x="26" y="97"/>
                      <a:pt x="30" y="94"/>
                    </a:cubicBezTo>
                    <a:cubicBezTo>
                      <a:pt x="36" y="89"/>
                      <a:pt x="44" y="86"/>
                      <a:pt x="53" y="86"/>
                    </a:cubicBezTo>
                    <a:cubicBezTo>
                      <a:pt x="62" y="86"/>
                      <a:pt x="70" y="89"/>
                      <a:pt x="76" y="94"/>
                    </a:cubicBezTo>
                    <a:cubicBezTo>
                      <a:pt x="80" y="97"/>
                      <a:pt x="86" y="96"/>
                      <a:pt x="90" y="93"/>
                    </a:cubicBezTo>
                    <a:cubicBezTo>
                      <a:pt x="100" y="83"/>
                      <a:pt x="106" y="69"/>
                      <a:pt x="106" y="54"/>
                    </a:cubicBezTo>
                    <a:cubicBezTo>
                      <a:pt x="106" y="24"/>
                      <a:pt x="83" y="0"/>
                      <a:pt x="53" y="0"/>
                    </a:cubicBezTo>
                    <a:moveTo>
                      <a:pt x="53" y="81"/>
                    </a:moveTo>
                    <a:cubicBezTo>
                      <a:pt x="37" y="81"/>
                      <a:pt x="26" y="69"/>
                      <a:pt x="26" y="54"/>
                    </a:cubicBezTo>
                    <a:cubicBezTo>
                      <a:pt x="26" y="39"/>
                      <a:pt x="37" y="27"/>
                      <a:pt x="53" y="27"/>
                    </a:cubicBezTo>
                    <a:cubicBezTo>
                      <a:pt x="69" y="27"/>
                      <a:pt x="80" y="39"/>
                      <a:pt x="80" y="54"/>
                    </a:cubicBezTo>
                    <a:cubicBezTo>
                      <a:pt x="80" y="69"/>
                      <a:pt x="69" y="81"/>
                      <a:pt x="53" y="81"/>
                    </a:cubicBezTo>
                  </a:path>
                </a:pathLst>
              </a:custGeom>
              <a:solidFill>
                <a:srgbClr val="81B5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grpSp>
            <p:nvGrpSpPr>
              <p:cNvPr id="20" name="Group 19">
                <a:extLst>
                  <a:ext uri="{FF2B5EF4-FFF2-40B4-BE49-F238E27FC236}">
                    <a16:creationId xmlns:a16="http://schemas.microsoft.com/office/drawing/2014/main" id="{435E4500-D48B-41C4-A028-38829EE0C7D0}"/>
                  </a:ext>
                </a:extLst>
              </p:cNvPr>
              <p:cNvGrpSpPr>
                <a:grpSpLocks noChangeAspect="1"/>
              </p:cNvGrpSpPr>
              <p:nvPr/>
            </p:nvGrpSpPr>
            <p:grpSpPr bwMode="gray">
              <a:xfrm>
                <a:off x="1998819" y="1263267"/>
                <a:ext cx="39288" cy="20954"/>
                <a:chOff x="2687241" y="1822450"/>
                <a:chExt cx="23813" cy="12700"/>
              </a:xfrm>
            </p:grpSpPr>
            <p:sp>
              <p:nvSpPr>
                <p:cNvPr id="21" name="Freeform 8">
                  <a:extLst>
                    <a:ext uri="{FF2B5EF4-FFF2-40B4-BE49-F238E27FC236}">
                      <a16:creationId xmlns:a16="http://schemas.microsoft.com/office/drawing/2014/main" id="{6183CD40-39D1-4391-89B1-314E50C3803C}"/>
                    </a:ext>
                  </a:extLst>
                </p:cNvPr>
                <p:cNvSpPr>
                  <a:spLocks/>
                </p:cNvSpPr>
                <p:nvPr/>
              </p:nvSpPr>
              <p:spPr bwMode="gray">
                <a:xfrm>
                  <a:off x="2687241" y="1822450"/>
                  <a:ext cx="9525" cy="12700"/>
                </a:xfrm>
                <a:custGeom>
                  <a:avLst/>
                  <a:gdLst>
                    <a:gd name="T0" fmla="*/ 6 w 6"/>
                    <a:gd name="T1" fmla="*/ 1 h 8"/>
                    <a:gd name="T2" fmla="*/ 3 w 6"/>
                    <a:gd name="T3" fmla="*/ 1 h 8"/>
                    <a:gd name="T4" fmla="*/ 3 w 6"/>
                    <a:gd name="T5" fmla="*/ 8 h 8"/>
                    <a:gd name="T6" fmla="*/ 2 w 6"/>
                    <a:gd name="T7" fmla="*/ 8 h 8"/>
                    <a:gd name="T8" fmla="*/ 2 w 6"/>
                    <a:gd name="T9" fmla="*/ 1 h 8"/>
                    <a:gd name="T10" fmla="*/ 0 w 6"/>
                    <a:gd name="T11" fmla="*/ 1 h 8"/>
                    <a:gd name="T12" fmla="*/ 0 w 6"/>
                    <a:gd name="T13" fmla="*/ 0 h 8"/>
                    <a:gd name="T14" fmla="*/ 6 w 6"/>
                    <a:gd name="T15" fmla="*/ 0 h 8"/>
                    <a:gd name="T16" fmla="*/ 6 w 6"/>
                    <a:gd name="T17"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8">
                      <a:moveTo>
                        <a:pt x="6" y="1"/>
                      </a:moveTo>
                      <a:lnTo>
                        <a:pt x="3" y="1"/>
                      </a:lnTo>
                      <a:lnTo>
                        <a:pt x="3" y="8"/>
                      </a:lnTo>
                      <a:lnTo>
                        <a:pt x="2" y="8"/>
                      </a:lnTo>
                      <a:lnTo>
                        <a:pt x="2" y="1"/>
                      </a:lnTo>
                      <a:lnTo>
                        <a:pt x="0" y="1"/>
                      </a:lnTo>
                      <a:lnTo>
                        <a:pt x="0" y="0"/>
                      </a:lnTo>
                      <a:lnTo>
                        <a:pt x="6" y="0"/>
                      </a:lnTo>
                      <a:lnTo>
                        <a:pt x="6" y="1"/>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22" name="Freeform 9">
                  <a:extLst>
                    <a:ext uri="{FF2B5EF4-FFF2-40B4-BE49-F238E27FC236}">
                      <a16:creationId xmlns:a16="http://schemas.microsoft.com/office/drawing/2014/main" id="{65617F44-E7DE-47A9-9487-54C23F5D36A2}"/>
                    </a:ext>
                  </a:extLst>
                </p:cNvPr>
                <p:cNvSpPr>
                  <a:spLocks/>
                </p:cNvSpPr>
                <p:nvPr/>
              </p:nvSpPr>
              <p:spPr bwMode="gray">
                <a:xfrm>
                  <a:off x="2698354" y="1822450"/>
                  <a:ext cx="12700" cy="12700"/>
                </a:xfrm>
                <a:custGeom>
                  <a:avLst/>
                  <a:gdLst>
                    <a:gd name="T0" fmla="*/ 8 w 8"/>
                    <a:gd name="T1" fmla="*/ 8 h 8"/>
                    <a:gd name="T2" fmla="*/ 7 w 8"/>
                    <a:gd name="T3" fmla="*/ 8 h 8"/>
                    <a:gd name="T4" fmla="*/ 7 w 8"/>
                    <a:gd name="T5" fmla="*/ 1 h 8"/>
                    <a:gd name="T6" fmla="*/ 4 w 8"/>
                    <a:gd name="T7" fmla="*/ 6 h 8"/>
                    <a:gd name="T8" fmla="*/ 4 w 8"/>
                    <a:gd name="T9" fmla="*/ 6 h 8"/>
                    <a:gd name="T10" fmla="*/ 1 w 8"/>
                    <a:gd name="T11" fmla="*/ 1 h 8"/>
                    <a:gd name="T12" fmla="*/ 1 w 8"/>
                    <a:gd name="T13" fmla="*/ 8 h 8"/>
                    <a:gd name="T14" fmla="*/ 0 w 8"/>
                    <a:gd name="T15" fmla="*/ 8 h 8"/>
                    <a:gd name="T16" fmla="*/ 0 w 8"/>
                    <a:gd name="T17" fmla="*/ 0 h 8"/>
                    <a:gd name="T18" fmla="*/ 1 w 8"/>
                    <a:gd name="T19" fmla="*/ 0 h 8"/>
                    <a:gd name="T20" fmla="*/ 4 w 8"/>
                    <a:gd name="T21" fmla="*/ 5 h 8"/>
                    <a:gd name="T22" fmla="*/ 7 w 8"/>
                    <a:gd name="T23" fmla="*/ 0 h 8"/>
                    <a:gd name="T24" fmla="*/ 8 w 8"/>
                    <a:gd name="T25" fmla="*/ 0 h 8"/>
                    <a:gd name="T26" fmla="*/ 8 w 8"/>
                    <a:gd name="T27" fmla="*/ 8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8">
                      <a:moveTo>
                        <a:pt x="8" y="8"/>
                      </a:moveTo>
                      <a:lnTo>
                        <a:pt x="7" y="8"/>
                      </a:lnTo>
                      <a:lnTo>
                        <a:pt x="7" y="1"/>
                      </a:lnTo>
                      <a:lnTo>
                        <a:pt x="4" y="6"/>
                      </a:lnTo>
                      <a:lnTo>
                        <a:pt x="4" y="6"/>
                      </a:lnTo>
                      <a:lnTo>
                        <a:pt x="1" y="1"/>
                      </a:lnTo>
                      <a:lnTo>
                        <a:pt x="1" y="8"/>
                      </a:lnTo>
                      <a:lnTo>
                        <a:pt x="0" y="8"/>
                      </a:lnTo>
                      <a:lnTo>
                        <a:pt x="0" y="0"/>
                      </a:lnTo>
                      <a:lnTo>
                        <a:pt x="1" y="0"/>
                      </a:lnTo>
                      <a:lnTo>
                        <a:pt x="4" y="5"/>
                      </a:lnTo>
                      <a:lnTo>
                        <a:pt x="7" y="0"/>
                      </a:lnTo>
                      <a:lnTo>
                        <a:pt x="8" y="0"/>
                      </a:lnTo>
                      <a:lnTo>
                        <a:pt x="8" y="8"/>
                      </a:lnTo>
                      <a:close/>
                    </a:path>
                  </a:pathLst>
                </a:custGeom>
                <a:solidFill>
                  <a:srgbClr val="FFFFFF"/>
                </a:solidFill>
                <a:ln w="0">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grpSp>
        </p:grpSp>
      </p:grpSp>
      <p:sp>
        <p:nvSpPr>
          <p:cNvPr id="2" name="Text Placeholder 1">
            <a:extLst>
              <a:ext uri="{FF2B5EF4-FFF2-40B4-BE49-F238E27FC236}">
                <a16:creationId xmlns:a16="http://schemas.microsoft.com/office/drawing/2014/main" id="{7132EFF0-9B9F-4B58-9CFE-25093D7793D6}"/>
              </a:ext>
            </a:extLst>
          </p:cNvPr>
          <p:cNvSpPr>
            <a:spLocks noGrp="1"/>
          </p:cNvSpPr>
          <p:nvPr>
            <p:ph type="body" sz="quarter" idx="12"/>
          </p:nvPr>
        </p:nvSpPr>
        <p:spPr/>
        <p:txBody>
          <a:bodyPr vert="horz" lIns="91440" tIns="45720" rIns="91440" bIns="45720" rtlCol="0" anchor="t">
            <a:noAutofit/>
          </a:bodyPr>
          <a:lstStyle/>
          <a:p>
            <a:r>
              <a:rPr lang="en-US" dirty="0"/>
              <a:t>Success Pillar: Create excitement, drive adoption</a:t>
            </a:r>
          </a:p>
        </p:txBody>
      </p:sp>
      <p:sp>
        <p:nvSpPr>
          <p:cNvPr id="4" name="Title 3">
            <a:extLst>
              <a:ext uri="{FF2B5EF4-FFF2-40B4-BE49-F238E27FC236}">
                <a16:creationId xmlns:a16="http://schemas.microsoft.com/office/drawing/2014/main" id="{64634E25-3A5D-4EE6-95D2-215E4B88C51E}"/>
              </a:ext>
            </a:extLst>
          </p:cNvPr>
          <p:cNvSpPr>
            <a:spLocks noGrp="1"/>
          </p:cNvSpPr>
          <p:nvPr>
            <p:ph type="title"/>
          </p:nvPr>
        </p:nvSpPr>
        <p:spPr/>
        <p:txBody>
          <a:bodyPr/>
          <a:lstStyle/>
          <a:p>
            <a:r>
              <a:rPr lang="en-US" sz="4000" dirty="0"/>
              <a:t>Design an engaging employee and customer self-service experience</a:t>
            </a:r>
          </a:p>
        </p:txBody>
      </p:sp>
    </p:spTree>
    <p:extLst>
      <p:ext uri="{BB962C8B-B14F-4D97-AF65-F5344CB8AC3E}">
        <p14:creationId xmlns:p14="http://schemas.microsoft.com/office/powerpoint/2010/main" val="1008265729"/>
      </p:ext>
    </p:extLst>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8" y="341807"/>
            <a:ext cx="10855297" cy="668692"/>
          </a:xfrm>
        </p:spPr>
        <p:txBody>
          <a:bodyPr/>
          <a:lstStyle/>
          <a:p>
            <a:r>
              <a:rPr lang="en-US" dirty="0"/>
              <a:t>Step 5a: Tailor the experience based on user personas</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47664" y="1216967"/>
            <a:ext cx="11406285" cy="646331"/>
          </a:xfrm>
          <a:prstGeom prst="rect">
            <a:avLst/>
          </a:prstGeom>
          <a:noFill/>
        </p:spPr>
        <p:txBody>
          <a:bodyPr wrap="square" rtlCol="0" anchor="t">
            <a:spAutoFit/>
          </a:bodyPr>
          <a:lstStyle/>
          <a:p>
            <a:pPr>
              <a:defRPr/>
            </a:pPr>
            <a:r>
              <a:rPr lang="en-US" sz="1200" dirty="0"/>
              <a:t>To enhance and mature the experience design, tailor it to different end-user personas—representative user profiles that capture information on the user’s motives, personal preferences, work profiles, and psychographics. Building personas is time consuming, so before investing heavily in creating precise personas, evaluate the associated return on investment. </a:t>
            </a:r>
            <a:endParaRPr kumimoji="0" lang="en-US" sz="1200" b="0" i="0" u="none" strike="noStrike" kern="1200" cap="none" spc="0" normalizeH="0" baseline="0" noProof="0" dirty="0">
              <a:ln>
                <a:noFill/>
              </a:ln>
              <a:effectLst/>
              <a:uLnTx/>
              <a:uFillTx/>
              <a:latin typeface="Century Gothic" panose="020F0302020204030204"/>
              <a:ea typeface="+mn-ea"/>
              <a:cs typeface="+mn-cs"/>
            </a:endParaRPr>
          </a:p>
        </p:txBody>
      </p:sp>
      <p:sp>
        <p:nvSpPr>
          <p:cNvPr id="21" name="Content Placeholder 11">
            <a:extLst>
              <a:ext uri="{FF2B5EF4-FFF2-40B4-BE49-F238E27FC236}">
                <a16:creationId xmlns:a16="http://schemas.microsoft.com/office/drawing/2014/main" id="{40859A2F-BA90-4617-9802-E299A3ED9667}"/>
              </a:ext>
            </a:extLst>
          </p:cNvPr>
          <p:cNvSpPr txBox="1">
            <a:spLocks/>
          </p:cNvSpPr>
          <p:nvPr/>
        </p:nvSpPr>
        <p:spPr>
          <a:xfrm>
            <a:off x="447665" y="3532125"/>
            <a:ext cx="6436130" cy="2299007"/>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hlinkClick r:id="rId3"/>
              </a:rPr>
              <a:t>Build personas</a:t>
            </a:r>
            <a:endParaRPr lang="en-US" sz="1200" b="1" dirty="0"/>
          </a:p>
          <a:p>
            <a:pPr>
              <a:buFont typeface="Wingdings" pitchFamily="2" charset="2"/>
              <a:buChar char="q"/>
            </a:pPr>
            <a:r>
              <a:rPr lang="en-US" sz="1200" dirty="0"/>
              <a:t>Engage with end users (follow Step 2) to document at least four to five personas that encompass a majority of your end users. Include:</a:t>
            </a:r>
          </a:p>
          <a:p>
            <a:pPr lvl="1">
              <a:buFont typeface="Wingdings" pitchFamily="2" charset="2"/>
              <a:buChar char="q"/>
            </a:pPr>
            <a:r>
              <a:rPr lang="en-US" sz="1100" b="1" dirty="0"/>
              <a:t>Description – </a:t>
            </a:r>
            <a:r>
              <a:rPr lang="en-US" sz="1100" dirty="0"/>
              <a:t>Details that help connect with this end user</a:t>
            </a:r>
          </a:p>
          <a:p>
            <a:pPr lvl="1">
              <a:buFont typeface="Wingdings" pitchFamily="2" charset="2"/>
              <a:buChar char="q"/>
            </a:pPr>
            <a:r>
              <a:rPr lang="en-US" sz="1100" b="1" dirty="0"/>
              <a:t>Their 9 to 5 –  </a:t>
            </a:r>
            <a:r>
              <a:rPr lang="en-US" sz="1100" dirty="0"/>
              <a:t>The ins and ours of the persona’s day to help highlight how a solution might fit their needs</a:t>
            </a:r>
          </a:p>
          <a:p>
            <a:pPr lvl="1">
              <a:buFont typeface="Wingdings" pitchFamily="2" charset="2"/>
              <a:buChar char="q"/>
            </a:pPr>
            <a:r>
              <a:rPr lang="en-US" sz="1100" b="1" dirty="0"/>
              <a:t>Pain points –</a:t>
            </a:r>
            <a:r>
              <a:rPr lang="en-US" sz="1100" dirty="0"/>
              <a:t> Key hurdles that prevent getting their job done </a:t>
            </a:r>
          </a:p>
          <a:p>
            <a:pPr lvl="1">
              <a:buFont typeface="Wingdings" pitchFamily="2" charset="2"/>
              <a:buChar char="q"/>
            </a:pPr>
            <a:r>
              <a:rPr lang="en-US" sz="1100" b="1" dirty="0"/>
              <a:t>Perfect world</a:t>
            </a:r>
            <a:r>
              <a:rPr lang="en-US" sz="1100" dirty="0"/>
              <a:t> </a:t>
            </a:r>
            <a:r>
              <a:rPr lang="en-US" sz="1100" b="1" dirty="0"/>
              <a:t>–</a:t>
            </a:r>
            <a:r>
              <a:rPr lang="en-US" sz="1100" dirty="0"/>
              <a:t> Their ideal future state to help with design requirements</a:t>
            </a:r>
          </a:p>
          <a:p>
            <a:pPr lvl="1">
              <a:buFont typeface="Wingdings" pitchFamily="2" charset="2"/>
              <a:buChar char="q"/>
            </a:pPr>
            <a:r>
              <a:rPr lang="en-US" sz="1100" b="1" dirty="0"/>
              <a:t>Insights</a:t>
            </a:r>
            <a:r>
              <a:rPr lang="en-US" sz="1100" dirty="0"/>
              <a:t> </a:t>
            </a:r>
            <a:r>
              <a:rPr lang="en-US" sz="1100" b="1" dirty="0"/>
              <a:t>–</a:t>
            </a:r>
            <a:r>
              <a:rPr lang="en-US" sz="1100" dirty="0"/>
              <a:t> Interesting details about this persona </a:t>
            </a:r>
          </a:p>
          <a:p>
            <a:pPr lvl="1">
              <a:buFont typeface="Wingdings" pitchFamily="2" charset="2"/>
              <a:buChar char="q"/>
            </a:pPr>
            <a:r>
              <a:rPr lang="en-US" sz="1100" b="1" dirty="0"/>
              <a:t>Quotes</a:t>
            </a:r>
            <a:r>
              <a:rPr lang="en-US" sz="1100" dirty="0"/>
              <a:t> </a:t>
            </a:r>
            <a:r>
              <a:rPr lang="en-US" sz="1100" b="1" dirty="0"/>
              <a:t>–</a:t>
            </a:r>
            <a:r>
              <a:rPr lang="en-US" sz="1100" dirty="0"/>
              <a:t> Actual quotes from individuals who use this persona to inform design</a:t>
            </a:r>
          </a:p>
        </p:txBody>
      </p:sp>
      <p:sp>
        <p:nvSpPr>
          <p:cNvPr id="17" name="Content Placeholder 11">
            <a:extLst>
              <a:ext uri="{FF2B5EF4-FFF2-40B4-BE49-F238E27FC236}">
                <a16:creationId xmlns:a16="http://schemas.microsoft.com/office/drawing/2014/main" id="{E4A107D8-BF3E-47BD-BE9E-9CDF1294F360}"/>
              </a:ext>
            </a:extLst>
          </p:cNvPr>
          <p:cNvSpPr txBox="1">
            <a:spLocks/>
          </p:cNvSpPr>
          <p:nvPr/>
        </p:nvSpPr>
        <p:spPr>
          <a:xfrm>
            <a:off x="6883795" y="1857525"/>
            <a:ext cx="5187744" cy="340802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Tailor the experience design based on an end-user personas</a:t>
            </a:r>
          </a:p>
          <a:p>
            <a:pPr>
              <a:buFont typeface="Wingdings" pitchFamily="2" charset="2"/>
              <a:buChar char="q"/>
            </a:pPr>
            <a:r>
              <a:rPr lang="en-US" sz="1200" dirty="0"/>
              <a:t>For each persona, map the current state experience (use guidance from Step 2).</a:t>
            </a:r>
          </a:p>
          <a:p>
            <a:pPr>
              <a:buFont typeface="Wingdings" pitchFamily="2" charset="2"/>
              <a:buChar char="q"/>
            </a:pPr>
            <a:r>
              <a:rPr lang="en-US" sz="1200" dirty="0"/>
              <a:t>Review the current state experience with the design team and identify the design attributes that are the most important for individual personas.</a:t>
            </a:r>
          </a:p>
          <a:p>
            <a:pPr>
              <a:buFont typeface="Wingdings" pitchFamily="2" charset="2"/>
              <a:buChar char="q"/>
            </a:pPr>
            <a:r>
              <a:rPr lang="en-US" sz="1200" dirty="0"/>
              <a:t>Create new design standards tailored to the individual needs of each end-user persona.</a:t>
            </a:r>
          </a:p>
          <a:p>
            <a:pPr>
              <a:buFont typeface="Wingdings" pitchFamily="2" charset="2"/>
              <a:buChar char="q"/>
            </a:pPr>
            <a:r>
              <a:rPr lang="en-US" sz="1200" dirty="0"/>
              <a:t>Socialize the end-user personas, their individual design needs, and new design standards with developers and service/application owners.</a:t>
            </a:r>
          </a:p>
          <a:p>
            <a:pPr>
              <a:buFont typeface="Wingdings" pitchFamily="2" charset="2"/>
              <a:buChar char="q"/>
            </a:pPr>
            <a:r>
              <a:rPr lang="en-US" sz="1200" dirty="0"/>
              <a:t>Validate end-user personas once per year, every year, to tailor them based on ever-changing needs.</a:t>
            </a:r>
          </a:p>
        </p:txBody>
      </p:sp>
      <p:grpSp>
        <p:nvGrpSpPr>
          <p:cNvPr id="34" name="Group 33">
            <a:extLst>
              <a:ext uri="{FF2B5EF4-FFF2-40B4-BE49-F238E27FC236}">
                <a16:creationId xmlns:a16="http://schemas.microsoft.com/office/drawing/2014/main" id="{93C26627-881F-41F9-AD28-C74DEAD8E599}"/>
              </a:ext>
            </a:extLst>
          </p:cNvPr>
          <p:cNvGrpSpPr/>
          <p:nvPr/>
        </p:nvGrpSpPr>
        <p:grpSpPr>
          <a:xfrm>
            <a:off x="606830" y="5873196"/>
            <a:ext cx="11247120" cy="462116"/>
            <a:chOff x="2381365" y="5815007"/>
            <a:chExt cx="10214158" cy="462116"/>
          </a:xfrm>
        </p:grpSpPr>
        <p:grpSp>
          <p:nvGrpSpPr>
            <p:cNvPr id="41" name="Group 40">
              <a:extLst>
                <a:ext uri="{FF2B5EF4-FFF2-40B4-BE49-F238E27FC236}">
                  <a16:creationId xmlns:a16="http://schemas.microsoft.com/office/drawing/2014/main" id="{76D6EA04-FEF8-48B5-BE59-D7A428FD481D}"/>
                </a:ext>
              </a:extLst>
            </p:cNvPr>
            <p:cNvGrpSpPr/>
            <p:nvPr/>
          </p:nvGrpSpPr>
          <p:grpSpPr>
            <a:xfrm>
              <a:off x="2381365" y="5815007"/>
              <a:ext cx="8374274" cy="462116"/>
              <a:chOff x="375303" y="6528308"/>
              <a:chExt cx="8442072" cy="462116"/>
            </a:xfrm>
          </p:grpSpPr>
          <p:sp>
            <p:nvSpPr>
              <p:cNvPr id="43" name="Chevron 29">
                <a:extLst>
                  <a:ext uri="{FF2B5EF4-FFF2-40B4-BE49-F238E27FC236}">
                    <a16:creationId xmlns:a16="http://schemas.microsoft.com/office/drawing/2014/main" id="{D00DD7A5-8375-45AD-B767-30C58C8A8142}"/>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44" name="Chevron 34">
                <a:extLst>
                  <a:ext uri="{FF2B5EF4-FFF2-40B4-BE49-F238E27FC236}">
                    <a16:creationId xmlns:a16="http://schemas.microsoft.com/office/drawing/2014/main" id="{A99D15C8-D13E-44C5-867B-C9C37525BAB7}"/>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Set up to prioritize designing an improved end-user experience</a:t>
                </a:r>
              </a:p>
            </p:txBody>
          </p:sp>
          <p:sp>
            <p:nvSpPr>
              <p:cNvPr id="45" name="Chevron 35">
                <a:extLst>
                  <a:ext uri="{FF2B5EF4-FFF2-40B4-BE49-F238E27FC236}">
                    <a16:creationId xmlns:a16="http://schemas.microsoft.com/office/drawing/2014/main" id="{783C219B-35CD-4D75-8F55-DB9E652187A2}"/>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Engage with end-users to identify needs</a:t>
                </a:r>
              </a:p>
            </p:txBody>
          </p:sp>
          <p:sp>
            <p:nvSpPr>
              <p:cNvPr id="46" name="Chevron 36">
                <a:extLst>
                  <a:ext uri="{FF2B5EF4-FFF2-40B4-BE49-F238E27FC236}">
                    <a16:creationId xmlns:a16="http://schemas.microsoft.com/office/drawing/2014/main" id="{96793E49-F323-44B3-A588-B06D6FB69E18}"/>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experience design standards</a:t>
                </a:r>
              </a:p>
            </p:txBody>
          </p:sp>
          <p:sp>
            <p:nvSpPr>
              <p:cNvPr id="47" name="Chevron 37">
                <a:extLst>
                  <a:ext uri="{FF2B5EF4-FFF2-40B4-BE49-F238E27FC236}">
                    <a16:creationId xmlns:a16="http://schemas.microsoft.com/office/drawing/2014/main" id="{57A893A1-1BBB-47A4-8AC2-562C18CECAD9}"/>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Track metrics that indicate experience gaps</a:t>
                </a:r>
              </a:p>
            </p:txBody>
          </p:sp>
        </p:grpSp>
        <p:sp>
          <p:nvSpPr>
            <p:cNvPr id="42" name="Chevron 37">
              <a:extLst>
                <a:ext uri="{FF2B5EF4-FFF2-40B4-BE49-F238E27FC236}">
                  <a16:creationId xmlns:a16="http://schemas.microsoft.com/office/drawing/2014/main" id="{E5015931-5AD9-4265-9CA2-F9ED42FA1E1A}"/>
                </a:ext>
              </a:extLst>
            </p:cNvPr>
            <p:cNvSpPr/>
            <p:nvPr/>
          </p:nvSpPr>
          <p:spPr>
            <a:xfrm>
              <a:off x="10508318" y="5820445"/>
              <a:ext cx="2087205" cy="456678"/>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Proactively enhance the experience </a:t>
              </a:r>
            </a:p>
          </p:txBody>
        </p:sp>
      </p:grpSp>
      <p:sp>
        <p:nvSpPr>
          <p:cNvPr id="19" name="Content Placeholder 11">
            <a:extLst>
              <a:ext uri="{FF2B5EF4-FFF2-40B4-BE49-F238E27FC236}">
                <a16:creationId xmlns:a16="http://schemas.microsoft.com/office/drawing/2014/main" id="{F90C29D2-8960-4315-96D1-25509C860AA6}"/>
              </a:ext>
            </a:extLst>
          </p:cNvPr>
          <p:cNvSpPr txBox="1">
            <a:spLocks/>
          </p:cNvSpPr>
          <p:nvPr/>
        </p:nvSpPr>
        <p:spPr>
          <a:xfrm>
            <a:off x="447665" y="1857525"/>
            <a:ext cx="5955156" cy="161779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Evaluate the need to tailor the experience based on end-user personas</a:t>
            </a:r>
          </a:p>
          <a:p>
            <a:pPr>
              <a:buFont typeface="Wingdings" pitchFamily="2" charset="2"/>
              <a:buChar char="q"/>
            </a:pPr>
            <a:r>
              <a:rPr lang="en-US" sz="1200" dirty="0"/>
              <a:t>Analyze data on the measures of success (from Step 4) in order to identify the group of end users who either consistently:</a:t>
            </a:r>
          </a:p>
          <a:p>
            <a:pPr lvl="1">
              <a:buFont typeface="Wingdings" pitchFamily="2" charset="2"/>
              <a:buChar char="q"/>
            </a:pPr>
            <a:r>
              <a:rPr lang="en-US" sz="1100" dirty="0"/>
              <a:t>Indicate the experience as high effort, or </a:t>
            </a:r>
          </a:p>
          <a:p>
            <a:pPr lvl="1">
              <a:buFont typeface="Wingdings" pitchFamily="2" charset="2"/>
              <a:buChar char="q"/>
            </a:pPr>
            <a:r>
              <a:rPr lang="en-US" sz="1100" dirty="0"/>
              <a:t>Are not satisfied with the experience design</a:t>
            </a:r>
          </a:p>
          <a:p>
            <a:pPr>
              <a:buFont typeface="Wingdings" pitchFamily="2" charset="2"/>
              <a:buChar char="q"/>
            </a:pPr>
            <a:r>
              <a:rPr lang="en-US" sz="1200" dirty="0"/>
              <a:t>Evaluate the impact of tailoring the group’s experience based on the business outcomes that your senior leadership team cares about.</a:t>
            </a:r>
          </a:p>
        </p:txBody>
      </p:sp>
    </p:spTree>
    <p:extLst>
      <p:ext uri="{BB962C8B-B14F-4D97-AF65-F5344CB8AC3E}">
        <p14:creationId xmlns:p14="http://schemas.microsoft.com/office/powerpoint/2010/main" val="1980257858"/>
      </p:ext>
    </p:extLst>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3200" y="311162"/>
            <a:ext cx="10951631" cy="668692"/>
          </a:xfrm>
        </p:spPr>
        <p:txBody>
          <a:bodyPr/>
          <a:lstStyle/>
          <a:p>
            <a:r>
              <a:rPr lang="en-US" dirty="0"/>
              <a:t>Step 5b: Create incentives to improve the experience</a:t>
            </a:r>
          </a:p>
        </p:txBody>
      </p:sp>
      <p:sp>
        <p:nvSpPr>
          <p:cNvPr id="21" name="TextBox 20">
            <a:extLst>
              <a:ext uri="{FF2B5EF4-FFF2-40B4-BE49-F238E27FC236}">
                <a16:creationId xmlns:a16="http://schemas.microsoft.com/office/drawing/2014/main" id="{7042CC53-DB47-43EB-BD92-307EA1DE260F}"/>
              </a:ext>
            </a:extLst>
          </p:cNvPr>
          <p:cNvSpPr txBox="1"/>
          <p:nvPr/>
        </p:nvSpPr>
        <p:spPr>
          <a:xfrm>
            <a:off x="442818" y="1167807"/>
            <a:ext cx="11411131" cy="646331"/>
          </a:xfrm>
          <a:prstGeom prst="rect">
            <a:avLst/>
          </a:prstGeom>
          <a:noFill/>
        </p:spPr>
        <p:txBody>
          <a:bodyPr wrap="square" rtlCol="0">
            <a:spAutoFit/>
          </a:bodyPr>
          <a:lstStyle/>
          <a:p>
            <a:r>
              <a:rPr lang="en-US" sz="1200" dirty="0"/>
              <a:t>Configuring the Now Platform for an enhanced end-user experience isn’t sufficient. To make the experience engaging and “sticky,” internal teams across the organization must understand their roles and proactively contribute while identifying end users’ pain points, soliciting feedback, and providing design improvement suggestions. </a:t>
            </a:r>
          </a:p>
        </p:txBody>
      </p:sp>
      <p:sp>
        <p:nvSpPr>
          <p:cNvPr id="25" name="Content Placeholder 11">
            <a:extLst>
              <a:ext uri="{FF2B5EF4-FFF2-40B4-BE49-F238E27FC236}">
                <a16:creationId xmlns:a16="http://schemas.microsoft.com/office/drawing/2014/main" id="{8C04FDA0-2323-4895-9E35-158239EF02D5}"/>
              </a:ext>
            </a:extLst>
          </p:cNvPr>
          <p:cNvSpPr txBox="1">
            <a:spLocks/>
          </p:cNvSpPr>
          <p:nvPr/>
        </p:nvSpPr>
        <p:spPr>
          <a:xfrm>
            <a:off x="442819" y="1863298"/>
            <a:ext cx="8119290" cy="3848731"/>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incentives to improve the end-user experience</a:t>
            </a:r>
          </a:p>
          <a:p>
            <a:pPr>
              <a:buFont typeface="Wingdings" pitchFamily="2" charset="2"/>
              <a:buChar char="q"/>
            </a:pPr>
            <a:r>
              <a:rPr lang="en-US" sz="1200" dirty="0"/>
              <a:t>Clarify individual responsibilities and accountability for improving the end-user experience. This will help internal team members understand how they can help and why. Here’s how different team members (within our customer organizations) contribute to improving the end-user experience: </a:t>
            </a:r>
          </a:p>
          <a:p>
            <a:pPr lvl="1">
              <a:buFont typeface="Wingdings" pitchFamily="2" charset="2"/>
              <a:buChar char="q"/>
            </a:pPr>
            <a:r>
              <a:rPr lang="en-US" sz="1100" b="1" dirty="0"/>
              <a:t>Service owners – </a:t>
            </a:r>
            <a:r>
              <a:rPr lang="en-US" sz="1100" dirty="0"/>
              <a:t>Must make sure the right service use cases are available for self-service</a:t>
            </a:r>
          </a:p>
          <a:p>
            <a:pPr lvl="1">
              <a:buFont typeface="Wingdings" pitchFamily="2" charset="2"/>
              <a:buChar char="q"/>
            </a:pPr>
            <a:r>
              <a:rPr lang="en-US" sz="1100" b="1" dirty="0"/>
              <a:t>Support reps – </a:t>
            </a:r>
            <a:r>
              <a:rPr lang="en-US" sz="1100" dirty="0"/>
              <a:t>Drive self-service adoption and solicit feedback to improve the experience on a real-time basis</a:t>
            </a:r>
          </a:p>
          <a:p>
            <a:pPr lvl="1">
              <a:buFont typeface="Wingdings" pitchFamily="2" charset="2"/>
              <a:buChar char="q"/>
            </a:pPr>
            <a:r>
              <a:rPr lang="en-US" sz="1100" b="1" dirty="0"/>
              <a:t>Knowledge management team – </a:t>
            </a:r>
            <a:r>
              <a:rPr lang="en-US" sz="1100" dirty="0"/>
              <a:t>Makes sure employees and customers can access knowledge in a consumable and effortless manner</a:t>
            </a:r>
          </a:p>
          <a:p>
            <a:pPr lvl="1">
              <a:buFont typeface="Wingdings" pitchFamily="2" charset="2"/>
              <a:buChar char="q"/>
            </a:pPr>
            <a:r>
              <a:rPr lang="en-US" sz="1100" b="1" dirty="0"/>
              <a:t>Application owners (e.g., catalog managers) – </a:t>
            </a:r>
            <a:r>
              <a:rPr lang="en-US" sz="1100" dirty="0"/>
              <a:t>Make sure their application UI/UX is developed according to proper design standards </a:t>
            </a:r>
          </a:p>
          <a:p>
            <a:pPr>
              <a:buFont typeface="Wingdings" pitchFamily="2" charset="2"/>
              <a:buChar char="q"/>
            </a:pPr>
            <a:r>
              <a:rPr lang="en-US" sz="1200" dirty="0"/>
              <a:t>If applicable, make sure the metrics identified in Step 4 are formally included as goals for individuals and teams. For internal team members, prioritize improving the end users’ experience, performance, and goals. These must be tracked based on end users’ experience instead of just firefighting on known issues.</a:t>
            </a:r>
          </a:p>
          <a:p>
            <a:pPr marL="227965" indent="-227965">
              <a:buFont typeface="Wingdings" pitchFamily="2" charset="2"/>
              <a:buChar char="q"/>
            </a:pPr>
            <a:r>
              <a:rPr lang="en-US" sz="1200" dirty="0"/>
              <a:t>To nudge internal team members to go above and beyond to improve end users’ experience, build incentives for individuals to drive the metrics tracked in Step 5a by considering these steps:</a:t>
            </a:r>
          </a:p>
          <a:p>
            <a:pPr lvl="1">
              <a:buFont typeface="Wingdings" pitchFamily="2" charset="2"/>
              <a:buChar char="q"/>
            </a:pPr>
            <a:r>
              <a:rPr lang="en-US" sz="1100" dirty="0"/>
              <a:t>Link individual bonuses (of those working in teams that directly influence experience) with employee and customer experience measures of success (defined in Step 5a).</a:t>
            </a:r>
          </a:p>
          <a:p>
            <a:pPr lvl="1">
              <a:buFont typeface="Wingdings" pitchFamily="2" charset="2"/>
              <a:buChar char="q"/>
            </a:pPr>
            <a:r>
              <a:rPr lang="en-US" sz="1100" dirty="0"/>
              <a:t>Highlight individuals who made a significant difference during town hall meetings or similar forums.</a:t>
            </a:r>
            <a:endParaRPr lang="en-US" sz="1200" dirty="0"/>
          </a:p>
        </p:txBody>
      </p:sp>
      <p:sp>
        <p:nvSpPr>
          <p:cNvPr id="26" name="Rectangle 25">
            <a:extLst>
              <a:ext uri="{FF2B5EF4-FFF2-40B4-BE49-F238E27FC236}">
                <a16:creationId xmlns:a16="http://schemas.microsoft.com/office/drawing/2014/main" id="{BE260CD6-F27A-4428-A6A5-C870B33A45E2}"/>
              </a:ext>
            </a:extLst>
          </p:cNvPr>
          <p:cNvSpPr/>
          <p:nvPr/>
        </p:nvSpPr>
        <p:spPr>
          <a:xfrm>
            <a:off x="8647175" y="2373191"/>
            <a:ext cx="3014619" cy="209059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ServiceNow teams may understand their role in creating an engaging experience for end users, but they’re unable to prioritize the experience because their performance isn’t measured by it. Instead of measuring performance based solely on operational metrics (like the number of calls answered), include metrics that reflect a better user experience, such as the number of cases deflected by self-service.</a:t>
            </a:r>
          </a:p>
        </p:txBody>
      </p:sp>
      <p:grpSp>
        <p:nvGrpSpPr>
          <p:cNvPr id="18" name="Group 17">
            <a:extLst>
              <a:ext uri="{FF2B5EF4-FFF2-40B4-BE49-F238E27FC236}">
                <a16:creationId xmlns:a16="http://schemas.microsoft.com/office/drawing/2014/main" id="{8F49B07F-7237-4DF1-9F78-0B72F79DF457}"/>
              </a:ext>
            </a:extLst>
          </p:cNvPr>
          <p:cNvGrpSpPr/>
          <p:nvPr/>
        </p:nvGrpSpPr>
        <p:grpSpPr>
          <a:xfrm>
            <a:off x="606830" y="5868001"/>
            <a:ext cx="11247120" cy="467311"/>
            <a:chOff x="2381365" y="5809812"/>
            <a:chExt cx="10214158" cy="467311"/>
          </a:xfrm>
        </p:grpSpPr>
        <p:grpSp>
          <p:nvGrpSpPr>
            <p:cNvPr id="19" name="Group 18">
              <a:extLst>
                <a:ext uri="{FF2B5EF4-FFF2-40B4-BE49-F238E27FC236}">
                  <a16:creationId xmlns:a16="http://schemas.microsoft.com/office/drawing/2014/main" id="{F07D12D1-9DF7-44EB-A0AA-0C049FBAA6D3}"/>
                </a:ext>
              </a:extLst>
            </p:cNvPr>
            <p:cNvGrpSpPr/>
            <p:nvPr/>
          </p:nvGrpSpPr>
          <p:grpSpPr>
            <a:xfrm>
              <a:off x="2381365" y="5815007"/>
              <a:ext cx="8374274" cy="462116"/>
              <a:chOff x="375303" y="6528308"/>
              <a:chExt cx="8442072" cy="462116"/>
            </a:xfrm>
          </p:grpSpPr>
          <p:sp>
            <p:nvSpPr>
              <p:cNvPr id="23" name="Chevron 29">
                <a:extLst>
                  <a:ext uri="{FF2B5EF4-FFF2-40B4-BE49-F238E27FC236}">
                    <a16:creationId xmlns:a16="http://schemas.microsoft.com/office/drawing/2014/main" id="{5C9ADCC8-5519-4F2E-90B7-3922FB6C49C9}"/>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4" name="Chevron 34">
                <a:extLst>
                  <a:ext uri="{FF2B5EF4-FFF2-40B4-BE49-F238E27FC236}">
                    <a16:creationId xmlns:a16="http://schemas.microsoft.com/office/drawing/2014/main" id="{1A418CF7-3278-4686-BE8A-278E8C0E6740}"/>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Set up to prioritize designing an improved end-user experience</a:t>
                </a:r>
              </a:p>
            </p:txBody>
          </p:sp>
          <p:sp>
            <p:nvSpPr>
              <p:cNvPr id="27" name="Chevron 35">
                <a:extLst>
                  <a:ext uri="{FF2B5EF4-FFF2-40B4-BE49-F238E27FC236}">
                    <a16:creationId xmlns:a16="http://schemas.microsoft.com/office/drawing/2014/main" id="{57A74C0F-CDA2-42BA-97F6-54502820059C}"/>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Engage with end-users to identify needs</a:t>
                </a:r>
              </a:p>
            </p:txBody>
          </p:sp>
          <p:sp>
            <p:nvSpPr>
              <p:cNvPr id="29" name="Chevron 36">
                <a:extLst>
                  <a:ext uri="{FF2B5EF4-FFF2-40B4-BE49-F238E27FC236}">
                    <a16:creationId xmlns:a16="http://schemas.microsoft.com/office/drawing/2014/main" id="{7DE45DDD-A0D0-4C3F-A437-8763C9971258}"/>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experience design standards</a:t>
                </a:r>
              </a:p>
            </p:txBody>
          </p:sp>
          <p:sp>
            <p:nvSpPr>
              <p:cNvPr id="34" name="Chevron 37">
                <a:extLst>
                  <a:ext uri="{FF2B5EF4-FFF2-40B4-BE49-F238E27FC236}">
                    <a16:creationId xmlns:a16="http://schemas.microsoft.com/office/drawing/2014/main" id="{BAE3AF66-5437-4516-9F07-F6121E08A4D7}"/>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Track metrics that indicate experience gaps</a:t>
                </a:r>
              </a:p>
            </p:txBody>
          </p:sp>
        </p:grpSp>
        <p:sp>
          <p:nvSpPr>
            <p:cNvPr id="22" name="Chevron 37">
              <a:extLst>
                <a:ext uri="{FF2B5EF4-FFF2-40B4-BE49-F238E27FC236}">
                  <a16:creationId xmlns:a16="http://schemas.microsoft.com/office/drawing/2014/main" id="{3DD0F0AA-56FD-44AA-B2A8-5F3724E3A395}"/>
                </a:ext>
              </a:extLst>
            </p:cNvPr>
            <p:cNvSpPr/>
            <p:nvPr/>
          </p:nvSpPr>
          <p:spPr>
            <a:xfrm>
              <a:off x="10508318" y="5809812"/>
              <a:ext cx="2087205" cy="466344"/>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Proactively enhance the experience </a:t>
              </a:r>
            </a:p>
          </p:txBody>
        </p:sp>
      </p:grpSp>
    </p:spTree>
    <p:extLst>
      <p:ext uri="{BB962C8B-B14F-4D97-AF65-F5344CB8AC3E}">
        <p14:creationId xmlns:p14="http://schemas.microsoft.com/office/powerpoint/2010/main" val="4107802326"/>
      </p:ext>
    </p:extLst>
  </p:cSld>
  <p:clrMapOvr>
    <a:masterClrMapping/>
  </p:clrMapOvr>
  <p:transition spd="med">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3199" y="311162"/>
            <a:ext cx="10854915" cy="668692"/>
          </a:xfrm>
        </p:spPr>
        <p:txBody>
          <a:bodyPr/>
          <a:lstStyle/>
          <a:p>
            <a:r>
              <a:rPr lang="en-US" dirty="0"/>
              <a:t>Step 5c: Track opportunities to increase self-service</a:t>
            </a:r>
          </a:p>
        </p:txBody>
      </p:sp>
      <p:sp>
        <p:nvSpPr>
          <p:cNvPr id="21" name="TextBox 20">
            <a:extLst>
              <a:ext uri="{FF2B5EF4-FFF2-40B4-BE49-F238E27FC236}">
                <a16:creationId xmlns:a16="http://schemas.microsoft.com/office/drawing/2014/main" id="{7042CC53-DB47-43EB-BD92-307EA1DE260F}"/>
              </a:ext>
            </a:extLst>
          </p:cNvPr>
          <p:cNvSpPr txBox="1"/>
          <p:nvPr/>
        </p:nvSpPr>
        <p:spPr>
          <a:xfrm>
            <a:off x="442819" y="1216967"/>
            <a:ext cx="11225082" cy="461665"/>
          </a:xfrm>
          <a:prstGeom prst="rect">
            <a:avLst/>
          </a:prstGeom>
          <a:noFill/>
        </p:spPr>
        <p:txBody>
          <a:bodyPr wrap="square" rtlCol="0">
            <a:spAutoFit/>
          </a:bodyPr>
          <a:lstStyle/>
          <a:p>
            <a:r>
              <a:rPr lang="en-US" sz="1200" dirty="0"/>
              <a:t>Not all service use cases are suitable to deliver a good self-service experience. Proactively look for frequently requested use cases that can be offered as self-service in order to reduce the support call volume and include them in the ServiceNow project plan for implementation. </a:t>
            </a:r>
          </a:p>
        </p:txBody>
      </p:sp>
      <p:sp>
        <p:nvSpPr>
          <p:cNvPr id="25" name="Content Placeholder 11">
            <a:extLst>
              <a:ext uri="{FF2B5EF4-FFF2-40B4-BE49-F238E27FC236}">
                <a16:creationId xmlns:a16="http://schemas.microsoft.com/office/drawing/2014/main" id="{8C04FDA0-2323-4895-9E35-158239EF02D5}"/>
              </a:ext>
            </a:extLst>
          </p:cNvPr>
          <p:cNvSpPr txBox="1">
            <a:spLocks/>
          </p:cNvSpPr>
          <p:nvPr/>
        </p:nvSpPr>
        <p:spPr>
          <a:xfrm>
            <a:off x="442819" y="1729406"/>
            <a:ext cx="11509036" cy="4201155"/>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service use cases that are suitable for self-service</a:t>
            </a:r>
          </a:p>
          <a:p>
            <a:pPr>
              <a:buFont typeface="Wingdings" pitchFamily="2" charset="2"/>
              <a:buChar char="q"/>
            </a:pPr>
            <a:r>
              <a:rPr lang="en-US" sz="1200" dirty="0"/>
              <a:t>Identify service use cases that can be automated to offer as self-service.</a:t>
            </a:r>
            <a:endParaRPr lang="en-US" sz="1200" strike="sngStrike" dirty="0">
              <a:solidFill>
                <a:srgbClr val="FF0000"/>
              </a:solidFill>
            </a:endParaRPr>
          </a:p>
          <a:p>
            <a:pPr lvl="1">
              <a:buFont typeface="Wingdings" pitchFamily="2" charset="2"/>
              <a:buChar char="q"/>
            </a:pPr>
            <a:r>
              <a:rPr lang="en-US" sz="1100" dirty="0"/>
              <a:t>Analyze help desk data (at least quarterly) to indicate frequent requests.</a:t>
            </a:r>
          </a:p>
          <a:p>
            <a:pPr lvl="1">
              <a:buFont typeface="Wingdings" pitchFamily="2" charset="2"/>
              <a:buChar char="q"/>
            </a:pPr>
            <a:r>
              <a:rPr lang="en-US" sz="1100" dirty="0"/>
              <a:t>Interview support representatives to identify requests that can be resolved with a simple knowledge article, new policy, or automation (such as password resets).</a:t>
            </a:r>
          </a:p>
          <a:p>
            <a:pPr lvl="1">
              <a:buFont typeface="Wingdings" pitchFamily="2" charset="2"/>
              <a:buChar char="q"/>
            </a:pPr>
            <a:r>
              <a:rPr lang="en-US" sz="1100" dirty="0"/>
              <a:t>Evaluate the </a:t>
            </a:r>
            <a:r>
              <a:rPr lang="en-US" sz="1100" dirty="0">
                <a:hlinkClick r:id="rId3"/>
              </a:rPr>
              <a:t>new functionality</a:t>
            </a:r>
            <a:r>
              <a:rPr lang="en-US" sz="1100" dirty="0"/>
              <a:t> made available after every release to identify new opportunities for self-service. </a:t>
            </a:r>
          </a:p>
          <a:p>
            <a:pPr>
              <a:buFont typeface="Wingdings" pitchFamily="2" charset="2"/>
              <a:buChar char="q"/>
            </a:pPr>
            <a:r>
              <a:rPr lang="en-US" sz="1200" dirty="0"/>
              <a:t>Evaluate the suitability of automating those service use cases and offering them through self-service:</a:t>
            </a:r>
          </a:p>
          <a:p>
            <a:pPr lvl="1">
              <a:buFont typeface="Wingdings" pitchFamily="2" charset="2"/>
              <a:buChar char="q"/>
            </a:pPr>
            <a:r>
              <a:rPr lang="en-US" sz="1100" dirty="0"/>
              <a:t>Evaluate the business value by considering:</a:t>
            </a:r>
          </a:p>
          <a:p>
            <a:pPr lvl="2">
              <a:buFont typeface="Wingdings" pitchFamily="2" charset="2"/>
              <a:buChar char="q"/>
            </a:pPr>
            <a:r>
              <a:rPr lang="en-US" sz="1050" dirty="0"/>
              <a:t>Expected cost savings per request (after redesign)</a:t>
            </a:r>
          </a:p>
          <a:p>
            <a:pPr lvl="2">
              <a:buFont typeface="Wingdings" pitchFamily="2" charset="2"/>
              <a:buChar char="q"/>
            </a:pPr>
            <a:r>
              <a:rPr lang="en-US" sz="1050" dirty="0"/>
              <a:t>Frequency of request and the number of end users impacted</a:t>
            </a:r>
          </a:p>
          <a:p>
            <a:pPr lvl="2">
              <a:buFont typeface="Wingdings" pitchFamily="2" charset="2"/>
              <a:buChar char="q"/>
            </a:pPr>
            <a:r>
              <a:rPr lang="en-US" sz="1050" dirty="0"/>
              <a:t>Resolution time improvement (after redesign)</a:t>
            </a:r>
          </a:p>
          <a:p>
            <a:pPr lvl="2">
              <a:buFont typeface="Wingdings" pitchFamily="2" charset="2"/>
              <a:buChar char="q"/>
            </a:pPr>
            <a:r>
              <a:rPr lang="en-US" sz="1050" dirty="0"/>
              <a:t>Reduction in effort by the end user to fulfill the request </a:t>
            </a:r>
          </a:p>
          <a:p>
            <a:pPr lvl="1">
              <a:buFont typeface="Wingdings" pitchFamily="2" charset="2"/>
              <a:buChar char="q"/>
            </a:pPr>
            <a:r>
              <a:rPr lang="en-US" sz="1100" dirty="0"/>
              <a:t>Evaluate the complexity (associated with automating the processes to offer it as self-service) by considering:</a:t>
            </a:r>
          </a:p>
          <a:p>
            <a:pPr lvl="2">
              <a:buFont typeface="Wingdings" pitchFamily="2" charset="2"/>
              <a:buChar char="q"/>
            </a:pPr>
            <a:r>
              <a:rPr lang="en-US" sz="1050" dirty="0"/>
              <a:t>Risk (including security, data integration, regulation, compliance, and information privacy)</a:t>
            </a:r>
          </a:p>
          <a:p>
            <a:pPr lvl="2">
              <a:buFont typeface="Wingdings" pitchFamily="2" charset="2"/>
              <a:buChar char="q"/>
            </a:pPr>
            <a:r>
              <a:rPr lang="en-US" sz="1050" dirty="0"/>
              <a:t>Interdependencies with other applications</a:t>
            </a:r>
          </a:p>
          <a:p>
            <a:pPr lvl="2">
              <a:buFont typeface="Wingdings" pitchFamily="2" charset="2"/>
              <a:buChar char="q"/>
            </a:pPr>
            <a:r>
              <a:rPr lang="en-US" sz="1050" dirty="0"/>
              <a:t>End-user input requirements</a:t>
            </a:r>
          </a:p>
          <a:p>
            <a:pPr lvl="2">
              <a:buFont typeface="Wingdings" pitchFamily="2" charset="2"/>
              <a:buChar char="q"/>
            </a:pPr>
            <a:r>
              <a:rPr lang="en-US" sz="1050" dirty="0"/>
              <a:t>Number of approvals needed</a:t>
            </a:r>
          </a:p>
          <a:p>
            <a:pPr marL="227965" indent="-227965">
              <a:buFont typeface="Wingdings" pitchFamily="2" charset="2"/>
              <a:buChar char="q"/>
            </a:pPr>
            <a:r>
              <a:rPr lang="en-US" sz="1200" dirty="0"/>
              <a:t>Prioritize high business value/low-complexity services that can become use cases for automation in the ServiceNow project plan.</a:t>
            </a:r>
          </a:p>
        </p:txBody>
      </p:sp>
      <p:grpSp>
        <p:nvGrpSpPr>
          <p:cNvPr id="18" name="Group 17">
            <a:extLst>
              <a:ext uri="{FF2B5EF4-FFF2-40B4-BE49-F238E27FC236}">
                <a16:creationId xmlns:a16="http://schemas.microsoft.com/office/drawing/2014/main" id="{DF8346B2-CE8F-4CE8-998A-CB6C9A0096D4}"/>
              </a:ext>
            </a:extLst>
          </p:cNvPr>
          <p:cNvGrpSpPr/>
          <p:nvPr/>
        </p:nvGrpSpPr>
        <p:grpSpPr>
          <a:xfrm>
            <a:off x="606830" y="5867034"/>
            <a:ext cx="11247120" cy="468278"/>
            <a:chOff x="2381365" y="5808845"/>
            <a:chExt cx="10214158" cy="468278"/>
          </a:xfrm>
        </p:grpSpPr>
        <p:grpSp>
          <p:nvGrpSpPr>
            <p:cNvPr id="19" name="Group 18">
              <a:extLst>
                <a:ext uri="{FF2B5EF4-FFF2-40B4-BE49-F238E27FC236}">
                  <a16:creationId xmlns:a16="http://schemas.microsoft.com/office/drawing/2014/main" id="{4C27FA04-5489-4F91-A601-8A88A73ABA53}"/>
                </a:ext>
              </a:extLst>
            </p:cNvPr>
            <p:cNvGrpSpPr/>
            <p:nvPr/>
          </p:nvGrpSpPr>
          <p:grpSpPr>
            <a:xfrm>
              <a:off x="2381365" y="5815007"/>
              <a:ext cx="8374274" cy="462116"/>
              <a:chOff x="375303" y="6528308"/>
              <a:chExt cx="8442072" cy="462116"/>
            </a:xfrm>
          </p:grpSpPr>
          <p:sp>
            <p:nvSpPr>
              <p:cNvPr id="23" name="Chevron 29">
                <a:extLst>
                  <a:ext uri="{FF2B5EF4-FFF2-40B4-BE49-F238E27FC236}">
                    <a16:creationId xmlns:a16="http://schemas.microsoft.com/office/drawing/2014/main" id="{CC297F2A-105E-45A3-BB49-7CE8773162CA}"/>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4" name="Chevron 34">
                <a:extLst>
                  <a:ext uri="{FF2B5EF4-FFF2-40B4-BE49-F238E27FC236}">
                    <a16:creationId xmlns:a16="http://schemas.microsoft.com/office/drawing/2014/main" id="{2D722CAB-8559-4BEC-981B-7CDF08681118}"/>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Set up to prioritize designing an improved end-user experience</a:t>
                </a:r>
              </a:p>
            </p:txBody>
          </p:sp>
          <p:sp>
            <p:nvSpPr>
              <p:cNvPr id="27" name="Chevron 35">
                <a:extLst>
                  <a:ext uri="{FF2B5EF4-FFF2-40B4-BE49-F238E27FC236}">
                    <a16:creationId xmlns:a16="http://schemas.microsoft.com/office/drawing/2014/main" id="{E3C17D57-0F2F-45A8-B2C0-6D259553F6B5}"/>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Engage with end-users to identify needs</a:t>
                </a:r>
              </a:p>
            </p:txBody>
          </p:sp>
          <p:sp>
            <p:nvSpPr>
              <p:cNvPr id="29" name="Chevron 36">
                <a:extLst>
                  <a:ext uri="{FF2B5EF4-FFF2-40B4-BE49-F238E27FC236}">
                    <a16:creationId xmlns:a16="http://schemas.microsoft.com/office/drawing/2014/main" id="{79B075D4-B20D-463F-854E-BABB381F7301}"/>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experience design standards</a:t>
                </a:r>
              </a:p>
            </p:txBody>
          </p:sp>
          <p:sp>
            <p:nvSpPr>
              <p:cNvPr id="34" name="Chevron 37">
                <a:extLst>
                  <a:ext uri="{FF2B5EF4-FFF2-40B4-BE49-F238E27FC236}">
                    <a16:creationId xmlns:a16="http://schemas.microsoft.com/office/drawing/2014/main" id="{1C5E910F-0BC0-4C3A-B92A-D88F27910BC2}"/>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Track metrics that indicate experience gaps</a:t>
                </a:r>
              </a:p>
            </p:txBody>
          </p:sp>
        </p:grpSp>
        <p:sp>
          <p:nvSpPr>
            <p:cNvPr id="22" name="Chevron 37">
              <a:extLst>
                <a:ext uri="{FF2B5EF4-FFF2-40B4-BE49-F238E27FC236}">
                  <a16:creationId xmlns:a16="http://schemas.microsoft.com/office/drawing/2014/main" id="{B700FA10-402C-4A75-913F-B99A717FF6D7}"/>
                </a:ext>
              </a:extLst>
            </p:cNvPr>
            <p:cNvSpPr/>
            <p:nvPr/>
          </p:nvSpPr>
          <p:spPr>
            <a:xfrm>
              <a:off x="10508318" y="5808845"/>
              <a:ext cx="2087205" cy="467311"/>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5. Proactively enhance the experience </a:t>
              </a:r>
            </a:p>
          </p:txBody>
        </p:sp>
      </p:grpSp>
    </p:spTree>
    <p:extLst>
      <p:ext uri="{BB962C8B-B14F-4D97-AF65-F5344CB8AC3E}">
        <p14:creationId xmlns:p14="http://schemas.microsoft.com/office/powerpoint/2010/main" val="2747173809"/>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04F09E3-B8E6-4CB1-A8C2-3B463F5C4B33}"/>
              </a:ext>
            </a:extLst>
          </p:cNvPr>
          <p:cNvGraphicFramePr>
            <a:graphicFrameLocks noGrp="1"/>
          </p:cNvGraphicFramePr>
          <p:nvPr>
            <p:extLst>
              <p:ext uri="{D42A27DB-BD31-4B8C-83A1-F6EECF244321}">
                <p14:modId xmlns:p14="http://schemas.microsoft.com/office/powerpoint/2010/main" val="869341656"/>
              </p:ext>
            </p:extLst>
          </p:nvPr>
        </p:nvGraphicFramePr>
        <p:xfrm>
          <a:off x="190002" y="1717398"/>
          <a:ext cx="11842476" cy="4140958"/>
        </p:xfrm>
        <a:graphic>
          <a:graphicData uri="http://schemas.openxmlformats.org/drawingml/2006/table">
            <a:tbl>
              <a:tblPr>
                <a:tableStyleId>{9D7B26C5-4107-4FEC-AEDC-1716B250A1EF}</a:tableStyleId>
              </a:tblPr>
              <a:tblGrid>
                <a:gridCol w="3947492">
                  <a:extLst>
                    <a:ext uri="{9D8B030D-6E8A-4147-A177-3AD203B41FA5}">
                      <a16:colId xmlns:a16="http://schemas.microsoft.com/office/drawing/2014/main" val="821785997"/>
                    </a:ext>
                  </a:extLst>
                </a:gridCol>
                <a:gridCol w="3713165">
                  <a:extLst>
                    <a:ext uri="{9D8B030D-6E8A-4147-A177-3AD203B41FA5}">
                      <a16:colId xmlns:a16="http://schemas.microsoft.com/office/drawing/2014/main" val="3178034869"/>
                    </a:ext>
                  </a:extLst>
                </a:gridCol>
                <a:gridCol w="4181819">
                  <a:extLst>
                    <a:ext uri="{9D8B030D-6E8A-4147-A177-3AD203B41FA5}">
                      <a16:colId xmlns:a16="http://schemas.microsoft.com/office/drawing/2014/main" val="882216737"/>
                    </a:ext>
                  </a:extLst>
                </a:gridCol>
              </a:tblGrid>
              <a:tr h="2097972">
                <a:tc>
                  <a:txBody>
                    <a:bodyPr/>
                    <a:lstStyle/>
                    <a:p>
                      <a:r>
                        <a:rPr lang="en-US" sz="1600" b="1" dirty="0"/>
                        <a:t>Key performance indicators</a:t>
                      </a:r>
                    </a:p>
                  </a:txBody>
                  <a:tcPr>
                    <a:lnR w="12700" cap="flat" cmpd="sng" algn="ctr">
                      <a:noFill/>
                      <a:prstDash val="solid"/>
                      <a:round/>
                      <a:headEnd type="none" w="med" len="med"/>
                      <a:tailEnd type="none" w="med" len="med"/>
                    </a:lnR>
                  </a:tcPr>
                </a:tc>
                <a:tc>
                  <a:txBody>
                    <a:bodyPr/>
                    <a:lstStyle/>
                    <a:p>
                      <a:r>
                        <a:rPr lang="en-US" sz="1600" dirty="0"/>
                        <a:t>Essential KPIs</a:t>
                      </a:r>
                      <a:endParaRPr lang="en-US" sz="1200" dirty="0"/>
                    </a:p>
                    <a:p>
                      <a:pPr marL="171450" indent="-171450">
                        <a:buFont typeface="Arial" panose="020B0604020202020204" pitchFamily="34" charset="0"/>
                        <a:buChar char="•"/>
                      </a:pPr>
                      <a:r>
                        <a:rPr lang="en-US" sz="1200" dirty="0"/>
                        <a:t>Improvement in employee/customer experience, as measured by CSAT, NPS, CES (</a:t>
                      </a:r>
                      <a:r>
                        <a:rPr lang="en-US" sz="1200" dirty="0">
                          <a:hlinkClick r:id="rId2"/>
                        </a:rPr>
                        <a:t>customer effort score</a:t>
                      </a:r>
                      <a:r>
                        <a:rPr lang="en-US" sz="1200" dirty="0"/>
                        <a:t>) or other measures</a:t>
                      </a:r>
                    </a:p>
                    <a:p>
                      <a:pPr marL="171450" indent="-171450">
                        <a:buFont typeface="Arial" panose="020B0604020202020204" pitchFamily="34" charset="0"/>
                        <a:buChar char="•"/>
                      </a:pPr>
                      <a:r>
                        <a:rPr lang="en-US" sz="1200" dirty="0"/>
                        <a:t>% of frequent users against the total population</a:t>
                      </a:r>
                    </a:p>
                    <a:p>
                      <a:pPr marL="171450" indent="-171450">
                        <a:buFont typeface="Arial" panose="020B0604020202020204" pitchFamily="34" charset="0"/>
                        <a:buChar char="•"/>
                      </a:pPr>
                      <a:r>
                        <a:rPr lang="en-US" sz="1200" dirty="0"/>
                        <a:t>% of staff who rate ServiceNow as easy to use and as meeting their needs</a:t>
                      </a:r>
                    </a:p>
                    <a:p>
                      <a:pPr marL="285750" indent="-285750">
                        <a:buFont typeface="Arial" panose="020B0604020202020204" pitchFamily="34" charset="0"/>
                        <a:buChar char="•"/>
                      </a:pPr>
                      <a:endParaRPr lang="en-US" sz="1200" dirty="0"/>
                    </a:p>
                    <a:p>
                      <a:pPr marL="0" indent="0">
                        <a:buFont typeface="Arial" panose="020B0604020202020204" pitchFamily="34" charset="0"/>
                        <a:buNone/>
                      </a:pPr>
                      <a:endParaRPr lang="en-US" sz="1600"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600" dirty="0"/>
                        <a:t>Nice-to-have KPIs</a:t>
                      </a:r>
                      <a:endParaRPr lang="en-US" sz="1200" dirty="0"/>
                    </a:p>
                    <a:p>
                      <a:pPr marL="285750" indent="-285750">
                        <a:buFont typeface="Arial" panose="020B0604020202020204" pitchFamily="34" charset="0"/>
                        <a:buChar char="•"/>
                      </a:pPr>
                      <a:r>
                        <a:rPr lang="en-US" sz="1200" dirty="0"/>
                        <a:t>% of budget allocated to enhance user experience</a:t>
                      </a:r>
                    </a:p>
                    <a:p>
                      <a:pPr marL="285750" indent="-285750">
                        <a:buFont typeface="Arial" panose="020B0604020202020204" pitchFamily="34" charset="0"/>
                        <a:buChar char="•"/>
                      </a:pPr>
                      <a:r>
                        <a:rPr lang="en-US" sz="1200" dirty="0"/>
                        <a:t># of user personas documented</a:t>
                      </a:r>
                    </a:p>
                  </a:txBody>
                  <a:tcPr>
                    <a:lnL w="12700" cap="flat" cmpd="sng" algn="ctr">
                      <a:noFill/>
                      <a:prstDash val="solid"/>
                      <a:round/>
                      <a:headEnd type="none" w="med" len="med"/>
                      <a:tailEnd type="none" w="med" len="med"/>
                    </a:lnL>
                  </a:tcPr>
                </a:tc>
                <a:extLst>
                  <a:ext uri="{0D108BD9-81ED-4DB2-BD59-A6C34878D82A}">
                    <a16:rowId xmlns:a16="http://schemas.microsoft.com/office/drawing/2014/main" val="1080930406"/>
                  </a:ext>
                </a:extLst>
              </a:tr>
              <a:tr h="2042986">
                <a:tc>
                  <a:txBody>
                    <a:bodyPr/>
                    <a:lstStyle/>
                    <a:p>
                      <a:r>
                        <a:rPr lang="en-US" sz="1600" b="1" dirty="0"/>
                        <a:t>Stakeholder map</a:t>
                      </a:r>
                    </a:p>
                  </a:txBody>
                  <a:tcPr/>
                </a:tc>
                <a:tc>
                  <a:txBody>
                    <a:bodyPr/>
                    <a:lstStyle/>
                    <a:p>
                      <a:r>
                        <a:rPr lang="en-US" sz="1600" dirty="0"/>
                        <a:t>Responsible/accountable</a:t>
                      </a:r>
                    </a:p>
                    <a:p>
                      <a:pPr marL="285750" indent="-285750">
                        <a:buFont typeface="Arial" panose="020B0604020202020204" pitchFamily="34" charset="0"/>
                        <a:buChar char="•"/>
                      </a:pPr>
                      <a:r>
                        <a:rPr lang="en-US" sz="1200" dirty="0"/>
                        <a:t>UX group</a:t>
                      </a:r>
                    </a:p>
                    <a:p>
                      <a:pPr marL="285750" indent="-285750">
                        <a:buFont typeface="Arial" panose="020B0604020202020204" pitchFamily="34" charset="0"/>
                        <a:buChar char="•"/>
                      </a:pPr>
                      <a:r>
                        <a:rPr lang="en-US" sz="1200" dirty="0"/>
                        <a:t>Now Platform owner </a:t>
                      </a:r>
                    </a:p>
                    <a:p>
                      <a:pPr marL="285750" indent="-285750">
                        <a:buFont typeface="Arial" panose="020B0604020202020204" pitchFamily="34" charset="0"/>
                        <a:buChar char="•"/>
                      </a:pPr>
                      <a:r>
                        <a:rPr lang="en-US" sz="1200" dirty="0"/>
                        <a:t>Service and application owners</a:t>
                      </a:r>
                    </a:p>
                    <a:p>
                      <a:pPr marL="285750" indent="-285750">
                        <a:buFont typeface="Arial" panose="020B0604020202020204" pitchFamily="34" charset="0"/>
                        <a:buChar char="•"/>
                      </a:pPr>
                      <a:r>
                        <a:rPr lang="en-US" sz="1200" dirty="0">
                          <a:hlinkClick r:id="rId3"/>
                        </a:rPr>
                        <a:t>Executive sponsor</a:t>
                      </a:r>
                      <a:endParaRPr lang="en-US" sz="1200" dirty="0"/>
                    </a:p>
                    <a:p>
                      <a:pPr marL="285750" indent="-285750">
                        <a:buFont typeface="Arial" panose="020B0604020202020204" pitchFamily="34" charset="0"/>
                        <a:buChar char="•"/>
                      </a:pPr>
                      <a:r>
                        <a:rPr lang="en-US" sz="1200" dirty="0">
                          <a:hlinkClick r:id="rId4"/>
                        </a:rPr>
                        <a:t>Adoption champions</a:t>
                      </a:r>
                      <a:endParaRPr lang="en-US" sz="1200" dirty="0"/>
                    </a:p>
                    <a:p>
                      <a:pPr marL="0" indent="0">
                        <a:buFont typeface="Arial" panose="020B0604020202020204" pitchFamily="34" charset="0"/>
                        <a:buNone/>
                      </a:pPr>
                      <a:endParaRPr lang="en-US" sz="1600" dirty="0"/>
                    </a:p>
                  </a:txBody>
                  <a:tcPr>
                    <a:lnT w="12700" cap="flat" cmpd="sng" algn="ctr">
                      <a:noFill/>
                      <a:prstDash val="solid"/>
                      <a:round/>
                      <a:headEnd type="none" w="med" len="med"/>
                      <a:tailEnd type="none" w="med" len="med"/>
                    </a:lnT>
                  </a:tcPr>
                </a:tc>
                <a:tc>
                  <a:txBody>
                    <a:bodyPr/>
                    <a:lstStyle/>
                    <a:p>
                      <a:r>
                        <a:rPr lang="en-US" sz="1600" dirty="0"/>
                        <a:t>Consulted/informed</a:t>
                      </a:r>
                    </a:p>
                    <a:p>
                      <a:pPr marL="285750" indent="-285750">
                        <a:buFont typeface="Arial" panose="020B0604020202020204" pitchFamily="34" charset="0"/>
                        <a:buChar char="•"/>
                      </a:pPr>
                      <a:r>
                        <a:rPr lang="en-US" sz="1200" dirty="0"/>
                        <a:t>All the IT organization</a:t>
                      </a:r>
                    </a:p>
                    <a:p>
                      <a:pPr marL="285750" indent="-285750">
                        <a:buFont typeface="Arial" panose="020B0604020202020204" pitchFamily="34" charset="0"/>
                        <a:buChar char="•"/>
                      </a:pPr>
                      <a:r>
                        <a:rPr lang="en-US" sz="1200" dirty="0"/>
                        <a:t>Business leaders</a:t>
                      </a:r>
                    </a:p>
                    <a:p>
                      <a:pPr marL="285750" marR="0" lvl="0"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ServiceNow users</a:t>
                      </a:r>
                    </a:p>
                    <a:p>
                      <a:pPr marL="285750" marR="0" lvl="0"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Help desk and change management teams</a:t>
                      </a:r>
                    </a:p>
                    <a:p>
                      <a:pPr marL="285750" marR="0" lvl="0" indent="-2857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p>
                  </a:txBody>
                  <a:tcPr/>
                </a:tc>
                <a:extLst>
                  <a:ext uri="{0D108BD9-81ED-4DB2-BD59-A6C34878D82A}">
                    <a16:rowId xmlns:a16="http://schemas.microsoft.com/office/drawing/2014/main" val="119411225"/>
                  </a:ext>
                </a:extLst>
              </a:tr>
            </a:tbl>
          </a:graphicData>
        </a:graphic>
      </p:graphicFrame>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p:txBody>
          <a:bodyPr/>
          <a:lstStyle/>
          <a:p>
            <a:r>
              <a:rPr lang="en-US" dirty="0"/>
              <a:t>KPIs and stakeholders</a:t>
            </a:r>
          </a:p>
        </p:txBody>
      </p:sp>
      <p:sp>
        <p:nvSpPr>
          <p:cNvPr id="10" name="Rectangle 9">
            <a:extLst>
              <a:ext uri="{FF2B5EF4-FFF2-40B4-BE49-F238E27FC236}">
                <a16:creationId xmlns:a16="http://schemas.microsoft.com/office/drawing/2014/main" id="{3D5502B8-8D89-184D-9C01-A579A196C8D2}"/>
              </a:ext>
            </a:extLst>
          </p:cNvPr>
          <p:cNvSpPr/>
          <p:nvPr/>
        </p:nvSpPr>
        <p:spPr>
          <a:xfrm>
            <a:off x="1589" y="1052825"/>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06017560"/>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B90DD7-EE5B-434D-93EB-D998986E036A}"/>
              </a:ext>
            </a:extLst>
          </p:cNvPr>
          <p:cNvSpPr>
            <a:spLocks noGrp="1"/>
          </p:cNvSpPr>
          <p:nvPr>
            <p:ph type="title"/>
          </p:nvPr>
        </p:nvSpPr>
        <p:spPr>
          <a:xfrm>
            <a:off x="279883" y="-11333"/>
            <a:ext cx="11631790" cy="668518"/>
          </a:xfrm>
        </p:spPr>
        <p:txBody>
          <a:bodyPr/>
          <a:lstStyle/>
          <a:p>
            <a:r>
              <a:rPr lang="en-US" dirty="0"/>
              <a:t>Success Pillars </a:t>
            </a:r>
            <a:r>
              <a:rPr lang="mr-IN" dirty="0"/>
              <a:t>–</a:t>
            </a:r>
            <a:r>
              <a:rPr lang="en-US" dirty="0"/>
              <a:t> Structure</a:t>
            </a:r>
          </a:p>
        </p:txBody>
      </p:sp>
      <p:sp>
        <p:nvSpPr>
          <p:cNvPr id="8" name="Rectangle 7">
            <a:extLst>
              <a:ext uri="{FF2B5EF4-FFF2-40B4-BE49-F238E27FC236}">
                <a16:creationId xmlns:a16="http://schemas.microsoft.com/office/drawing/2014/main" id="{5A6B921B-64C1-6246-8C4D-3DBCD24A6560}"/>
              </a:ext>
            </a:extLst>
          </p:cNvPr>
          <p:cNvSpPr/>
          <p:nvPr/>
        </p:nvSpPr>
        <p:spPr>
          <a:xfrm>
            <a:off x="6622290" y="1626092"/>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to </a:t>
            </a:r>
          </a:p>
          <a:p>
            <a:pPr algn="ctr"/>
            <a:r>
              <a:rPr lang="en-US" sz="1200" dirty="0">
                <a:solidFill>
                  <a:schemeClr val="tx1"/>
                </a:solidFill>
              </a:rPr>
              <a:t> out of the box </a:t>
            </a:r>
          </a:p>
        </p:txBody>
      </p:sp>
      <p:sp>
        <p:nvSpPr>
          <p:cNvPr id="9" name="Rectangle 8">
            <a:extLst>
              <a:ext uri="{FF2B5EF4-FFF2-40B4-BE49-F238E27FC236}">
                <a16:creationId xmlns:a16="http://schemas.microsoft.com/office/drawing/2014/main" id="{5B4D87EC-C2CA-0141-BC15-03DCCB66FA00}"/>
              </a:ext>
            </a:extLst>
          </p:cNvPr>
          <p:cNvSpPr/>
          <p:nvPr/>
        </p:nvSpPr>
        <p:spPr>
          <a:xfrm>
            <a:off x="6622290" y="2449478"/>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Discover and map your service assets</a:t>
            </a:r>
          </a:p>
        </p:txBody>
      </p:sp>
      <p:sp>
        <p:nvSpPr>
          <p:cNvPr id="10" name="Rectangle 9">
            <a:extLst>
              <a:ext uri="{FF2B5EF4-FFF2-40B4-BE49-F238E27FC236}">
                <a16:creationId xmlns:a16="http://schemas.microsoft.com/office/drawing/2014/main" id="{4A82CF3C-0C25-C54E-828C-EFC229B2CE8F}"/>
              </a:ext>
            </a:extLst>
          </p:cNvPr>
          <p:cNvSpPr/>
          <p:nvPr/>
        </p:nvSpPr>
        <p:spPr>
          <a:xfrm>
            <a:off x="6622290" y="3276404"/>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your architecture, instances, integrations, and data flows</a:t>
            </a:r>
          </a:p>
        </p:txBody>
      </p:sp>
      <p:sp>
        <p:nvSpPr>
          <p:cNvPr id="11" name="Rectangle 10">
            <a:extLst>
              <a:ext uri="{FF2B5EF4-FFF2-40B4-BE49-F238E27FC236}">
                <a16:creationId xmlns:a16="http://schemas.microsoft.com/office/drawing/2014/main" id="{773314AF-32DB-E84B-AA02-DD21150D0647}"/>
              </a:ext>
            </a:extLst>
          </p:cNvPr>
          <p:cNvSpPr/>
          <p:nvPr/>
        </p:nvSpPr>
        <p:spPr>
          <a:xfrm>
            <a:off x="6622290" y="410018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Plan for upgrades at least once a year</a:t>
            </a:r>
          </a:p>
        </p:txBody>
      </p:sp>
      <p:sp>
        <p:nvSpPr>
          <p:cNvPr id="12" name="Rectangle 11">
            <a:extLst>
              <a:ext uri="{FF2B5EF4-FFF2-40B4-BE49-F238E27FC236}">
                <a16:creationId xmlns:a16="http://schemas.microsoft.com/office/drawing/2014/main" id="{252402CE-45E7-1F46-A7BC-21D284B6BEAF}"/>
              </a:ext>
            </a:extLst>
          </p:cNvPr>
          <p:cNvSpPr/>
          <p:nvPr/>
        </p:nvSpPr>
        <p:spPr>
          <a:xfrm>
            <a:off x="768720" y="2449478"/>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your business case</a:t>
            </a:r>
          </a:p>
        </p:txBody>
      </p:sp>
      <p:sp>
        <p:nvSpPr>
          <p:cNvPr id="13" name="Rectangle 12">
            <a:extLst>
              <a:ext uri="{FF2B5EF4-FFF2-40B4-BE49-F238E27FC236}">
                <a16:creationId xmlns:a16="http://schemas.microsoft.com/office/drawing/2014/main" id="{FDA1A22B-9A4D-9141-A561-A718DBF6A280}"/>
              </a:ext>
            </a:extLst>
          </p:cNvPr>
          <p:cNvSpPr/>
          <p:nvPr/>
        </p:nvSpPr>
        <p:spPr>
          <a:xfrm>
            <a:off x="768720" y="410018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Baseline and track performance, usage KPIs, and metrics</a:t>
            </a:r>
          </a:p>
        </p:txBody>
      </p:sp>
      <p:sp>
        <p:nvSpPr>
          <p:cNvPr id="22" name="Rectangle 21">
            <a:extLst>
              <a:ext uri="{FF2B5EF4-FFF2-40B4-BE49-F238E27FC236}">
                <a16:creationId xmlns:a16="http://schemas.microsoft.com/office/drawing/2014/main" id="{A9E8914C-B7F3-0046-A820-B62BF7D00D38}"/>
              </a:ext>
            </a:extLst>
          </p:cNvPr>
          <p:cNvSpPr/>
          <p:nvPr/>
        </p:nvSpPr>
        <p:spPr>
          <a:xfrm>
            <a:off x="3699574" y="410018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Reimagine how you want work processes to flow</a:t>
            </a:r>
          </a:p>
        </p:txBody>
      </p:sp>
      <p:sp>
        <p:nvSpPr>
          <p:cNvPr id="25" name="Rectangle 24">
            <a:extLst>
              <a:ext uri="{FF2B5EF4-FFF2-40B4-BE49-F238E27FC236}">
                <a16:creationId xmlns:a16="http://schemas.microsoft.com/office/drawing/2014/main" id="{BF08536C-910A-9E4F-8008-30188314F1CF}"/>
              </a:ext>
            </a:extLst>
          </p:cNvPr>
          <p:cNvSpPr/>
          <p:nvPr/>
        </p:nvSpPr>
        <p:spPr>
          <a:xfrm>
            <a:off x="3699574" y="5759004"/>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Manage platform demand</a:t>
            </a:r>
          </a:p>
        </p:txBody>
      </p:sp>
      <p:sp>
        <p:nvSpPr>
          <p:cNvPr id="26" name="Rectangle 25">
            <a:extLst>
              <a:ext uri="{FF2B5EF4-FFF2-40B4-BE49-F238E27FC236}">
                <a16:creationId xmlns:a16="http://schemas.microsoft.com/office/drawing/2014/main" id="{4DAFB554-60E3-954A-B52A-77F49288395B}"/>
              </a:ext>
            </a:extLst>
          </p:cNvPr>
          <p:cNvSpPr/>
          <p:nvPr/>
        </p:nvSpPr>
        <p:spPr>
          <a:xfrm>
            <a:off x="9553247" y="1626092"/>
            <a:ext cx="2286000" cy="721925"/>
          </a:xfrm>
          <a:prstGeom prst="rect">
            <a:avLst/>
          </a:prstGeom>
          <a:solidFill>
            <a:schemeClr val="accent1">
              <a:lumMod val="75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Design an engaging self-service employee and customer experience</a:t>
            </a:r>
          </a:p>
        </p:txBody>
      </p:sp>
      <p:sp>
        <p:nvSpPr>
          <p:cNvPr id="33" name="Rectangle 32">
            <a:extLst>
              <a:ext uri="{FF2B5EF4-FFF2-40B4-BE49-F238E27FC236}">
                <a16:creationId xmlns:a16="http://schemas.microsoft.com/office/drawing/2014/main" id="{0A579F63-2E38-5B43-8893-25BC67813252}"/>
              </a:ext>
            </a:extLst>
          </p:cNvPr>
          <p:cNvSpPr/>
          <p:nvPr/>
        </p:nvSpPr>
        <p:spPr>
          <a:xfrm>
            <a:off x="402960"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State and measure your business goals</a:t>
            </a:r>
          </a:p>
        </p:txBody>
      </p:sp>
      <p:sp>
        <p:nvSpPr>
          <p:cNvPr id="34" name="Rectangle 33">
            <a:extLst>
              <a:ext uri="{FF2B5EF4-FFF2-40B4-BE49-F238E27FC236}">
                <a16:creationId xmlns:a16="http://schemas.microsoft.com/office/drawing/2014/main" id="{7D634481-4238-4A4F-BB8E-5A363F0E33A1}"/>
              </a:ext>
            </a:extLst>
          </p:cNvPr>
          <p:cNvSpPr/>
          <p:nvPr/>
        </p:nvSpPr>
        <p:spPr>
          <a:xfrm>
            <a:off x="6263072" y="896346"/>
            <a:ext cx="2645218"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Get your ServiceNow foundations right</a:t>
            </a:r>
          </a:p>
        </p:txBody>
      </p:sp>
      <p:sp>
        <p:nvSpPr>
          <p:cNvPr id="36" name="Rectangle 35">
            <a:extLst>
              <a:ext uri="{FF2B5EF4-FFF2-40B4-BE49-F238E27FC236}">
                <a16:creationId xmlns:a16="http://schemas.microsoft.com/office/drawing/2014/main" id="{473C45D9-F944-A243-8B49-73F29F353189}"/>
              </a:ext>
            </a:extLst>
          </p:cNvPr>
          <p:cNvSpPr/>
          <p:nvPr/>
        </p:nvSpPr>
        <p:spPr>
          <a:xfrm>
            <a:off x="9187487" y="896346"/>
            <a:ext cx="2651760"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Create excitement, drive adoption</a:t>
            </a:r>
          </a:p>
        </p:txBody>
      </p:sp>
      <p:sp>
        <p:nvSpPr>
          <p:cNvPr id="37" name="Rectangle 36">
            <a:extLst>
              <a:ext uri="{FF2B5EF4-FFF2-40B4-BE49-F238E27FC236}">
                <a16:creationId xmlns:a16="http://schemas.microsoft.com/office/drawing/2014/main" id="{CB1716B6-C5FC-9242-9AA7-6FE5F68F4B32}"/>
              </a:ext>
            </a:extLst>
          </p:cNvPr>
          <p:cNvSpPr/>
          <p:nvPr/>
        </p:nvSpPr>
        <p:spPr>
          <a:xfrm>
            <a:off x="3332524" y="896346"/>
            <a:ext cx="2653051" cy="640080"/>
          </a:xfrm>
          <a:prstGeom prst="rect">
            <a:avLst/>
          </a:prstGeom>
          <a:noFill/>
          <a:ln w="12700">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1" dirty="0">
                <a:solidFill>
                  <a:schemeClr val="tx1"/>
                </a:solidFill>
              </a:rPr>
              <a:t>Actively lead the transformation</a:t>
            </a:r>
          </a:p>
        </p:txBody>
      </p:sp>
      <p:sp>
        <p:nvSpPr>
          <p:cNvPr id="46" name="Rectangle 45">
            <a:extLst>
              <a:ext uri="{FF2B5EF4-FFF2-40B4-BE49-F238E27FC236}">
                <a16:creationId xmlns:a16="http://schemas.microsoft.com/office/drawing/2014/main" id="{8A1BB2B3-F636-6441-BA97-DA571C7974BE}"/>
              </a:ext>
            </a:extLst>
          </p:cNvPr>
          <p:cNvSpPr/>
          <p:nvPr/>
        </p:nvSpPr>
        <p:spPr>
          <a:xfrm>
            <a:off x="3699574" y="1626092"/>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Engage an executive sponsor to drive change and remove roadblocks</a:t>
            </a:r>
          </a:p>
        </p:txBody>
      </p:sp>
      <p:sp>
        <p:nvSpPr>
          <p:cNvPr id="49" name="Rectangle 48">
            <a:extLst>
              <a:ext uri="{FF2B5EF4-FFF2-40B4-BE49-F238E27FC236}">
                <a16:creationId xmlns:a16="http://schemas.microsoft.com/office/drawing/2014/main" id="{0520B600-76A7-D74B-8781-5BE217924C96}"/>
              </a:ext>
            </a:extLst>
          </p:cNvPr>
          <p:cNvSpPr/>
          <p:nvPr/>
        </p:nvSpPr>
        <p:spPr>
          <a:xfrm>
            <a:off x="9553247" y="3276404"/>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Create a change management plan</a:t>
            </a:r>
          </a:p>
        </p:txBody>
      </p:sp>
      <p:sp>
        <p:nvSpPr>
          <p:cNvPr id="50" name="Rectangle 49">
            <a:extLst>
              <a:ext uri="{FF2B5EF4-FFF2-40B4-BE49-F238E27FC236}">
                <a16:creationId xmlns:a16="http://schemas.microsoft.com/office/drawing/2014/main" id="{CF187781-F3C6-5048-88F6-2027662D8564}"/>
              </a:ext>
            </a:extLst>
          </p:cNvPr>
          <p:cNvSpPr/>
          <p:nvPr/>
        </p:nvSpPr>
        <p:spPr>
          <a:xfrm>
            <a:off x="9553247" y="4100187"/>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an internal team of ServiceNow experts and train users</a:t>
            </a:r>
          </a:p>
        </p:txBody>
      </p:sp>
      <p:sp>
        <p:nvSpPr>
          <p:cNvPr id="53" name="Rectangle 52">
            <a:extLst>
              <a:ext uri="{FF2B5EF4-FFF2-40B4-BE49-F238E27FC236}">
                <a16:creationId xmlns:a16="http://schemas.microsoft.com/office/drawing/2014/main" id="{33898C3F-94CD-1D4B-A411-07EFEF8CDFD4}"/>
              </a:ext>
            </a:extLst>
          </p:cNvPr>
          <p:cNvSpPr/>
          <p:nvPr/>
        </p:nvSpPr>
        <p:spPr>
          <a:xfrm>
            <a:off x="768720" y="3276404"/>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phased</a:t>
            </a:r>
          </a:p>
          <a:p>
            <a:pPr algn="ctr"/>
            <a:r>
              <a:rPr lang="en-US" sz="1200" dirty="0">
                <a:solidFill>
                  <a:schemeClr val="tx1"/>
                </a:solidFill>
              </a:rPr>
              <a:t>program plan, identify quick wins</a:t>
            </a:r>
          </a:p>
        </p:txBody>
      </p:sp>
      <p:sp>
        <p:nvSpPr>
          <p:cNvPr id="54" name="Rectangle 53">
            <a:extLst>
              <a:ext uri="{FF2B5EF4-FFF2-40B4-BE49-F238E27FC236}">
                <a16:creationId xmlns:a16="http://schemas.microsoft.com/office/drawing/2014/main" id="{03AE48E9-4E58-C149-BF47-CD05ED227F4E}"/>
              </a:ext>
            </a:extLst>
          </p:cNvPr>
          <p:cNvSpPr/>
          <p:nvPr/>
        </p:nvSpPr>
        <p:spPr>
          <a:xfrm>
            <a:off x="768720" y="1626092"/>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State your transformation vision and outcomes</a:t>
            </a:r>
          </a:p>
        </p:txBody>
      </p:sp>
      <p:sp>
        <p:nvSpPr>
          <p:cNvPr id="31" name="Rectangle 30">
            <a:extLst>
              <a:ext uri="{FF2B5EF4-FFF2-40B4-BE49-F238E27FC236}">
                <a16:creationId xmlns:a16="http://schemas.microsoft.com/office/drawing/2014/main" id="{F0506C0F-D558-9D44-9743-366EAFEA4A1F}"/>
              </a:ext>
            </a:extLst>
          </p:cNvPr>
          <p:cNvSpPr/>
          <p:nvPr/>
        </p:nvSpPr>
        <p:spPr>
          <a:xfrm>
            <a:off x="3699574" y="3276404"/>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dedicated, dynamic governance process, policies, and team</a:t>
            </a:r>
          </a:p>
        </p:txBody>
      </p:sp>
      <p:sp>
        <p:nvSpPr>
          <p:cNvPr id="38" name="Rectangle 37">
            <a:extLst>
              <a:ext uri="{FF2B5EF4-FFF2-40B4-BE49-F238E27FC236}">
                <a16:creationId xmlns:a16="http://schemas.microsoft.com/office/drawing/2014/main" id="{A4B17012-0ACA-7E4A-A364-68C3304AA768}"/>
              </a:ext>
            </a:extLst>
          </p:cNvPr>
          <p:cNvSpPr/>
          <p:nvPr/>
        </p:nvSpPr>
        <p:spPr>
          <a:xfrm>
            <a:off x="9553247" y="493362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Build a community of champions</a:t>
            </a:r>
          </a:p>
        </p:txBody>
      </p:sp>
      <p:sp>
        <p:nvSpPr>
          <p:cNvPr id="62" name="Rectangle 61">
            <a:extLst>
              <a:ext uri="{FF2B5EF4-FFF2-40B4-BE49-F238E27FC236}">
                <a16:creationId xmlns:a16="http://schemas.microsoft.com/office/drawing/2014/main" id="{ACA30DDE-B24D-5441-8CC2-939A7A1C7360}"/>
              </a:ext>
            </a:extLst>
          </p:cNvPr>
          <p:cNvSpPr/>
          <p:nvPr/>
        </p:nvSpPr>
        <p:spPr>
          <a:xfrm>
            <a:off x="3699574" y="4933626"/>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Define and map out your business services</a:t>
            </a:r>
          </a:p>
        </p:txBody>
      </p:sp>
      <p:sp>
        <p:nvSpPr>
          <p:cNvPr id="39" name="Rectangle 38">
            <a:extLst>
              <a:ext uri="{FF2B5EF4-FFF2-40B4-BE49-F238E27FC236}">
                <a16:creationId xmlns:a16="http://schemas.microsoft.com/office/drawing/2014/main" id="{BF08536C-910A-9E4F-8008-30188314F1CF}"/>
              </a:ext>
            </a:extLst>
          </p:cNvPr>
          <p:cNvSpPr/>
          <p:nvPr/>
        </p:nvSpPr>
        <p:spPr>
          <a:xfrm>
            <a:off x="3699574" y="2449478"/>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Find, manage, and coordinate capable, certified partners</a:t>
            </a:r>
          </a:p>
        </p:txBody>
      </p:sp>
      <p:sp>
        <p:nvSpPr>
          <p:cNvPr id="32" name="Rectangle 31">
            <a:extLst>
              <a:ext uri="{FF2B5EF4-FFF2-40B4-BE49-F238E27FC236}">
                <a16:creationId xmlns:a16="http://schemas.microsoft.com/office/drawing/2014/main" id="{31E73FE3-539B-8E49-9EDE-FF73F8BD6DA3}"/>
              </a:ext>
            </a:extLst>
          </p:cNvPr>
          <p:cNvSpPr/>
          <p:nvPr/>
        </p:nvSpPr>
        <p:spPr>
          <a:xfrm>
            <a:off x="9553247" y="2449478"/>
            <a:ext cx="2286000" cy="721925"/>
          </a:xfrm>
          <a:prstGeom prst="rect">
            <a:avLst/>
          </a:prstGeom>
          <a:solidFill>
            <a:schemeClr val="accent1">
              <a:lumMod val="20000"/>
              <a:lumOff val="8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Design an optimal agent and rep experience</a:t>
            </a:r>
          </a:p>
        </p:txBody>
      </p:sp>
      <p:sp>
        <p:nvSpPr>
          <p:cNvPr id="27" name="Rectangle 26">
            <a:extLst>
              <a:ext uri="{FF2B5EF4-FFF2-40B4-BE49-F238E27FC236}">
                <a16:creationId xmlns:a16="http://schemas.microsoft.com/office/drawing/2014/main" id="{5950AE17-4228-4AF0-9A6B-90945239CFAE}"/>
              </a:ext>
            </a:extLst>
          </p:cNvPr>
          <p:cNvSpPr/>
          <p:nvPr/>
        </p:nvSpPr>
        <p:spPr>
          <a:xfrm>
            <a:off x="403814" y="16260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28" name="Rectangle 27">
            <a:extLst>
              <a:ext uri="{FF2B5EF4-FFF2-40B4-BE49-F238E27FC236}">
                <a16:creationId xmlns:a16="http://schemas.microsoft.com/office/drawing/2014/main" id="{634FA7FD-006B-4D9A-B010-4F6009CFB25F}"/>
              </a:ext>
            </a:extLst>
          </p:cNvPr>
          <p:cNvSpPr/>
          <p:nvPr/>
        </p:nvSpPr>
        <p:spPr>
          <a:xfrm>
            <a:off x="402960" y="244947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29" name="Rectangle 28">
            <a:extLst>
              <a:ext uri="{FF2B5EF4-FFF2-40B4-BE49-F238E27FC236}">
                <a16:creationId xmlns:a16="http://schemas.microsoft.com/office/drawing/2014/main" id="{F8A65A20-B160-4814-86A2-584F60426F1A}"/>
              </a:ext>
            </a:extLst>
          </p:cNvPr>
          <p:cNvSpPr/>
          <p:nvPr/>
        </p:nvSpPr>
        <p:spPr>
          <a:xfrm>
            <a:off x="404785" y="3270993"/>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30" name="Rectangle 29">
            <a:extLst>
              <a:ext uri="{FF2B5EF4-FFF2-40B4-BE49-F238E27FC236}">
                <a16:creationId xmlns:a16="http://schemas.microsoft.com/office/drawing/2014/main" id="{BF438822-F01C-42E2-A571-7F7D9D7EB9F8}"/>
              </a:ext>
            </a:extLst>
          </p:cNvPr>
          <p:cNvSpPr/>
          <p:nvPr/>
        </p:nvSpPr>
        <p:spPr>
          <a:xfrm>
            <a:off x="409399" y="409477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35" name="Rectangle 34">
            <a:extLst>
              <a:ext uri="{FF2B5EF4-FFF2-40B4-BE49-F238E27FC236}">
                <a16:creationId xmlns:a16="http://schemas.microsoft.com/office/drawing/2014/main" id="{1B2721D7-C509-4755-8ECA-D5CE061C7FF3}"/>
              </a:ext>
            </a:extLst>
          </p:cNvPr>
          <p:cNvSpPr/>
          <p:nvPr/>
        </p:nvSpPr>
        <p:spPr>
          <a:xfrm>
            <a:off x="3341232" y="16260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0" name="Rectangle 39">
            <a:extLst>
              <a:ext uri="{FF2B5EF4-FFF2-40B4-BE49-F238E27FC236}">
                <a16:creationId xmlns:a16="http://schemas.microsoft.com/office/drawing/2014/main" id="{EDA978CE-7098-42F4-B02A-B49DCB2DB103}"/>
              </a:ext>
            </a:extLst>
          </p:cNvPr>
          <p:cNvSpPr/>
          <p:nvPr/>
        </p:nvSpPr>
        <p:spPr>
          <a:xfrm>
            <a:off x="3357856" y="243768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1" name="Rectangle 40">
            <a:extLst>
              <a:ext uri="{FF2B5EF4-FFF2-40B4-BE49-F238E27FC236}">
                <a16:creationId xmlns:a16="http://schemas.microsoft.com/office/drawing/2014/main" id="{9FE5E2AA-7614-4EB7-8AF3-E040223A9AB3}"/>
              </a:ext>
            </a:extLst>
          </p:cNvPr>
          <p:cNvSpPr/>
          <p:nvPr/>
        </p:nvSpPr>
        <p:spPr>
          <a:xfrm>
            <a:off x="3357856" y="3264608"/>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42" name="Rectangle 41">
            <a:extLst>
              <a:ext uri="{FF2B5EF4-FFF2-40B4-BE49-F238E27FC236}">
                <a16:creationId xmlns:a16="http://schemas.microsoft.com/office/drawing/2014/main" id="{CCB1EECE-E985-4AAA-8883-25A106DE0FF2}"/>
              </a:ext>
            </a:extLst>
          </p:cNvPr>
          <p:cNvSpPr/>
          <p:nvPr/>
        </p:nvSpPr>
        <p:spPr>
          <a:xfrm>
            <a:off x="3357856" y="40883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43" name="Rectangle 42">
            <a:extLst>
              <a:ext uri="{FF2B5EF4-FFF2-40B4-BE49-F238E27FC236}">
                <a16:creationId xmlns:a16="http://schemas.microsoft.com/office/drawing/2014/main" id="{95C54946-24ED-4CDF-B3D9-BE16F55D708F}"/>
              </a:ext>
            </a:extLst>
          </p:cNvPr>
          <p:cNvSpPr/>
          <p:nvPr/>
        </p:nvSpPr>
        <p:spPr>
          <a:xfrm>
            <a:off x="3357856" y="4921830"/>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
        <p:nvSpPr>
          <p:cNvPr id="44" name="Rectangle 43">
            <a:extLst>
              <a:ext uri="{FF2B5EF4-FFF2-40B4-BE49-F238E27FC236}">
                <a16:creationId xmlns:a16="http://schemas.microsoft.com/office/drawing/2014/main" id="{38F5CC73-BB24-40DB-B47E-7E6D424A6294}"/>
              </a:ext>
            </a:extLst>
          </p:cNvPr>
          <p:cNvSpPr/>
          <p:nvPr/>
        </p:nvSpPr>
        <p:spPr>
          <a:xfrm>
            <a:off x="3357856" y="5747208"/>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6</a:t>
            </a:r>
          </a:p>
        </p:txBody>
      </p:sp>
      <p:sp>
        <p:nvSpPr>
          <p:cNvPr id="45" name="Rectangle 44">
            <a:extLst>
              <a:ext uri="{FF2B5EF4-FFF2-40B4-BE49-F238E27FC236}">
                <a16:creationId xmlns:a16="http://schemas.microsoft.com/office/drawing/2014/main" id="{DFAC0B0D-AC2D-474E-AF62-E855EAA9FB39}"/>
              </a:ext>
            </a:extLst>
          </p:cNvPr>
          <p:cNvSpPr/>
          <p:nvPr/>
        </p:nvSpPr>
        <p:spPr>
          <a:xfrm>
            <a:off x="6263072" y="1626092"/>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1</a:t>
            </a:r>
          </a:p>
        </p:txBody>
      </p:sp>
      <p:sp>
        <p:nvSpPr>
          <p:cNvPr id="47" name="Rectangle 46">
            <a:extLst>
              <a:ext uri="{FF2B5EF4-FFF2-40B4-BE49-F238E27FC236}">
                <a16:creationId xmlns:a16="http://schemas.microsoft.com/office/drawing/2014/main" id="{60DEC95E-5B62-4474-9C4A-F8F5BBD2E98E}"/>
              </a:ext>
            </a:extLst>
          </p:cNvPr>
          <p:cNvSpPr/>
          <p:nvPr/>
        </p:nvSpPr>
        <p:spPr>
          <a:xfrm>
            <a:off x="6263072" y="2449478"/>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48" name="Rectangle 47">
            <a:extLst>
              <a:ext uri="{FF2B5EF4-FFF2-40B4-BE49-F238E27FC236}">
                <a16:creationId xmlns:a16="http://schemas.microsoft.com/office/drawing/2014/main" id="{33D2C024-E91D-4D17-94F8-F07FF8EBBD15}"/>
              </a:ext>
            </a:extLst>
          </p:cNvPr>
          <p:cNvSpPr/>
          <p:nvPr/>
        </p:nvSpPr>
        <p:spPr>
          <a:xfrm>
            <a:off x="6263072" y="3264608"/>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1" name="Rectangle 50">
            <a:extLst>
              <a:ext uri="{FF2B5EF4-FFF2-40B4-BE49-F238E27FC236}">
                <a16:creationId xmlns:a16="http://schemas.microsoft.com/office/drawing/2014/main" id="{F5669F4B-29E2-43A9-A57F-2F76BB806AEA}"/>
              </a:ext>
            </a:extLst>
          </p:cNvPr>
          <p:cNvSpPr/>
          <p:nvPr/>
        </p:nvSpPr>
        <p:spPr>
          <a:xfrm>
            <a:off x="6263072" y="4088391"/>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2" name="Rectangle 51">
            <a:extLst>
              <a:ext uri="{FF2B5EF4-FFF2-40B4-BE49-F238E27FC236}">
                <a16:creationId xmlns:a16="http://schemas.microsoft.com/office/drawing/2014/main" id="{CB8016FF-C038-4305-AC4F-52EEFEF30869}"/>
              </a:ext>
            </a:extLst>
          </p:cNvPr>
          <p:cNvSpPr/>
          <p:nvPr/>
        </p:nvSpPr>
        <p:spPr>
          <a:xfrm>
            <a:off x="9187487" y="1626092"/>
            <a:ext cx="365760" cy="721925"/>
          </a:xfrm>
          <a:prstGeom prst="rect">
            <a:avLst/>
          </a:prstGeom>
          <a:solidFill>
            <a:schemeClr val="accent1">
              <a:lumMod val="60000"/>
              <a:lumOff val="40000"/>
            </a:schemeClr>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b="1" dirty="0">
                <a:solidFill>
                  <a:schemeClr val="tx1"/>
                </a:solidFill>
              </a:rPr>
              <a:t>1</a:t>
            </a:r>
          </a:p>
        </p:txBody>
      </p:sp>
      <p:sp>
        <p:nvSpPr>
          <p:cNvPr id="55" name="Rectangle 54">
            <a:extLst>
              <a:ext uri="{FF2B5EF4-FFF2-40B4-BE49-F238E27FC236}">
                <a16:creationId xmlns:a16="http://schemas.microsoft.com/office/drawing/2014/main" id="{8757150C-C67A-44FC-AD9A-DF11C0454A8A}"/>
              </a:ext>
            </a:extLst>
          </p:cNvPr>
          <p:cNvSpPr/>
          <p:nvPr/>
        </p:nvSpPr>
        <p:spPr>
          <a:xfrm>
            <a:off x="9187487" y="2449478"/>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2</a:t>
            </a:r>
          </a:p>
        </p:txBody>
      </p:sp>
      <p:sp>
        <p:nvSpPr>
          <p:cNvPr id="56" name="Rectangle 55">
            <a:extLst>
              <a:ext uri="{FF2B5EF4-FFF2-40B4-BE49-F238E27FC236}">
                <a16:creationId xmlns:a16="http://schemas.microsoft.com/office/drawing/2014/main" id="{8AE4DF09-9E54-4E62-A8CA-9D209CE227C9}"/>
              </a:ext>
            </a:extLst>
          </p:cNvPr>
          <p:cNvSpPr/>
          <p:nvPr/>
        </p:nvSpPr>
        <p:spPr>
          <a:xfrm>
            <a:off x="9187487" y="3276404"/>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3</a:t>
            </a:r>
          </a:p>
        </p:txBody>
      </p:sp>
      <p:sp>
        <p:nvSpPr>
          <p:cNvPr id="57" name="Rectangle 56">
            <a:extLst>
              <a:ext uri="{FF2B5EF4-FFF2-40B4-BE49-F238E27FC236}">
                <a16:creationId xmlns:a16="http://schemas.microsoft.com/office/drawing/2014/main" id="{4374574D-1990-42F5-9FEA-4B5B10208EFF}"/>
              </a:ext>
            </a:extLst>
          </p:cNvPr>
          <p:cNvSpPr/>
          <p:nvPr/>
        </p:nvSpPr>
        <p:spPr>
          <a:xfrm>
            <a:off x="9187487" y="4100187"/>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4</a:t>
            </a:r>
          </a:p>
        </p:txBody>
      </p:sp>
      <p:sp>
        <p:nvSpPr>
          <p:cNvPr id="58" name="Rectangle 57">
            <a:extLst>
              <a:ext uri="{FF2B5EF4-FFF2-40B4-BE49-F238E27FC236}">
                <a16:creationId xmlns:a16="http://schemas.microsoft.com/office/drawing/2014/main" id="{D9EC23C2-12F5-428A-8806-8399A0A2A0B2}"/>
              </a:ext>
            </a:extLst>
          </p:cNvPr>
          <p:cNvSpPr/>
          <p:nvPr/>
        </p:nvSpPr>
        <p:spPr>
          <a:xfrm>
            <a:off x="9187487" y="4933626"/>
            <a:ext cx="365760" cy="721925"/>
          </a:xfrm>
          <a:prstGeom prst="rect">
            <a:avLst/>
          </a:prstGeom>
          <a:solidFill>
            <a:schemeClr val="bg1"/>
          </a:solidFill>
          <a:ln w="12700">
            <a:solidFill>
              <a:schemeClr val="tx1">
                <a:lumMod val="60000"/>
                <a:lumOff val="40000"/>
              </a:schemeClr>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200" dirty="0">
                <a:solidFill>
                  <a:schemeClr val="tx1"/>
                </a:solidFill>
              </a:rPr>
              <a:t>5</a:t>
            </a:r>
          </a:p>
        </p:txBody>
      </p:sp>
    </p:spTree>
    <p:extLst>
      <p:ext uri="{BB962C8B-B14F-4D97-AF65-F5344CB8AC3E}">
        <p14:creationId xmlns:p14="http://schemas.microsoft.com/office/powerpoint/2010/main" val="377866171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9057926-3BD4-4FBE-BBBF-0AF5E92D6DC4}"/>
              </a:ext>
            </a:extLst>
          </p:cNvPr>
          <p:cNvSpPr/>
          <p:nvPr/>
        </p:nvSpPr>
        <p:spPr>
          <a:xfrm>
            <a:off x="1589" y="983882"/>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040" rtl="0" eaLnBrk="1" fontAlgn="auto" latinLnBrk="0" hangingPunct="1">
              <a:lnSpc>
                <a:spcPct val="100000"/>
              </a:lnSpc>
              <a:spcBef>
                <a:spcPts val="0"/>
              </a:spcBef>
              <a:spcAft>
                <a:spcPts val="0"/>
              </a:spcAft>
              <a:buClrTx/>
              <a:buSzTx/>
              <a:buFontTx/>
              <a:buNone/>
              <a:tabLst/>
              <a:defRPr/>
            </a:pPr>
            <a:endParaRPr kumimoji="0" lang="en-US" sz="1799"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3" name="Title 2">
            <a:extLst>
              <a:ext uri="{FF2B5EF4-FFF2-40B4-BE49-F238E27FC236}">
                <a16:creationId xmlns:a16="http://schemas.microsoft.com/office/drawing/2014/main" id="{C2C88E59-0782-4682-9949-3D6C92F3D373}"/>
              </a:ext>
            </a:extLst>
          </p:cNvPr>
          <p:cNvSpPr>
            <a:spLocks noGrp="1"/>
          </p:cNvSpPr>
          <p:nvPr>
            <p:ph type="title"/>
          </p:nvPr>
        </p:nvSpPr>
        <p:spPr>
          <a:xfrm>
            <a:off x="442820" y="341807"/>
            <a:ext cx="11461965" cy="668692"/>
          </a:xfrm>
        </p:spPr>
        <p:txBody>
          <a:bodyPr/>
          <a:lstStyle/>
          <a:p>
            <a:r>
              <a:rPr lang="en-US" dirty="0"/>
              <a:t>Design an engaging self-service employee and customer experience</a:t>
            </a:r>
          </a:p>
        </p:txBody>
      </p:sp>
      <p:graphicFrame>
        <p:nvGraphicFramePr>
          <p:cNvPr id="15" name="Table 14">
            <a:extLst>
              <a:ext uri="{FF2B5EF4-FFF2-40B4-BE49-F238E27FC236}">
                <a16:creationId xmlns:a16="http://schemas.microsoft.com/office/drawing/2014/main" id="{DE51C5B0-FEBB-48D6-B82C-E25D0E2B9C6F}"/>
              </a:ext>
            </a:extLst>
          </p:cNvPr>
          <p:cNvGraphicFramePr>
            <a:graphicFrameLocks noGrp="1"/>
          </p:cNvGraphicFramePr>
          <p:nvPr>
            <p:extLst>
              <p:ext uri="{D42A27DB-BD31-4B8C-83A1-F6EECF244321}">
                <p14:modId xmlns:p14="http://schemas.microsoft.com/office/powerpoint/2010/main" val="3507056557"/>
              </p:ext>
            </p:extLst>
          </p:nvPr>
        </p:nvGraphicFramePr>
        <p:xfrm>
          <a:off x="337094" y="2882838"/>
          <a:ext cx="11225081" cy="2013396"/>
        </p:xfrm>
        <a:graphic>
          <a:graphicData uri="http://schemas.openxmlformats.org/drawingml/2006/table">
            <a:tbl>
              <a:tblPr firstRow="1" bandRow="1" bandCol="1">
                <a:tableStyleId>{69012ECD-51FC-41F1-AA8D-1B2483CD663E}</a:tableStyleId>
              </a:tblPr>
              <a:tblGrid>
                <a:gridCol w="11225081">
                  <a:extLst>
                    <a:ext uri="{9D8B030D-6E8A-4147-A177-3AD203B41FA5}">
                      <a16:colId xmlns:a16="http://schemas.microsoft.com/office/drawing/2014/main" val="2402900772"/>
                    </a:ext>
                  </a:extLst>
                </a:gridCol>
              </a:tblGrid>
              <a:tr h="458916">
                <a:tc>
                  <a:txBody>
                    <a:bodyPr/>
                    <a:lstStyle/>
                    <a:p>
                      <a:r>
                        <a:rPr lang="en-US" sz="1400" dirty="0"/>
                        <a:t>Insight: Designing an engaging self-service experience</a:t>
                      </a:r>
                    </a:p>
                  </a:txBody>
                  <a:tcPr/>
                </a:tc>
                <a:extLst>
                  <a:ext uri="{0D108BD9-81ED-4DB2-BD59-A6C34878D82A}">
                    <a16:rowId xmlns:a16="http://schemas.microsoft.com/office/drawing/2014/main" val="74787461"/>
                  </a:ext>
                </a:extLst>
              </a:tr>
              <a:tr h="1428957">
                <a:tc>
                  <a:txBody>
                    <a:bodyPr/>
                    <a:lstStyle/>
                    <a:p>
                      <a:pPr marL="0" marR="0" lvl="0" indent="0" algn="l" defTabSz="457017" rtl="0" eaLnBrk="1" fontAlgn="auto" latinLnBrk="0" hangingPunct="1">
                        <a:lnSpc>
                          <a:spcPct val="100000"/>
                        </a:lnSpc>
                        <a:spcBef>
                          <a:spcPts val="0"/>
                        </a:spcBef>
                        <a:spcAft>
                          <a:spcPts val="0"/>
                        </a:spcAft>
                        <a:buClrTx/>
                        <a:buSzTx/>
                        <a:buFontTx/>
                        <a:buNone/>
                        <a:tabLst/>
                        <a:defRPr/>
                      </a:pPr>
                      <a:r>
                        <a:rPr lang="en-US" sz="1200" dirty="0"/>
                        <a:t>Build a shared understanding of</a:t>
                      </a:r>
                      <a:r>
                        <a:rPr lang="en-US" sz="1200" dirty="0">
                          <a:solidFill>
                            <a:srgbClr val="FF0000"/>
                          </a:solidFill>
                        </a:rPr>
                        <a:t> </a:t>
                      </a:r>
                      <a:r>
                        <a:rPr lang="en-US" sz="1200" dirty="0">
                          <a:solidFill>
                            <a:schemeClr val="tx1"/>
                          </a:solidFill>
                        </a:rPr>
                        <a:t>your</a:t>
                      </a:r>
                      <a:r>
                        <a:rPr lang="en-US" sz="1200" dirty="0">
                          <a:solidFill>
                            <a:srgbClr val="FF0000"/>
                          </a:solidFill>
                        </a:rPr>
                        <a:t> </a:t>
                      </a:r>
                      <a:r>
                        <a:rPr lang="en-US" sz="1200" dirty="0"/>
                        <a:t>vision </a:t>
                      </a:r>
                      <a:r>
                        <a:rPr lang="en-US" sz="1200" dirty="0">
                          <a:solidFill>
                            <a:schemeClr val="tx1"/>
                          </a:solidFill>
                        </a:rPr>
                        <a:t>for</a:t>
                      </a:r>
                      <a:r>
                        <a:rPr lang="en-US" sz="1200" dirty="0">
                          <a:solidFill>
                            <a:srgbClr val="FF0000"/>
                          </a:solidFill>
                        </a:rPr>
                        <a:t> </a:t>
                      </a:r>
                      <a:r>
                        <a:rPr lang="en-US" sz="1200" dirty="0">
                          <a:solidFill>
                            <a:schemeClr val="tx1"/>
                          </a:solidFill>
                        </a:rPr>
                        <a:t>the </a:t>
                      </a:r>
                      <a:r>
                        <a:rPr lang="en-US" sz="1200" dirty="0"/>
                        <a:t>improvement of the employee and customer experience. Design and monitor the experience based on:</a:t>
                      </a:r>
                    </a:p>
                    <a:p>
                      <a:pPr marL="628467" marR="0" lvl="1" indent="-1714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A deep understanding of employee and customer needs</a:t>
                      </a:r>
                    </a:p>
                    <a:p>
                      <a:pPr marL="628467" marR="0" lvl="1" indent="-1714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Clear design standards and </a:t>
                      </a:r>
                      <a:r>
                        <a:rPr lang="en-US" sz="1200" dirty="0">
                          <a:solidFill>
                            <a:schemeClr val="tx1"/>
                          </a:solidFill>
                        </a:rPr>
                        <a:t>a methodology that </a:t>
                      </a:r>
                      <a:r>
                        <a:rPr lang="en-US" sz="1200" dirty="0"/>
                        <a:t>focuses on end users’ needs</a:t>
                      </a:r>
                      <a:endParaRPr lang="en-US" sz="1200" strike="sngStrike" dirty="0">
                        <a:solidFill>
                          <a:srgbClr val="FF0000"/>
                        </a:solidFill>
                      </a:endParaRPr>
                    </a:p>
                    <a:p>
                      <a:pPr marL="628467" marR="0" lvl="1" indent="-171450" algn="l" defTabSz="45701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t>Metrics that highlight design issues and gaps</a:t>
                      </a:r>
                    </a:p>
                    <a:p>
                      <a:pPr marL="0" marR="0" lvl="0" indent="0" algn="l" defTabSz="45701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p>
                    <a:p>
                      <a:pPr marL="0" marR="0" lvl="0" indent="0" algn="l" defTabSz="45701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As you mature your approach, tailor the experience according to the specific needs of employee and </a:t>
                      </a:r>
                      <a:r>
                        <a:rPr lang="en-US" sz="1200" dirty="0">
                          <a:hlinkClick r:id="rId3"/>
                        </a:rPr>
                        <a:t>customer personas</a:t>
                      </a:r>
                      <a:r>
                        <a:rPr lang="en-US" sz="1200" dirty="0"/>
                        <a:t> and look for opportunities to reduce </a:t>
                      </a:r>
                      <a:r>
                        <a:rPr lang="en-US" sz="1200" dirty="0">
                          <a:solidFill>
                            <a:schemeClr val="tx1"/>
                          </a:solidFill>
                        </a:rPr>
                        <a:t>end users’ </a:t>
                      </a:r>
                      <a:r>
                        <a:rPr lang="en-US" sz="1200" dirty="0"/>
                        <a:t>effort through increased self-service. </a:t>
                      </a:r>
                    </a:p>
                  </a:txBody>
                  <a:tcPr/>
                </a:tc>
                <a:extLst>
                  <a:ext uri="{0D108BD9-81ED-4DB2-BD59-A6C34878D82A}">
                    <a16:rowId xmlns:a16="http://schemas.microsoft.com/office/drawing/2014/main" val="1631936885"/>
                  </a:ext>
                </a:extLst>
              </a:tr>
            </a:tbl>
          </a:graphicData>
        </a:graphic>
      </p:graphicFrame>
      <p:sp>
        <p:nvSpPr>
          <p:cNvPr id="17" name="TextBox 16">
            <a:extLst>
              <a:ext uri="{FF2B5EF4-FFF2-40B4-BE49-F238E27FC236}">
                <a16:creationId xmlns:a16="http://schemas.microsoft.com/office/drawing/2014/main" id="{F79D6F4F-E788-413C-85B8-3B443B95A8F2}"/>
              </a:ext>
            </a:extLst>
          </p:cNvPr>
          <p:cNvSpPr txBox="1"/>
          <p:nvPr/>
        </p:nvSpPr>
        <p:spPr>
          <a:xfrm>
            <a:off x="354933" y="1195307"/>
            <a:ext cx="11659857" cy="1200329"/>
          </a:xfrm>
          <a:prstGeom prst="rect">
            <a:avLst/>
          </a:prstGeom>
          <a:noFill/>
        </p:spPr>
        <p:txBody>
          <a:bodyPr wrap="square" rtlCol="0" anchor="t">
            <a:spAutoFit/>
          </a:bodyPr>
          <a:lstStyle/>
          <a:p>
            <a:pPr defTabSz="457040">
              <a:defRPr/>
            </a:pPr>
            <a:r>
              <a:rPr lang="en-US" sz="1200" dirty="0">
                <a:latin typeface="Century Gothic" panose="020F0302020204030204"/>
              </a:rPr>
              <a:t>The Now Platform</a:t>
            </a:r>
            <a:r>
              <a:rPr lang="en-US" sz="1200" baseline="30000" dirty="0">
                <a:latin typeface="Century Gothic" panose="020F0302020204030204"/>
              </a:rPr>
              <a:t>®</a:t>
            </a:r>
            <a:r>
              <a:rPr lang="en-US" sz="1200" dirty="0">
                <a:latin typeface="Century Gothic" panose="020F0302020204030204"/>
              </a:rPr>
              <a:t> offers multiple channels for employees and customers to self-serve or request services online, such as </a:t>
            </a:r>
            <a:r>
              <a:rPr lang="en-US" sz="1200" dirty="0">
                <a:latin typeface="Century Gothic" panose="020F0302020204030204"/>
                <a:hlinkClick r:id="rId4"/>
              </a:rPr>
              <a:t>knowledge base articles</a:t>
            </a:r>
            <a:r>
              <a:rPr lang="en-US" sz="1200" dirty="0">
                <a:latin typeface="Century Gothic" panose="020F0302020204030204"/>
              </a:rPr>
              <a:t>, </a:t>
            </a:r>
            <a:r>
              <a:rPr lang="en-US" sz="1200" dirty="0">
                <a:latin typeface="Century Gothic" panose="020F0302020204030204"/>
                <a:hlinkClick r:id="rId5"/>
              </a:rPr>
              <a:t>service catalogs</a:t>
            </a:r>
            <a:r>
              <a:rPr lang="en-US" sz="1200" dirty="0">
                <a:latin typeface="Century Gothic" panose="020F0302020204030204"/>
              </a:rPr>
              <a:t>, and </a:t>
            </a:r>
            <a:r>
              <a:rPr lang="en-US" sz="1200" dirty="0">
                <a:latin typeface="Century Gothic" panose="020F0302020204030204"/>
                <a:hlinkClick r:id="rId6"/>
              </a:rPr>
              <a:t>chatbots</a:t>
            </a:r>
            <a:r>
              <a:rPr lang="en-US" sz="1200" dirty="0">
                <a:latin typeface="Century Gothic" panose="020F0302020204030204"/>
              </a:rPr>
              <a:t>. But if the user</a:t>
            </a:r>
            <a:r>
              <a:rPr lang="en-US" sz="1200" dirty="0">
                <a:solidFill>
                  <a:srgbClr val="FF0000"/>
                </a:solidFill>
                <a:latin typeface="Century Gothic" panose="020F0302020204030204"/>
              </a:rPr>
              <a:t> </a:t>
            </a:r>
            <a:r>
              <a:rPr lang="en-US" sz="1200" dirty="0">
                <a:latin typeface="Century Gothic" panose="020F0302020204030204"/>
              </a:rPr>
              <a:t>experience isn’t effortless and engaging, employees and customers are more likely to defect to alternative, more costly channels. </a:t>
            </a:r>
          </a:p>
          <a:p>
            <a:pPr lvl="0" defTabSz="457040">
              <a:defRPr/>
            </a:pPr>
            <a:endParaRPr lang="en-US" sz="1200" dirty="0">
              <a:latin typeface="Century Gothic" panose="020F0302020204030204"/>
            </a:endParaRPr>
          </a:p>
          <a:p>
            <a:pPr defTabSz="457040">
              <a:defRPr/>
            </a:pPr>
            <a:r>
              <a:rPr kumimoji="0" lang="en-US" sz="1200" b="0" i="0" u="none" strike="noStrike" kern="1200" cap="none" spc="0" normalizeH="0" baseline="0" noProof="0" dirty="0">
                <a:ln>
                  <a:noFill/>
                </a:ln>
                <a:effectLst/>
                <a:uLnTx/>
                <a:uFillTx/>
                <a:latin typeface="Century Gothic" panose="020F0302020204030204"/>
                <a:ea typeface="+mn-ea"/>
                <a:cs typeface="+mn-cs"/>
              </a:rPr>
              <a:t>Improving the self-service experience is not </a:t>
            </a:r>
            <a:r>
              <a:rPr lang="en-US" sz="1200" dirty="0">
                <a:latin typeface="Century Gothic" panose="020F0302020204030204"/>
              </a:rPr>
              <a:t>simply </a:t>
            </a:r>
            <a:r>
              <a:rPr kumimoji="0" lang="en-US" sz="1200" b="0" i="0" u="none" strike="noStrike" kern="1200" cap="none" spc="0" normalizeH="0" baseline="0" noProof="0" dirty="0">
                <a:ln>
                  <a:noFill/>
                </a:ln>
                <a:effectLst/>
                <a:uLnTx/>
                <a:uFillTx/>
                <a:latin typeface="Century Gothic" panose="020F0302020204030204"/>
                <a:ea typeface="+mn-ea"/>
                <a:cs typeface="+mn-cs"/>
              </a:rPr>
              <a:t>nice to have—when done right, it can improve productivity by reducing an employee’s or customer’s dependence on </a:t>
            </a:r>
            <a:r>
              <a:rPr lang="en-US" sz="1200" dirty="0">
                <a:latin typeface="Century Gothic" panose="020F0302020204030204"/>
              </a:rPr>
              <a:t>your</a:t>
            </a:r>
            <a:r>
              <a:rPr kumimoji="0" lang="en-US" sz="1200" b="0" i="0" u="none" strike="noStrike" kern="1200" cap="none" spc="0" normalizeH="0" baseline="0" noProof="0" dirty="0">
                <a:ln>
                  <a:noFill/>
                </a:ln>
                <a:effectLst/>
                <a:uLnTx/>
                <a:uFillTx/>
                <a:latin typeface="Century Gothic" panose="020F0302020204030204"/>
                <a:ea typeface="+mn-ea"/>
                <a:cs typeface="+mn-cs"/>
              </a:rPr>
              <a:t> service desk. </a:t>
            </a:r>
            <a:r>
              <a:rPr lang="en-US" sz="1200" dirty="0"/>
              <a:t>Experience is the key to adoption. </a:t>
            </a:r>
            <a:r>
              <a:rPr kumimoji="0" lang="en-US" sz="1200" b="0" i="0" u="none" strike="noStrike" kern="1200" cap="none" spc="0" normalizeH="0" baseline="0" noProof="0" dirty="0">
                <a:ln>
                  <a:noFill/>
                </a:ln>
                <a:effectLst/>
                <a:uLnTx/>
                <a:uFillTx/>
                <a:latin typeface="Century Gothic" panose="020F0302020204030204"/>
                <a:ea typeface="+mn-ea"/>
                <a:cs typeface="+mn-cs"/>
              </a:rPr>
              <a:t>If you can get adoption right, you’re increasing the value you get from ServiceNow</a:t>
            </a:r>
            <a:r>
              <a:rPr lang="en-US" sz="1200" baseline="30000" dirty="0"/>
              <a:t>®</a:t>
            </a:r>
            <a:r>
              <a:rPr kumimoji="0" lang="en-US" sz="1200" b="0" i="0" u="none" strike="noStrike" kern="1200" cap="none" spc="0" normalizeH="0" baseline="0" noProof="0" dirty="0">
                <a:ln>
                  <a:noFill/>
                </a:ln>
                <a:effectLst/>
                <a:uLnTx/>
                <a:uFillTx/>
                <a:latin typeface="Century Gothic" panose="020F0302020204030204"/>
                <a:ea typeface="+mn-ea"/>
                <a:cs typeface="+mn-cs"/>
              </a:rPr>
              <a:t>. </a:t>
            </a:r>
          </a:p>
        </p:txBody>
      </p:sp>
      <p:graphicFrame>
        <p:nvGraphicFramePr>
          <p:cNvPr id="13" name="Table 12">
            <a:extLst>
              <a:ext uri="{FF2B5EF4-FFF2-40B4-BE49-F238E27FC236}">
                <a16:creationId xmlns:a16="http://schemas.microsoft.com/office/drawing/2014/main" id="{9BCC7E0B-4E3D-4B35-8303-7EE6E39D09CC}"/>
              </a:ext>
            </a:extLst>
          </p:cNvPr>
          <p:cNvGraphicFramePr>
            <a:graphicFrameLocks noGrp="1"/>
          </p:cNvGraphicFramePr>
          <p:nvPr>
            <p:extLst>
              <p:ext uri="{D42A27DB-BD31-4B8C-83A1-F6EECF244321}">
                <p14:modId xmlns:p14="http://schemas.microsoft.com/office/powerpoint/2010/main" val="1090794060"/>
              </p:ext>
            </p:extLst>
          </p:nvPr>
        </p:nvGraphicFramePr>
        <p:xfrm>
          <a:off x="354934" y="5070049"/>
          <a:ext cx="11204023" cy="579120"/>
        </p:xfrm>
        <a:graphic>
          <a:graphicData uri="http://schemas.openxmlformats.org/drawingml/2006/table">
            <a:tbl>
              <a:tblPr firstRow="1" bandRow="1" bandCol="1">
                <a:tableStyleId>{69012ECD-51FC-41F1-AA8D-1B2483CD663E}</a:tableStyleId>
              </a:tblPr>
              <a:tblGrid>
                <a:gridCol w="4572000">
                  <a:extLst>
                    <a:ext uri="{9D8B030D-6E8A-4147-A177-3AD203B41FA5}">
                      <a16:colId xmlns:a16="http://schemas.microsoft.com/office/drawing/2014/main" val="2402900772"/>
                    </a:ext>
                  </a:extLst>
                </a:gridCol>
                <a:gridCol w="4120055">
                  <a:extLst>
                    <a:ext uri="{9D8B030D-6E8A-4147-A177-3AD203B41FA5}">
                      <a16:colId xmlns:a16="http://schemas.microsoft.com/office/drawing/2014/main" val="455320501"/>
                    </a:ext>
                  </a:extLst>
                </a:gridCol>
                <a:gridCol w="2511968">
                  <a:extLst>
                    <a:ext uri="{9D8B030D-6E8A-4147-A177-3AD203B41FA5}">
                      <a16:colId xmlns:a16="http://schemas.microsoft.com/office/drawing/2014/main" val="319748440"/>
                    </a:ext>
                  </a:extLst>
                </a:gridCol>
              </a:tblGrid>
              <a:tr h="269079">
                <a:tc gridSpan="3">
                  <a:txBody>
                    <a:bodyPr/>
                    <a:lstStyle/>
                    <a:p>
                      <a:pPr>
                        <a:buNone/>
                      </a:pPr>
                      <a:r>
                        <a:rPr lang="en-US" sz="1400" dirty="0"/>
                        <a:t>Key implementation steps</a:t>
                      </a:r>
                    </a:p>
                  </a:txBody>
                  <a:tcPr/>
                </a:tc>
                <a:tc hMerge="1">
                  <a:txBody>
                    <a:bodyPr/>
                    <a:lstStyle/>
                    <a:p>
                      <a:endParaRPr lang="en-US" sz="1400" dirty="0"/>
                    </a:p>
                  </a:txBody>
                  <a:tcPr/>
                </a:tc>
                <a:tc hMerge="1">
                  <a:txBody>
                    <a:bodyPr/>
                    <a:lstStyle/>
                    <a:p>
                      <a:endParaRPr lang="en-US" sz="1400" dirty="0"/>
                    </a:p>
                  </a:txBody>
                  <a:tcPr/>
                </a:tc>
                <a:extLst>
                  <a:ext uri="{0D108BD9-81ED-4DB2-BD59-A6C34878D82A}">
                    <a16:rowId xmlns:a16="http://schemas.microsoft.com/office/drawing/2014/main" val="74787461"/>
                  </a:ext>
                </a:extLst>
              </a:tr>
              <a:tr h="269078">
                <a:tc>
                  <a:txBody>
                    <a:bodyPr/>
                    <a:lstStyle/>
                    <a:p>
                      <a:pPr lvl="0" algn="ctr">
                        <a:buNone/>
                      </a:pPr>
                      <a:r>
                        <a:rPr lang="en-US" sz="1200" dirty="0"/>
                        <a:t>Start</a:t>
                      </a:r>
                    </a:p>
                  </a:txBody>
                  <a:tcPr/>
                </a:tc>
                <a:tc>
                  <a:txBody>
                    <a:bodyPr/>
                    <a:lstStyle/>
                    <a:p>
                      <a:pPr lvl="0" algn="ctr">
                        <a:buNone/>
                      </a:pPr>
                      <a:r>
                        <a:rPr lang="en-US" sz="1200" dirty="0"/>
                        <a:t>Improve</a:t>
                      </a:r>
                    </a:p>
                  </a:txBody>
                  <a:tcPr/>
                </a:tc>
                <a:tc>
                  <a:txBody>
                    <a:bodyPr/>
                    <a:lstStyle/>
                    <a:p>
                      <a:pPr lvl="0" algn="ctr">
                        <a:buNone/>
                      </a:pPr>
                      <a:r>
                        <a:rPr lang="en-US" sz="1200" dirty="0"/>
                        <a:t>Optimize</a:t>
                      </a:r>
                    </a:p>
                  </a:txBody>
                  <a:tcPr/>
                </a:tc>
                <a:extLst>
                  <a:ext uri="{0D108BD9-81ED-4DB2-BD59-A6C34878D82A}">
                    <a16:rowId xmlns:a16="http://schemas.microsoft.com/office/drawing/2014/main" val="24246850"/>
                  </a:ext>
                </a:extLst>
              </a:tr>
            </a:tbl>
          </a:graphicData>
        </a:graphic>
      </p:graphicFrame>
      <p:sp>
        <p:nvSpPr>
          <p:cNvPr id="22" name="Chevron 37">
            <a:extLst>
              <a:ext uri="{FF2B5EF4-FFF2-40B4-BE49-F238E27FC236}">
                <a16:creationId xmlns:a16="http://schemas.microsoft.com/office/drawing/2014/main" id="{4F3DA055-848E-4448-9F7F-9422924790F8}"/>
              </a:ext>
            </a:extLst>
          </p:cNvPr>
          <p:cNvSpPr/>
          <p:nvPr/>
        </p:nvSpPr>
        <p:spPr>
          <a:xfrm>
            <a:off x="6954850" y="5642357"/>
            <a:ext cx="2301184" cy="398601"/>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4. Track metrics that indicate experience gaps</a:t>
            </a:r>
          </a:p>
        </p:txBody>
      </p:sp>
      <p:sp>
        <p:nvSpPr>
          <p:cNvPr id="23" name="Chevron 37">
            <a:extLst>
              <a:ext uri="{FF2B5EF4-FFF2-40B4-BE49-F238E27FC236}">
                <a16:creationId xmlns:a16="http://schemas.microsoft.com/office/drawing/2014/main" id="{BF7C4148-255C-40F6-85B0-E8426D0BA9EC}"/>
              </a:ext>
            </a:extLst>
          </p:cNvPr>
          <p:cNvSpPr/>
          <p:nvPr/>
        </p:nvSpPr>
        <p:spPr>
          <a:xfrm>
            <a:off x="9016991" y="5637099"/>
            <a:ext cx="2617902" cy="407723"/>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5. Proactively enhance the experience</a:t>
            </a:r>
          </a:p>
        </p:txBody>
      </p:sp>
      <p:sp>
        <p:nvSpPr>
          <p:cNvPr id="24" name="Chevron 37">
            <a:extLst>
              <a:ext uri="{FF2B5EF4-FFF2-40B4-BE49-F238E27FC236}">
                <a16:creationId xmlns:a16="http://schemas.microsoft.com/office/drawing/2014/main" id="{E7EAAFEB-14F4-4624-8D50-BEE7B97306EC}"/>
              </a:ext>
            </a:extLst>
          </p:cNvPr>
          <p:cNvSpPr/>
          <p:nvPr/>
        </p:nvSpPr>
        <p:spPr>
          <a:xfrm>
            <a:off x="359747" y="5637102"/>
            <a:ext cx="2936662" cy="40385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1. Set up to prioritize designing an improved end-user experience</a:t>
            </a:r>
          </a:p>
        </p:txBody>
      </p:sp>
      <p:sp>
        <p:nvSpPr>
          <p:cNvPr id="25" name="Chevron 37">
            <a:extLst>
              <a:ext uri="{FF2B5EF4-FFF2-40B4-BE49-F238E27FC236}">
                <a16:creationId xmlns:a16="http://schemas.microsoft.com/office/drawing/2014/main" id="{B4830F23-5EB0-492E-A775-75A5C62F120E}"/>
              </a:ext>
            </a:extLst>
          </p:cNvPr>
          <p:cNvSpPr/>
          <p:nvPr/>
        </p:nvSpPr>
        <p:spPr>
          <a:xfrm>
            <a:off x="3021626" y="5637099"/>
            <a:ext cx="2097340" cy="40382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2. Engage with end users to identify needs</a:t>
            </a:r>
          </a:p>
        </p:txBody>
      </p:sp>
      <p:sp>
        <p:nvSpPr>
          <p:cNvPr id="26" name="Chevron 37">
            <a:extLst>
              <a:ext uri="{FF2B5EF4-FFF2-40B4-BE49-F238E27FC236}">
                <a16:creationId xmlns:a16="http://schemas.microsoft.com/office/drawing/2014/main" id="{9654BC13-D985-49AE-B70A-BFD8CB3DECBE}"/>
              </a:ext>
            </a:extLst>
          </p:cNvPr>
          <p:cNvSpPr/>
          <p:nvPr/>
        </p:nvSpPr>
        <p:spPr>
          <a:xfrm>
            <a:off x="4881049" y="5649169"/>
            <a:ext cx="2301184" cy="39175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040" rtl="0" eaLnBrk="1" latinLnBrk="0" hangingPunct="1">
              <a:defRPr sz="1799" kern="1200">
                <a:solidFill>
                  <a:schemeClr val="lt1"/>
                </a:solidFill>
                <a:latin typeface="+mn-lt"/>
                <a:ea typeface="+mn-ea"/>
                <a:cs typeface="+mn-cs"/>
              </a:defRPr>
            </a:lvl1pPr>
            <a:lvl2pPr marL="457040" algn="l" defTabSz="457040" rtl="0" eaLnBrk="1" latinLnBrk="0" hangingPunct="1">
              <a:defRPr sz="1799" kern="1200">
                <a:solidFill>
                  <a:schemeClr val="lt1"/>
                </a:solidFill>
                <a:latin typeface="+mn-lt"/>
                <a:ea typeface="+mn-ea"/>
                <a:cs typeface="+mn-cs"/>
              </a:defRPr>
            </a:lvl2pPr>
            <a:lvl3pPr marL="914080" algn="l" defTabSz="457040" rtl="0" eaLnBrk="1" latinLnBrk="0" hangingPunct="1">
              <a:defRPr sz="1799" kern="1200">
                <a:solidFill>
                  <a:schemeClr val="lt1"/>
                </a:solidFill>
                <a:latin typeface="+mn-lt"/>
                <a:ea typeface="+mn-ea"/>
                <a:cs typeface="+mn-cs"/>
              </a:defRPr>
            </a:lvl3pPr>
            <a:lvl4pPr marL="1371120" algn="l" defTabSz="457040" rtl="0" eaLnBrk="1" latinLnBrk="0" hangingPunct="1">
              <a:defRPr sz="1799" kern="1200">
                <a:solidFill>
                  <a:schemeClr val="lt1"/>
                </a:solidFill>
                <a:latin typeface="+mn-lt"/>
                <a:ea typeface="+mn-ea"/>
                <a:cs typeface="+mn-cs"/>
              </a:defRPr>
            </a:lvl4pPr>
            <a:lvl5pPr marL="1828160" algn="l" defTabSz="457040" rtl="0" eaLnBrk="1" latinLnBrk="0" hangingPunct="1">
              <a:defRPr sz="1799" kern="1200">
                <a:solidFill>
                  <a:schemeClr val="lt1"/>
                </a:solidFill>
                <a:latin typeface="+mn-lt"/>
                <a:ea typeface="+mn-ea"/>
                <a:cs typeface="+mn-cs"/>
              </a:defRPr>
            </a:lvl5pPr>
            <a:lvl6pPr marL="2285200" algn="l" defTabSz="457040" rtl="0" eaLnBrk="1" latinLnBrk="0" hangingPunct="1">
              <a:defRPr sz="1799" kern="1200">
                <a:solidFill>
                  <a:schemeClr val="lt1"/>
                </a:solidFill>
                <a:latin typeface="+mn-lt"/>
                <a:ea typeface="+mn-ea"/>
                <a:cs typeface="+mn-cs"/>
              </a:defRPr>
            </a:lvl6pPr>
            <a:lvl7pPr marL="2742240" algn="l" defTabSz="457040" rtl="0" eaLnBrk="1" latinLnBrk="0" hangingPunct="1">
              <a:defRPr sz="1799" kern="1200">
                <a:solidFill>
                  <a:schemeClr val="lt1"/>
                </a:solidFill>
                <a:latin typeface="+mn-lt"/>
                <a:ea typeface="+mn-ea"/>
                <a:cs typeface="+mn-cs"/>
              </a:defRPr>
            </a:lvl7pPr>
            <a:lvl8pPr marL="3199280" algn="l" defTabSz="457040" rtl="0" eaLnBrk="1" latinLnBrk="0" hangingPunct="1">
              <a:defRPr sz="1799" kern="1200">
                <a:solidFill>
                  <a:schemeClr val="lt1"/>
                </a:solidFill>
                <a:latin typeface="+mn-lt"/>
                <a:ea typeface="+mn-ea"/>
                <a:cs typeface="+mn-cs"/>
              </a:defRPr>
            </a:lvl8pPr>
            <a:lvl9pPr marL="3656320" algn="l" defTabSz="457040" rtl="0" eaLnBrk="1" latinLnBrk="0" hangingPunct="1">
              <a:defRPr sz="1799" kern="1200">
                <a:solidFill>
                  <a:schemeClr val="lt1"/>
                </a:solidFill>
                <a:latin typeface="+mn-lt"/>
                <a:ea typeface="+mn-ea"/>
                <a:cs typeface="+mn-cs"/>
              </a:defRPr>
            </a:lvl9pPr>
          </a:lstStyle>
          <a:p>
            <a:pPr algn="ctr"/>
            <a:r>
              <a:rPr lang="en-US" sz="1000" b="1" dirty="0">
                <a:solidFill>
                  <a:schemeClr val="tx1"/>
                </a:solidFill>
              </a:rPr>
              <a:t>3. Create experience design standards</a:t>
            </a:r>
          </a:p>
        </p:txBody>
      </p:sp>
    </p:spTree>
    <p:extLst>
      <p:ext uri="{BB962C8B-B14F-4D97-AF65-F5344CB8AC3E}">
        <p14:creationId xmlns:p14="http://schemas.microsoft.com/office/powerpoint/2010/main" val="95628128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9" y="341807"/>
            <a:ext cx="10430228" cy="668692"/>
          </a:xfrm>
        </p:spPr>
        <p:txBody>
          <a:bodyPr/>
          <a:lstStyle/>
          <a:p>
            <a:r>
              <a:rPr lang="en-US" dirty="0"/>
              <a:t>Step 1a: Create a vision for the ideal experience</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83459" y="1218279"/>
            <a:ext cx="11225082" cy="646331"/>
          </a:xfrm>
          <a:prstGeom prst="rect">
            <a:avLst/>
          </a:prstGeom>
          <a:noFill/>
        </p:spPr>
        <p:txBody>
          <a:bodyPr wrap="square" rtlCol="0" anchor="t">
            <a:spAutoFit/>
          </a:bodyPr>
          <a:lstStyle/>
          <a:p>
            <a:pPr>
              <a:defRPr/>
            </a:pPr>
            <a:r>
              <a:rPr lang="en-US" sz="1200" dirty="0">
                <a:latin typeface="Century Gothic" panose="020F0302020204030204"/>
              </a:rPr>
              <a:t>I</a:t>
            </a:r>
            <a:r>
              <a:rPr lang="en-US" sz="1200" dirty="0">
                <a:solidFill>
                  <a:srgbClr val="283D40"/>
                </a:solidFill>
                <a:latin typeface="Century Gothic" panose="020F0302020204030204"/>
              </a:rPr>
              <a:t>mproving the end-user experience should be a key priority for ServiceNow implementations. You must have a</a:t>
            </a:r>
            <a:r>
              <a:rPr kumimoji="0" lang="en-US" sz="1200" b="0" i="0" u="none" strike="noStrike" kern="1200" cap="none" spc="0" normalizeH="0" baseline="0" noProof="0" dirty="0">
                <a:ln>
                  <a:noFill/>
                </a:ln>
                <a:solidFill>
                  <a:srgbClr val="283D40"/>
                </a:solidFill>
                <a:effectLst/>
                <a:uLnTx/>
                <a:uFillTx/>
                <a:latin typeface="Century Gothic" panose="020F0302020204030204"/>
                <a:ea typeface="+mn-ea"/>
                <a:cs typeface="+mn-cs"/>
              </a:rPr>
              <a:t> </a:t>
            </a:r>
            <a:r>
              <a:rPr kumimoji="0" lang="en-US" sz="1200" b="0" i="0" u="none" strike="noStrike" kern="1200" cap="none" spc="0" normalizeH="0" baseline="0" noProof="0" dirty="0">
                <a:ln>
                  <a:noFill/>
                </a:ln>
                <a:solidFill>
                  <a:srgbClr val="283D40"/>
                </a:solidFill>
                <a:effectLst/>
                <a:uLnTx/>
                <a:uFillTx/>
                <a:latin typeface="Century Gothic" panose="020F0302020204030204"/>
                <a:ea typeface="+mn-ea"/>
                <a:cs typeface="+mn-cs"/>
                <a:hlinkClick r:id="rId3"/>
              </a:rPr>
              <a:t>clearly defined vision</a:t>
            </a:r>
            <a:r>
              <a:rPr kumimoji="0" lang="en-US" sz="1200" b="0" i="0" u="none" strike="noStrike" kern="1200" cap="none" spc="0" normalizeH="0" baseline="0" noProof="0" dirty="0">
                <a:ln>
                  <a:noFill/>
                </a:ln>
                <a:solidFill>
                  <a:srgbClr val="283D40"/>
                </a:solidFill>
                <a:effectLst/>
                <a:uLnTx/>
                <a:uFillTx/>
                <a:latin typeface="Century Gothic" panose="020F0302020204030204"/>
                <a:ea typeface="+mn-ea"/>
                <a:cs typeface="+mn-cs"/>
              </a:rPr>
              <a:t> </a:t>
            </a:r>
            <a:r>
              <a:rPr lang="en-US" sz="1200" dirty="0">
                <a:solidFill>
                  <a:srgbClr val="283D40"/>
                </a:solidFill>
                <a:latin typeface="Century Gothic" panose="020F0302020204030204"/>
              </a:rPr>
              <a:t>that </a:t>
            </a:r>
            <a:r>
              <a:rPr kumimoji="0" lang="en-US" sz="1200" b="0" i="0" u="none" strike="noStrike" kern="1200" cap="none" spc="0" normalizeH="0" baseline="0" noProof="0" dirty="0">
                <a:ln>
                  <a:noFill/>
                </a:ln>
                <a:solidFill>
                  <a:srgbClr val="283D40"/>
                </a:solidFill>
                <a:effectLst/>
                <a:uLnTx/>
                <a:uFillTx/>
                <a:latin typeface="Century Gothic" panose="020F0302020204030204"/>
                <a:ea typeface="+mn-ea"/>
                <a:cs typeface="+mn-cs"/>
              </a:rPr>
              <a:t>ensures a shared understanding of your desired end state. It’s also important to document the value you wish to achieve </a:t>
            </a:r>
            <a:r>
              <a:rPr kumimoji="0" lang="en-US" sz="1200" b="0" i="0" u="none" strike="noStrike" kern="1200" cap="none" spc="0" normalizeH="0" baseline="0" noProof="0" dirty="0">
                <a:ln>
                  <a:noFill/>
                </a:ln>
                <a:effectLst/>
                <a:uLnTx/>
                <a:uFillTx/>
                <a:latin typeface="Century Gothic" panose="020F0302020204030204"/>
                <a:ea typeface="+mn-ea"/>
                <a:cs typeface="+mn-cs"/>
              </a:rPr>
              <a:t>through improved</a:t>
            </a:r>
            <a:r>
              <a:rPr kumimoji="0" lang="en-US" sz="1200" b="0" i="0" u="none" strike="noStrike" kern="1200" cap="none" spc="0" normalizeH="0" noProof="0" dirty="0">
                <a:ln>
                  <a:noFill/>
                </a:ln>
                <a:effectLst/>
                <a:uLnTx/>
                <a:uFillTx/>
                <a:latin typeface="Century Gothic" panose="020F0302020204030204"/>
                <a:ea typeface="+mn-ea"/>
                <a:cs typeface="+mn-cs"/>
              </a:rPr>
              <a:t> experience</a:t>
            </a:r>
            <a:r>
              <a:rPr kumimoji="0" lang="en-US" sz="1200" b="0" i="0" u="none" strike="noStrike" kern="1200" cap="none" spc="0" normalizeH="0" baseline="0" noProof="0" dirty="0">
                <a:ln>
                  <a:noFill/>
                </a:ln>
                <a:effectLst/>
                <a:uLnTx/>
                <a:uFillTx/>
                <a:latin typeface="Century Gothic" panose="020F0302020204030204"/>
                <a:ea typeface="+mn-ea"/>
                <a:cs typeface="+mn-cs"/>
              </a:rPr>
              <a:t>. </a:t>
            </a:r>
            <a:r>
              <a:rPr lang="en-US" sz="1200" dirty="0">
                <a:latin typeface="Century Gothic" panose="020F0302020204030204"/>
              </a:rPr>
              <a:t>Draft a vision of what the improved employee and customer experience will look like. Highlight how ServiceNow contributes to business outcomes.</a:t>
            </a:r>
            <a:endParaRPr kumimoji="0" lang="en-US" sz="1200" b="0" i="0" u="none" strike="noStrike" kern="1200" cap="none" spc="0" normalizeH="0" baseline="0" noProof="0" dirty="0">
              <a:ln>
                <a:noFill/>
              </a:ln>
              <a:effectLst/>
              <a:uLnTx/>
              <a:uFillTx/>
              <a:latin typeface="Century Gothic" panose="020F0302020204030204"/>
            </a:endParaRPr>
          </a:p>
        </p:txBody>
      </p:sp>
      <p:sp>
        <p:nvSpPr>
          <p:cNvPr id="20" name="Content Placeholder 11">
            <a:extLst>
              <a:ext uri="{FF2B5EF4-FFF2-40B4-BE49-F238E27FC236}">
                <a16:creationId xmlns:a16="http://schemas.microsoft.com/office/drawing/2014/main" id="{93B4A9BD-AFEC-4B5B-B17B-0783BE2AFEC4}"/>
              </a:ext>
            </a:extLst>
          </p:cNvPr>
          <p:cNvSpPr txBox="1">
            <a:spLocks/>
          </p:cNvSpPr>
          <p:nvPr/>
        </p:nvSpPr>
        <p:spPr>
          <a:xfrm>
            <a:off x="483461" y="2057174"/>
            <a:ext cx="11413899" cy="3615323"/>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lvl="0" indent="0">
              <a:buClr>
                <a:srgbClr val="283D40"/>
              </a:buClr>
              <a:buNone/>
              <a:defRPr/>
            </a:pPr>
            <a:r>
              <a:rPr kumimoji="0" lang="en-US" sz="1200" b="1" i="0" u="none" strike="noStrike" kern="1200" cap="none" spc="0" normalizeH="0" baseline="0" noProof="0" dirty="0">
                <a:ln>
                  <a:noFill/>
                </a:ln>
                <a:solidFill>
                  <a:srgbClr val="283D40"/>
                </a:solidFill>
                <a:effectLst/>
                <a:uLnTx/>
                <a:uFillTx/>
                <a:latin typeface="Century Gothic" panose="020F0302020204030204"/>
              </a:rPr>
              <a:t>Document and socialize a vision for </a:t>
            </a:r>
            <a:r>
              <a:rPr kumimoji="0" lang="en-US" sz="1200" b="1" i="0" u="none" strike="noStrike" kern="1200" cap="none" spc="0" normalizeH="0" baseline="0" noProof="0" dirty="0">
                <a:ln>
                  <a:noFill/>
                </a:ln>
                <a:effectLst/>
                <a:uLnTx/>
                <a:uFillTx/>
                <a:latin typeface="Century Gothic" panose="020F0302020204030204"/>
              </a:rPr>
              <a:t>an ideal ServiceNow end-user </a:t>
            </a:r>
            <a:r>
              <a:rPr lang="en-US" sz="1200" b="1" dirty="0"/>
              <a:t>experience for employees and customers</a:t>
            </a:r>
            <a:endParaRPr kumimoji="0" lang="en-US" sz="1200" b="1" i="0" u="none" strike="noStrike" kern="1200" cap="none" spc="0" normalizeH="0" baseline="0" noProof="0" dirty="0">
              <a:ln>
                <a:noFill/>
              </a:ln>
              <a:effectLst/>
              <a:uLnTx/>
              <a:uFillTx/>
              <a:latin typeface="Century Gothic" panose="020F0302020204030204"/>
            </a:endParaRPr>
          </a:p>
          <a:p>
            <a:pPr lvl="0">
              <a:buClr>
                <a:srgbClr val="283D40"/>
              </a:buClr>
              <a:buFont typeface="Wingdings" pitchFamily="2" charset="2"/>
              <a:buChar char="q"/>
              <a:defRPr/>
            </a:pPr>
            <a:r>
              <a:rPr lang="en-US" sz="1200" dirty="0"/>
              <a:t>Research the drivers of what a good employee and customer experience looks like.</a:t>
            </a:r>
          </a:p>
          <a:p>
            <a:pPr lvl="1">
              <a:buClr>
                <a:srgbClr val="283D40"/>
              </a:buClr>
              <a:buFont typeface="Wingdings" pitchFamily="2" charset="2"/>
              <a:buChar char="q"/>
              <a:defRPr/>
            </a:pPr>
            <a:r>
              <a:rPr lang="en-US" sz="1100" dirty="0"/>
              <a:t>Read external articles and research material to identify the key factors that define a good experience.</a:t>
            </a:r>
          </a:p>
          <a:p>
            <a:pPr lvl="1">
              <a:buClr>
                <a:srgbClr val="283D40"/>
              </a:buClr>
              <a:buFont typeface="Wingdings" pitchFamily="2" charset="2"/>
              <a:buChar char="q"/>
              <a:defRPr/>
            </a:pPr>
            <a:r>
              <a:rPr lang="en-US" sz="1100" dirty="0"/>
              <a:t>Consider having your design team attend UX/UI design conferences to learn advanced approaches from your peers and industry leaders.</a:t>
            </a:r>
            <a:endParaRPr lang="en-US" sz="1100" dirty="0">
              <a:solidFill>
                <a:srgbClr val="283D40"/>
              </a:solidFill>
            </a:endParaRPr>
          </a:p>
          <a:p>
            <a:pPr marL="227965" indent="-227965">
              <a:spcBef>
                <a:spcPts val="600"/>
              </a:spcBef>
              <a:buFont typeface="Wingdings" pitchFamily="2" charset="2"/>
              <a:buChar char="q"/>
            </a:pPr>
            <a:r>
              <a:rPr lang="en-US" sz="1200" dirty="0">
                <a:hlinkClick r:id="rId3"/>
              </a:rPr>
              <a:t>Document the vision</a:t>
            </a:r>
            <a:r>
              <a:rPr lang="en-US" sz="1200" dirty="0"/>
              <a:t> for your ServiceNow experience design by including:</a:t>
            </a:r>
          </a:p>
          <a:p>
            <a:pPr lvl="1">
              <a:buFont typeface="Wingdings" pitchFamily="2" charset="2"/>
              <a:buChar char="q"/>
            </a:pPr>
            <a:r>
              <a:rPr lang="en-US" sz="1100" b="1" dirty="0"/>
              <a:t>Effortless self-service – </a:t>
            </a:r>
            <a:r>
              <a:rPr lang="en-US" sz="1100" dirty="0"/>
              <a:t>Minimize the amount of outside effort customers need to put in to resolve their issues.</a:t>
            </a:r>
          </a:p>
          <a:p>
            <a:pPr lvl="1">
              <a:buFont typeface="Wingdings" pitchFamily="2" charset="2"/>
              <a:buChar char="q"/>
            </a:pPr>
            <a:r>
              <a:rPr lang="en-US" sz="1100" b="1" dirty="0"/>
              <a:t>Personalized – </a:t>
            </a:r>
            <a:r>
              <a:rPr lang="en-US" sz="1100" dirty="0"/>
              <a:t>Focus on the needs of the individual.</a:t>
            </a:r>
          </a:p>
          <a:p>
            <a:pPr lvl="1">
              <a:buFont typeface="Wingdings" pitchFamily="2" charset="2"/>
              <a:buChar char="q"/>
            </a:pPr>
            <a:r>
              <a:rPr lang="en-US" sz="1100" b="1" dirty="0"/>
              <a:t>Proactive – </a:t>
            </a:r>
            <a:r>
              <a:rPr lang="en-US" sz="1100" dirty="0">
                <a:solidFill>
                  <a:srgbClr val="283D40"/>
                </a:solidFill>
              </a:rPr>
              <a:t>React to and resolve needs before customers raise them.</a:t>
            </a:r>
          </a:p>
          <a:p>
            <a:pPr>
              <a:buFont typeface="Wingdings" pitchFamily="2" charset="2"/>
              <a:buChar char="q"/>
            </a:pPr>
            <a:r>
              <a:rPr lang="en-US" sz="1200" dirty="0">
                <a:solidFill>
                  <a:srgbClr val="283D40"/>
                </a:solidFill>
              </a:rPr>
              <a:t>Map how the improved self-service experience impacts the ServiceNow adoption that CXOs in your organization will care about. </a:t>
            </a:r>
          </a:p>
          <a:p>
            <a:pPr lvl="1">
              <a:buFont typeface="Wingdings" pitchFamily="2" charset="2"/>
              <a:buChar char="q"/>
            </a:pPr>
            <a:r>
              <a:rPr lang="en-US" sz="1100" dirty="0">
                <a:solidFill>
                  <a:srgbClr val="283D40"/>
                </a:solidFill>
              </a:rPr>
              <a:t>Consider </a:t>
            </a:r>
            <a:r>
              <a:rPr lang="en-US" sz="1100" dirty="0"/>
              <a:t>using historical data on ServiceNow to see what end users care about as well.</a:t>
            </a:r>
          </a:p>
          <a:p>
            <a:pPr>
              <a:buFont typeface="Wingdings" pitchFamily="2" charset="2"/>
              <a:buChar char="q"/>
            </a:pPr>
            <a:r>
              <a:rPr lang="en-US" sz="1200" dirty="0">
                <a:solidFill>
                  <a:srgbClr val="283D40"/>
                </a:solidFill>
              </a:rPr>
              <a:t>Socialize the vision with your </a:t>
            </a:r>
            <a:r>
              <a:rPr lang="en-US" sz="1200" dirty="0">
                <a:solidFill>
                  <a:srgbClr val="283D40"/>
                </a:solidFill>
                <a:hlinkClick r:id="rId4"/>
              </a:rPr>
              <a:t>executive sponsor</a:t>
            </a:r>
            <a:r>
              <a:rPr lang="en-US" sz="1200" dirty="0">
                <a:solidFill>
                  <a:srgbClr val="283D40"/>
                </a:solidFill>
              </a:rPr>
              <a:t>, senior leadership team, and ServiceNow development team by highlighting:</a:t>
            </a:r>
          </a:p>
          <a:p>
            <a:pPr lvl="1">
              <a:buFont typeface="Wingdings" pitchFamily="2" charset="2"/>
              <a:buChar char="q"/>
            </a:pPr>
            <a:r>
              <a:rPr lang="en-US" sz="1100" dirty="0">
                <a:solidFill>
                  <a:srgbClr val="283D40"/>
                </a:solidFill>
              </a:rPr>
              <a:t>How the improved self-service experience impacts the business outcomes that CXOs in your organization care about. </a:t>
            </a:r>
          </a:p>
          <a:p>
            <a:pPr lvl="1">
              <a:buFont typeface="Wingdings" pitchFamily="2" charset="2"/>
              <a:buChar char="q"/>
            </a:pPr>
            <a:r>
              <a:rPr lang="en-US" sz="1100" dirty="0">
                <a:solidFill>
                  <a:srgbClr val="283D40"/>
                </a:solidFill>
              </a:rPr>
              <a:t>How </a:t>
            </a:r>
            <a:r>
              <a:rPr lang="en-US" sz="1100" dirty="0"/>
              <a:t>teams will benefit from the </a:t>
            </a:r>
            <a:r>
              <a:rPr lang="en-US" sz="1100" dirty="0">
                <a:solidFill>
                  <a:srgbClr val="283D40"/>
                </a:solidFill>
              </a:rPr>
              <a:t>improved experience </a:t>
            </a:r>
            <a:r>
              <a:rPr lang="en-US" sz="1100" dirty="0"/>
              <a:t>and self-service, for example, by having</a:t>
            </a:r>
            <a:r>
              <a:rPr lang="en-US" sz="1100" dirty="0">
                <a:solidFill>
                  <a:srgbClr val="283D40"/>
                </a:solidFill>
              </a:rPr>
              <a:t> fewer support calls.</a:t>
            </a:r>
          </a:p>
        </p:txBody>
      </p:sp>
      <p:grpSp>
        <p:nvGrpSpPr>
          <p:cNvPr id="19" name="Group 18">
            <a:extLst>
              <a:ext uri="{FF2B5EF4-FFF2-40B4-BE49-F238E27FC236}">
                <a16:creationId xmlns:a16="http://schemas.microsoft.com/office/drawing/2014/main" id="{AD914A8A-4396-4EEA-958F-3B5BED6A8F15}"/>
              </a:ext>
            </a:extLst>
          </p:cNvPr>
          <p:cNvGrpSpPr/>
          <p:nvPr/>
        </p:nvGrpSpPr>
        <p:grpSpPr>
          <a:xfrm>
            <a:off x="483459" y="5873196"/>
            <a:ext cx="11247120" cy="462116"/>
            <a:chOff x="2381365" y="5815007"/>
            <a:chExt cx="10214158" cy="462116"/>
          </a:xfrm>
        </p:grpSpPr>
        <p:grpSp>
          <p:nvGrpSpPr>
            <p:cNvPr id="21" name="Group 20">
              <a:extLst>
                <a:ext uri="{FF2B5EF4-FFF2-40B4-BE49-F238E27FC236}">
                  <a16:creationId xmlns:a16="http://schemas.microsoft.com/office/drawing/2014/main" id="{87CA8897-0A9A-4141-87D3-4DA6B69AB1C2}"/>
                </a:ext>
              </a:extLst>
            </p:cNvPr>
            <p:cNvGrpSpPr/>
            <p:nvPr/>
          </p:nvGrpSpPr>
          <p:grpSpPr>
            <a:xfrm>
              <a:off x="2381365" y="5815007"/>
              <a:ext cx="8374274" cy="462116"/>
              <a:chOff x="375303" y="6528308"/>
              <a:chExt cx="8442072" cy="462116"/>
            </a:xfrm>
          </p:grpSpPr>
          <p:sp>
            <p:nvSpPr>
              <p:cNvPr id="23" name="Chevron 29">
                <a:extLst>
                  <a:ext uri="{FF2B5EF4-FFF2-40B4-BE49-F238E27FC236}">
                    <a16:creationId xmlns:a16="http://schemas.microsoft.com/office/drawing/2014/main" id="{BEE527AF-AFEB-4ED5-A851-4F54D449FDA5}"/>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4" name="Chevron 34">
                <a:extLst>
                  <a:ext uri="{FF2B5EF4-FFF2-40B4-BE49-F238E27FC236}">
                    <a16:creationId xmlns:a16="http://schemas.microsoft.com/office/drawing/2014/main" id="{D6AD97FB-EAB5-4553-81C3-009C2464BB55}"/>
                  </a:ext>
                </a:extLst>
              </p:cNvPr>
              <p:cNvSpPr/>
              <p:nvPr/>
            </p:nvSpPr>
            <p:spPr>
              <a:xfrm>
                <a:off x="1155958"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Set up to prioritize designing an improved end-user experience</a:t>
                </a:r>
              </a:p>
            </p:txBody>
          </p:sp>
          <p:sp>
            <p:nvSpPr>
              <p:cNvPr id="25" name="Chevron 35">
                <a:extLst>
                  <a:ext uri="{FF2B5EF4-FFF2-40B4-BE49-F238E27FC236}">
                    <a16:creationId xmlns:a16="http://schemas.microsoft.com/office/drawing/2014/main" id="{ECDB96AA-1E23-4E60-92BA-78F31E100E86}"/>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Engage with end-users to identify needs</a:t>
                </a:r>
              </a:p>
            </p:txBody>
          </p:sp>
          <p:sp>
            <p:nvSpPr>
              <p:cNvPr id="26" name="Chevron 36">
                <a:extLst>
                  <a:ext uri="{FF2B5EF4-FFF2-40B4-BE49-F238E27FC236}">
                    <a16:creationId xmlns:a16="http://schemas.microsoft.com/office/drawing/2014/main" id="{B8C28947-F2E0-4DC3-B3E0-E5DAAD53029D}"/>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experience design standards</a:t>
                </a:r>
              </a:p>
            </p:txBody>
          </p:sp>
          <p:sp>
            <p:nvSpPr>
              <p:cNvPr id="27" name="Chevron 37">
                <a:extLst>
                  <a:ext uri="{FF2B5EF4-FFF2-40B4-BE49-F238E27FC236}">
                    <a16:creationId xmlns:a16="http://schemas.microsoft.com/office/drawing/2014/main" id="{A4592160-90B2-4ABF-98CC-C680AFEFBFAF}"/>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Track metrics that indicate experience gaps</a:t>
                </a:r>
              </a:p>
            </p:txBody>
          </p:sp>
        </p:grpSp>
        <p:sp>
          <p:nvSpPr>
            <p:cNvPr id="22" name="Chevron 37">
              <a:extLst>
                <a:ext uri="{FF2B5EF4-FFF2-40B4-BE49-F238E27FC236}">
                  <a16:creationId xmlns:a16="http://schemas.microsoft.com/office/drawing/2014/main" id="{460FC398-4F11-47BA-8327-5AEB4E53E263}"/>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Proactively enhance the experience </a:t>
              </a:r>
            </a:p>
          </p:txBody>
        </p:sp>
      </p:grpSp>
    </p:spTree>
    <p:extLst>
      <p:ext uri="{BB962C8B-B14F-4D97-AF65-F5344CB8AC3E}">
        <p14:creationId xmlns:p14="http://schemas.microsoft.com/office/powerpoint/2010/main" val="1588325132"/>
      </p:ext>
    </p:extLst>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9" y="341807"/>
            <a:ext cx="10430228" cy="668692"/>
          </a:xfrm>
        </p:spPr>
        <p:txBody>
          <a:bodyPr/>
          <a:lstStyle/>
          <a:p>
            <a:r>
              <a:rPr lang="en-US" dirty="0"/>
              <a:t>Step 1b: Build championship for improved design</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83459" y="1218279"/>
            <a:ext cx="11225082" cy="646331"/>
          </a:xfrm>
          <a:prstGeom prst="rect">
            <a:avLst/>
          </a:prstGeom>
          <a:noFill/>
        </p:spPr>
        <p:txBody>
          <a:bodyPr wrap="square" rtlCol="0" anchor="t">
            <a:spAutoFit/>
          </a:bodyPr>
          <a:lstStyle/>
          <a:p>
            <a:pPr>
              <a:defRPr/>
            </a:pPr>
            <a:r>
              <a:rPr kumimoji="0" lang="en-US" sz="1200" b="0" i="0" u="none" strike="noStrike" kern="1200" cap="none" spc="0" normalizeH="0" baseline="0" noProof="0" dirty="0">
                <a:ln>
                  <a:noFill/>
                </a:ln>
                <a:solidFill>
                  <a:srgbClr val="283D40"/>
                </a:solidFill>
                <a:effectLst/>
                <a:uLnTx/>
                <a:uFillTx/>
                <a:latin typeface="Century Gothic" panose="020F0302020204030204"/>
                <a:ea typeface="+mn-ea"/>
                <a:cs typeface="+mn-cs"/>
              </a:rPr>
              <a:t>Improving the employee and customer experience is not simply nice to have for ServiceNow implementations. </a:t>
            </a:r>
            <a:r>
              <a:rPr lang="en-US" sz="1200" dirty="0">
                <a:solidFill>
                  <a:srgbClr val="283D40"/>
                </a:solidFill>
                <a:latin typeface="Century Gothic" panose="020F0302020204030204"/>
              </a:rPr>
              <a:t>To effectively prioritize the improved end-user experience design, please make sure that you have the necessary approved funding, it’s placed on </a:t>
            </a:r>
            <a:r>
              <a:rPr lang="en-US" sz="1200" dirty="0">
                <a:latin typeface="Century Gothic" panose="020F0302020204030204"/>
              </a:rPr>
              <a:t>your</a:t>
            </a:r>
            <a:r>
              <a:rPr lang="en-US" sz="1200" dirty="0">
                <a:solidFill>
                  <a:srgbClr val="283D40"/>
                </a:solidFill>
                <a:latin typeface="Century Gothic" panose="020F0302020204030204"/>
              </a:rPr>
              <a:t> ServiceNow roadmap, and your teams understand the impact of the improved experience. </a:t>
            </a:r>
            <a:endParaRPr kumimoji="0" lang="en-US" sz="1200"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20" name="Content Placeholder 11">
            <a:extLst>
              <a:ext uri="{FF2B5EF4-FFF2-40B4-BE49-F238E27FC236}">
                <a16:creationId xmlns:a16="http://schemas.microsoft.com/office/drawing/2014/main" id="{93B4A9BD-AFEC-4B5B-B17B-0783BE2AFEC4}"/>
              </a:ext>
            </a:extLst>
          </p:cNvPr>
          <p:cNvSpPr txBox="1">
            <a:spLocks/>
          </p:cNvSpPr>
          <p:nvPr/>
        </p:nvSpPr>
        <p:spPr>
          <a:xfrm>
            <a:off x="483461" y="1970918"/>
            <a:ext cx="11396119" cy="4110186"/>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Clr>
                <a:srgbClr val="283D40"/>
              </a:buClr>
              <a:buNone/>
              <a:defRPr/>
            </a:pPr>
            <a:r>
              <a:rPr kumimoji="0" lang="en-US" sz="1200" b="1" i="0" u="none" strike="noStrike" kern="1200" cap="none" spc="0" normalizeH="0" baseline="0" noProof="0" dirty="0">
                <a:ln>
                  <a:noFill/>
                </a:ln>
                <a:solidFill>
                  <a:srgbClr val="283D40"/>
                </a:solidFill>
                <a:effectLst/>
                <a:uLnTx/>
                <a:uFillTx/>
                <a:latin typeface="Century Gothic" panose="020F0302020204030204"/>
              </a:rPr>
              <a:t>Build championship for improved employee and customer experience design</a:t>
            </a:r>
            <a:r>
              <a:rPr lang="en-US" sz="1200" b="1" dirty="0">
                <a:solidFill>
                  <a:srgbClr val="283D40"/>
                </a:solidFill>
                <a:latin typeface="Century Gothic" panose="020F0302020204030204"/>
              </a:rPr>
              <a:t> </a:t>
            </a:r>
            <a:endParaRPr kumimoji="0" lang="en-US" sz="1200" b="1" i="0" u="none" strike="noStrike" kern="1200" cap="none" spc="0" normalizeH="0" baseline="0" noProof="0" dirty="0">
              <a:ln>
                <a:noFill/>
              </a:ln>
              <a:solidFill>
                <a:srgbClr val="283D40"/>
              </a:solidFill>
              <a:effectLst/>
              <a:uLnTx/>
              <a:uFillTx/>
              <a:latin typeface="Century Gothic" panose="020F0302020204030204"/>
            </a:endParaRPr>
          </a:p>
          <a:p>
            <a:pPr>
              <a:buClr>
                <a:srgbClr val="283D40"/>
              </a:buClr>
              <a:buFont typeface="Wingdings" pitchFamily="2" charset="2"/>
              <a:buChar char="q"/>
            </a:pPr>
            <a:r>
              <a:rPr lang="en-US" sz="1200" dirty="0">
                <a:solidFill>
                  <a:srgbClr val="283D40"/>
                </a:solidFill>
              </a:rPr>
              <a:t>Conduct </a:t>
            </a:r>
            <a:r>
              <a:rPr lang="en-US" sz="1200" dirty="0"/>
              <a:t>an</a:t>
            </a:r>
            <a:r>
              <a:rPr lang="en-US" sz="1200" dirty="0">
                <a:solidFill>
                  <a:srgbClr val="FF0000"/>
                </a:solidFill>
              </a:rPr>
              <a:t> </a:t>
            </a:r>
            <a:r>
              <a:rPr lang="en-US" sz="1200" dirty="0">
                <a:solidFill>
                  <a:srgbClr val="283D40"/>
                </a:solidFill>
              </a:rPr>
              <a:t>initial gap analysis between the current and desired state (the vision)—this will give you the data required to make the case for improving experience design.</a:t>
            </a:r>
          </a:p>
          <a:p>
            <a:pPr lvl="1">
              <a:buFont typeface="Wingdings" pitchFamily="2" charset="2"/>
              <a:buChar char="q"/>
            </a:pPr>
            <a:r>
              <a:rPr lang="en-US" sz="1100" dirty="0"/>
              <a:t>Design surveys to gather end users’ feedback on the ServiceNow applications and modules that are already live. Consider using the ServiceNow </a:t>
            </a:r>
            <a:r>
              <a:rPr lang="en-US" sz="1100" dirty="0">
                <a:hlinkClick r:id="rId3"/>
              </a:rPr>
              <a:t>Survey Management</a:t>
            </a:r>
            <a:r>
              <a:rPr lang="en-US" sz="1100" dirty="0"/>
              <a:t> application for the survey. Focus on:</a:t>
            </a:r>
          </a:p>
          <a:p>
            <a:pPr lvl="2">
              <a:buFont typeface="Wingdings" pitchFamily="2" charset="2"/>
              <a:buChar char="q"/>
            </a:pPr>
            <a:r>
              <a:rPr lang="en-US" sz="1100" b="1" dirty="0"/>
              <a:t>Customer effort –</a:t>
            </a:r>
            <a:r>
              <a:rPr lang="en-US" sz="1100" dirty="0"/>
              <a:t> How much effort do they have to put in to resolve their need?</a:t>
            </a:r>
          </a:p>
          <a:p>
            <a:pPr lvl="2">
              <a:buFont typeface="Wingdings" pitchFamily="2" charset="2"/>
              <a:buChar char="q"/>
            </a:pPr>
            <a:r>
              <a:rPr lang="en-US" sz="1100" b="1" dirty="0"/>
              <a:t>Customer satisfaction –</a:t>
            </a:r>
            <a:r>
              <a:rPr lang="en-US" sz="1100" dirty="0"/>
              <a:t> How satisfied are they with the services offered?</a:t>
            </a:r>
          </a:p>
          <a:p>
            <a:pPr lvl="1">
              <a:buFont typeface="Wingdings" pitchFamily="2" charset="2"/>
              <a:buChar char="q"/>
            </a:pPr>
            <a:r>
              <a:rPr lang="en-US" sz="1100" dirty="0">
                <a:solidFill>
                  <a:srgbClr val="283D40"/>
                </a:solidFill>
              </a:rPr>
              <a:t>Consider conducting the gap analysis with workshops or sprints to target specific end-user segments or parts of the user experience at a time.</a:t>
            </a:r>
          </a:p>
          <a:p>
            <a:pPr marL="227965" indent="-227965">
              <a:buClr>
                <a:srgbClr val="283D40"/>
              </a:buClr>
              <a:buFont typeface="Wingdings" pitchFamily="2" charset="2"/>
              <a:buChar char="q"/>
            </a:pPr>
            <a:r>
              <a:rPr lang="en-US" sz="1200" dirty="0">
                <a:solidFill>
                  <a:srgbClr val="283D40"/>
                </a:solidFill>
              </a:rPr>
              <a:t>Collaborate with your executive sponsor to review the gap analysis findings, build urgency to invest in improved design, and discuss potential next steps.</a:t>
            </a:r>
          </a:p>
          <a:p>
            <a:pPr>
              <a:buClr>
                <a:srgbClr val="283D40"/>
              </a:buClr>
              <a:buFont typeface="Wingdings" pitchFamily="2" charset="2"/>
              <a:buChar char="q"/>
            </a:pPr>
            <a:r>
              <a:rPr lang="en-US" sz="1200" dirty="0">
                <a:solidFill>
                  <a:srgbClr val="283D40"/>
                </a:solidFill>
              </a:rPr>
              <a:t>Secure executive sponsor buy-in to prioritize experience design in the form of approved funding.</a:t>
            </a:r>
            <a:endParaRPr lang="en-US" sz="1200" strike="sngStrike" dirty="0">
              <a:solidFill>
                <a:srgbClr val="FF0000"/>
              </a:solidFill>
            </a:endParaRPr>
          </a:p>
          <a:p>
            <a:pPr marL="227965" indent="-227965">
              <a:buClr>
                <a:srgbClr val="283D40"/>
              </a:buClr>
              <a:buFont typeface="Wingdings" pitchFamily="2" charset="2"/>
              <a:buChar char="q"/>
            </a:pPr>
            <a:r>
              <a:rPr lang="en-US" sz="1200" dirty="0"/>
              <a:t>Make sure “improving employee and customer experience” is included in your ServiceNow</a:t>
            </a:r>
            <a:r>
              <a:rPr lang="en-US" sz="1200" dirty="0">
                <a:solidFill>
                  <a:srgbClr val="FF0000"/>
                </a:solidFill>
              </a:rPr>
              <a:t> </a:t>
            </a:r>
            <a:r>
              <a:rPr lang="en-US" sz="1200" dirty="0"/>
              <a:t>roadmap (usually maintained by the </a:t>
            </a:r>
            <a:r>
              <a:rPr lang="en-US" sz="1200" dirty="0">
                <a:hlinkClick r:id="rId4"/>
              </a:rPr>
              <a:t>strategic governance team</a:t>
            </a:r>
            <a:r>
              <a:rPr lang="en-US" sz="1200" dirty="0"/>
              <a:t>).</a:t>
            </a:r>
            <a:endParaRPr lang="en-US" sz="1100" dirty="0"/>
          </a:p>
          <a:p>
            <a:pPr marL="227965" indent="-227965">
              <a:buClr>
                <a:srgbClr val="283D40"/>
              </a:buClr>
              <a:buFont typeface="Wingdings" pitchFamily="2" charset="2"/>
              <a:buChar char="q"/>
            </a:pPr>
            <a:r>
              <a:rPr lang="en-US" sz="1200" dirty="0"/>
              <a:t>Conduct yearly training sessions for ServiceNow developers and administrators about designing an engaging employee and customer experience.</a:t>
            </a:r>
          </a:p>
        </p:txBody>
      </p:sp>
      <p:grpSp>
        <p:nvGrpSpPr>
          <p:cNvPr id="19" name="Group 18">
            <a:extLst>
              <a:ext uri="{FF2B5EF4-FFF2-40B4-BE49-F238E27FC236}">
                <a16:creationId xmlns:a16="http://schemas.microsoft.com/office/drawing/2014/main" id="{6A96C8E6-5D31-48F9-BD08-D922C90593AE}"/>
              </a:ext>
            </a:extLst>
          </p:cNvPr>
          <p:cNvGrpSpPr/>
          <p:nvPr/>
        </p:nvGrpSpPr>
        <p:grpSpPr>
          <a:xfrm>
            <a:off x="557960" y="5873196"/>
            <a:ext cx="11247120" cy="462116"/>
            <a:chOff x="2381365" y="5815007"/>
            <a:chExt cx="10214158" cy="462116"/>
          </a:xfrm>
        </p:grpSpPr>
        <p:grpSp>
          <p:nvGrpSpPr>
            <p:cNvPr id="21" name="Group 20">
              <a:extLst>
                <a:ext uri="{FF2B5EF4-FFF2-40B4-BE49-F238E27FC236}">
                  <a16:creationId xmlns:a16="http://schemas.microsoft.com/office/drawing/2014/main" id="{C2741DC5-BA50-47DC-BB22-2C4A8CCD882F}"/>
                </a:ext>
              </a:extLst>
            </p:cNvPr>
            <p:cNvGrpSpPr/>
            <p:nvPr/>
          </p:nvGrpSpPr>
          <p:grpSpPr>
            <a:xfrm>
              <a:off x="2381365" y="5815007"/>
              <a:ext cx="8374274" cy="462116"/>
              <a:chOff x="375303" y="6528308"/>
              <a:chExt cx="8442072" cy="462116"/>
            </a:xfrm>
          </p:grpSpPr>
          <p:sp>
            <p:nvSpPr>
              <p:cNvPr id="23" name="Chevron 29">
                <a:extLst>
                  <a:ext uri="{FF2B5EF4-FFF2-40B4-BE49-F238E27FC236}">
                    <a16:creationId xmlns:a16="http://schemas.microsoft.com/office/drawing/2014/main" id="{9FFE5078-FCE5-468C-AA4E-54CCE91C5144}"/>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4" name="Chevron 34">
                <a:extLst>
                  <a:ext uri="{FF2B5EF4-FFF2-40B4-BE49-F238E27FC236}">
                    <a16:creationId xmlns:a16="http://schemas.microsoft.com/office/drawing/2014/main" id="{39EAF570-9A68-45EC-8AA0-F28B7DEDEBAE}"/>
                  </a:ext>
                </a:extLst>
              </p:cNvPr>
              <p:cNvSpPr/>
              <p:nvPr/>
            </p:nvSpPr>
            <p:spPr>
              <a:xfrm>
                <a:off x="1155958"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Set up to prioritize designing an improved end-user experience</a:t>
                </a:r>
              </a:p>
            </p:txBody>
          </p:sp>
          <p:sp>
            <p:nvSpPr>
              <p:cNvPr id="25" name="Chevron 35">
                <a:extLst>
                  <a:ext uri="{FF2B5EF4-FFF2-40B4-BE49-F238E27FC236}">
                    <a16:creationId xmlns:a16="http://schemas.microsoft.com/office/drawing/2014/main" id="{75082662-EF95-49E7-878D-2563827549EB}"/>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Engage with end-users to identify needs</a:t>
                </a:r>
              </a:p>
            </p:txBody>
          </p:sp>
          <p:sp>
            <p:nvSpPr>
              <p:cNvPr id="26" name="Chevron 36">
                <a:extLst>
                  <a:ext uri="{FF2B5EF4-FFF2-40B4-BE49-F238E27FC236}">
                    <a16:creationId xmlns:a16="http://schemas.microsoft.com/office/drawing/2014/main" id="{85E96E1C-EE99-432E-A9BB-6A7A9CEB55B1}"/>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experience design standards</a:t>
                </a:r>
              </a:p>
            </p:txBody>
          </p:sp>
          <p:sp>
            <p:nvSpPr>
              <p:cNvPr id="27" name="Chevron 37">
                <a:extLst>
                  <a:ext uri="{FF2B5EF4-FFF2-40B4-BE49-F238E27FC236}">
                    <a16:creationId xmlns:a16="http://schemas.microsoft.com/office/drawing/2014/main" id="{2E974262-B1C1-4CB0-B21D-248DBDDAAC7D}"/>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Track metrics that indicate experience gaps</a:t>
                </a:r>
              </a:p>
            </p:txBody>
          </p:sp>
        </p:grpSp>
        <p:sp>
          <p:nvSpPr>
            <p:cNvPr id="22" name="Chevron 37">
              <a:extLst>
                <a:ext uri="{FF2B5EF4-FFF2-40B4-BE49-F238E27FC236}">
                  <a16:creationId xmlns:a16="http://schemas.microsoft.com/office/drawing/2014/main" id="{7894872E-7555-4592-B57F-751B7D22C0BF}"/>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Proactively enhance the experience </a:t>
              </a:r>
            </a:p>
          </p:txBody>
        </p:sp>
      </p:grpSp>
    </p:spTree>
    <p:extLst>
      <p:ext uri="{BB962C8B-B14F-4D97-AF65-F5344CB8AC3E}">
        <p14:creationId xmlns:p14="http://schemas.microsoft.com/office/powerpoint/2010/main" val="3377337402"/>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9" y="341807"/>
            <a:ext cx="11225082" cy="668692"/>
          </a:xfrm>
        </p:spPr>
        <p:txBody>
          <a:bodyPr/>
          <a:lstStyle/>
          <a:p>
            <a:r>
              <a:rPr lang="en-US" dirty="0"/>
              <a:t>Step 1c: Allocate resources toward experience design</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42819" y="1216967"/>
            <a:ext cx="11225082" cy="461665"/>
          </a:xfrm>
          <a:prstGeom prst="rect">
            <a:avLst/>
          </a:prstGeom>
          <a:noFill/>
        </p:spPr>
        <p:txBody>
          <a:bodyPr wrap="square" rtlCol="0" anchor="t">
            <a:spAutoFit/>
          </a:bodyPr>
          <a:lstStyle/>
          <a:p>
            <a:pPr lvl="0">
              <a:defRPr/>
            </a:pPr>
            <a:r>
              <a:rPr lang="en-US" sz="1200" dirty="0">
                <a:solidFill>
                  <a:srgbClr val="283D40"/>
                </a:solidFill>
              </a:rPr>
              <a:t>Designing an engaging experience requires expertise beyond IT requirement gathering. Involve user research and UX design experts from other parts of your organization to help guide—and design—the employee and customer experience with ServiceNow. </a:t>
            </a:r>
            <a:endParaRPr kumimoji="0" lang="en-US" sz="1200"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grpSp>
        <p:nvGrpSpPr>
          <p:cNvPr id="21" name="Group 20">
            <a:extLst>
              <a:ext uri="{FF2B5EF4-FFF2-40B4-BE49-F238E27FC236}">
                <a16:creationId xmlns:a16="http://schemas.microsoft.com/office/drawing/2014/main" id="{61E11728-0BD6-4376-BF39-28A81FA12963}"/>
              </a:ext>
            </a:extLst>
          </p:cNvPr>
          <p:cNvGrpSpPr/>
          <p:nvPr/>
        </p:nvGrpSpPr>
        <p:grpSpPr>
          <a:xfrm>
            <a:off x="632459" y="5873196"/>
            <a:ext cx="11247120" cy="462116"/>
            <a:chOff x="2381365" y="5815007"/>
            <a:chExt cx="10214158" cy="462116"/>
          </a:xfrm>
        </p:grpSpPr>
        <p:grpSp>
          <p:nvGrpSpPr>
            <p:cNvPr id="22" name="Group 21">
              <a:extLst>
                <a:ext uri="{FF2B5EF4-FFF2-40B4-BE49-F238E27FC236}">
                  <a16:creationId xmlns:a16="http://schemas.microsoft.com/office/drawing/2014/main" id="{DD92AA59-16E3-44B3-B353-F897AE55E165}"/>
                </a:ext>
              </a:extLst>
            </p:cNvPr>
            <p:cNvGrpSpPr/>
            <p:nvPr/>
          </p:nvGrpSpPr>
          <p:grpSpPr>
            <a:xfrm>
              <a:off x="2381365" y="5815007"/>
              <a:ext cx="8374274" cy="462116"/>
              <a:chOff x="375303" y="6528308"/>
              <a:chExt cx="8442072" cy="462116"/>
            </a:xfrm>
          </p:grpSpPr>
          <p:sp>
            <p:nvSpPr>
              <p:cNvPr id="24" name="Chevron 29">
                <a:extLst>
                  <a:ext uri="{FF2B5EF4-FFF2-40B4-BE49-F238E27FC236}">
                    <a16:creationId xmlns:a16="http://schemas.microsoft.com/office/drawing/2014/main" id="{678037D1-CBCD-4B04-A862-DB2B3DD83D17}"/>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5" name="Chevron 34">
                <a:extLst>
                  <a:ext uri="{FF2B5EF4-FFF2-40B4-BE49-F238E27FC236}">
                    <a16:creationId xmlns:a16="http://schemas.microsoft.com/office/drawing/2014/main" id="{E4E21BF5-E634-44B4-BF53-80811D7C4AAD}"/>
                  </a:ext>
                </a:extLst>
              </p:cNvPr>
              <p:cNvSpPr/>
              <p:nvPr/>
            </p:nvSpPr>
            <p:spPr>
              <a:xfrm>
                <a:off x="1155958"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1. Set up to prioritize designing an improved end-user experience</a:t>
                </a:r>
              </a:p>
            </p:txBody>
          </p:sp>
          <p:sp>
            <p:nvSpPr>
              <p:cNvPr id="26" name="Chevron 35">
                <a:extLst>
                  <a:ext uri="{FF2B5EF4-FFF2-40B4-BE49-F238E27FC236}">
                    <a16:creationId xmlns:a16="http://schemas.microsoft.com/office/drawing/2014/main" id="{CCF8E5E8-9309-4857-9C9E-1E7124914F0D}"/>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Engage with end-users to identify needs</a:t>
                </a:r>
              </a:p>
            </p:txBody>
          </p:sp>
          <p:sp>
            <p:nvSpPr>
              <p:cNvPr id="27" name="Chevron 36">
                <a:extLst>
                  <a:ext uri="{FF2B5EF4-FFF2-40B4-BE49-F238E27FC236}">
                    <a16:creationId xmlns:a16="http://schemas.microsoft.com/office/drawing/2014/main" id="{A4DF346E-1697-44CC-AB06-1F737680BCE5}"/>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experience design standards</a:t>
                </a:r>
              </a:p>
            </p:txBody>
          </p:sp>
          <p:sp>
            <p:nvSpPr>
              <p:cNvPr id="34" name="Chevron 37">
                <a:extLst>
                  <a:ext uri="{FF2B5EF4-FFF2-40B4-BE49-F238E27FC236}">
                    <a16:creationId xmlns:a16="http://schemas.microsoft.com/office/drawing/2014/main" id="{3F68FED1-D5CC-4858-BDF9-6CDA131F4677}"/>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Track metrics that indicate experience gaps</a:t>
                </a:r>
              </a:p>
            </p:txBody>
          </p:sp>
        </p:grpSp>
        <p:sp>
          <p:nvSpPr>
            <p:cNvPr id="23" name="Chevron 37">
              <a:extLst>
                <a:ext uri="{FF2B5EF4-FFF2-40B4-BE49-F238E27FC236}">
                  <a16:creationId xmlns:a16="http://schemas.microsoft.com/office/drawing/2014/main" id="{EBE06BC3-4DB3-4BE1-99C6-9A6300902509}"/>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Proactively enhance the experience </a:t>
              </a:r>
            </a:p>
          </p:txBody>
        </p:sp>
      </p:grpSp>
      <p:sp>
        <p:nvSpPr>
          <p:cNvPr id="17" name="Content Placeholder 11">
            <a:extLst>
              <a:ext uri="{FF2B5EF4-FFF2-40B4-BE49-F238E27FC236}">
                <a16:creationId xmlns:a16="http://schemas.microsoft.com/office/drawing/2014/main" id="{F7F95675-CD09-4D51-8F9E-1E2D24EC98B5}"/>
              </a:ext>
            </a:extLst>
          </p:cNvPr>
          <p:cNvSpPr txBox="1">
            <a:spLocks/>
          </p:cNvSpPr>
          <p:nvPr/>
        </p:nvSpPr>
        <p:spPr>
          <a:xfrm>
            <a:off x="515056" y="1949856"/>
            <a:ext cx="5053081" cy="3146978"/>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*Build a group of advisors for the employee and customer experience design portion of the Now Platform</a:t>
            </a:r>
          </a:p>
          <a:p>
            <a:pPr>
              <a:buFont typeface="Wingdings" pitchFamily="2" charset="2"/>
              <a:buChar char="q"/>
            </a:pPr>
            <a:r>
              <a:rPr lang="en-US" sz="1200" dirty="0"/>
              <a:t>Identify the resources across your organization* with the following expertise:</a:t>
            </a:r>
          </a:p>
          <a:p>
            <a:pPr lvl="1">
              <a:buFont typeface="Wingdings" pitchFamily="2" charset="2"/>
              <a:buChar char="q"/>
            </a:pPr>
            <a:r>
              <a:rPr lang="en-US" sz="1100" dirty="0"/>
              <a:t>UX/UI design</a:t>
            </a:r>
          </a:p>
          <a:p>
            <a:pPr lvl="1">
              <a:buFont typeface="Wingdings" pitchFamily="2" charset="2"/>
              <a:buChar char="q"/>
            </a:pPr>
            <a:r>
              <a:rPr lang="en-US" sz="1100" dirty="0"/>
              <a:t>User research</a:t>
            </a:r>
          </a:p>
          <a:p>
            <a:pPr lvl="1">
              <a:buFont typeface="Wingdings" pitchFamily="2" charset="2"/>
              <a:buChar char="q"/>
            </a:pPr>
            <a:r>
              <a:rPr lang="en-US" sz="1100" dirty="0"/>
              <a:t>Knowledge of ServiceNow capabilities – Consider process users and ServiceNow developers.</a:t>
            </a:r>
          </a:p>
          <a:p>
            <a:pPr lvl="1">
              <a:buFont typeface="Wingdings" pitchFamily="2" charset="2"/>
              <a:buChar char="q"/>
            </a:pPr>
            <a:r>
              <a:rPr lang="en-US" sz="1100" dirty="0"/>
              <a:t>Knowledge of ServiceNow end users – Consider service and application owners.</a:t>
            </a:r>
          </a:p>
          <a:p>
            <a:pPr>
              <a:buFont typeface="Wingdings" pitchFamily="2" charset="2"/>
              <a:buChar char="q"/>
            </a:pPr>
            <a:r>
              <a:rPr lang="en-US" sz="1200" dirty="0"/>
              <a:t>Out of the resources identified, secure three to five individuals (formally assign them) to own the design and maintenance piece of the employee and customer experience on the Now Platform (this need not be their full-time role).</a:t>
            </a:r>
          </a:p>
        </p:txBody>
      </p:sp>
      <p:sp>
        <p:nvSpPr>
          <p:cNvPr id="19" name="Rectangle 18">
            <a:extLst>
              <a:ext uri="{FF2B5EF4-FFF2-40B4-BE49-F238E27FC236}">
                <a16:creationId xmlns:a16="http://schemas.microsoft.com/office/drawing/2014/main" id="{4C7BDD32-FAA1-4187-8B67-66F1A4E077EB}"/>
              </a:ext>
            </a:extLst>
          </p:cNvPr>
          <p:cNvSpPr/>
          <p:nvPr/>
        </p:nvSpPr>
        <p:spPr>
          <a:xfrm>
            <a:off x="5878545" y="3956642"/>
            <a:ext cx="4872873" cy="869358"/>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Don’t just ask your system administrator to design the experience.  Build a cross-functional design team with individuals who can look beyond the user interface to</a:t>
            </a:r>
            <a:r>
              <a:rPr lang="en-US" sz="1100" dirty="0">
                <a:solidFill>
                  <a:srgbClr val="FF0000"/>
                </a:solidFill>
              </a:rPr>
              <a:t> </a:t>
            </a:r>
            <a:r>
              <a:rPr lang="en-US" sz="1100" dirty="0">
                <a:solidFill>
                  <a:schemeClr val="tx1"/>
                </a:solidFill>
              </a:rPr>
              <a:t>identify</a:t>
            </a:r>
            <a:r>
              <a:rPr lang="en-US" sz="1100" dirty="0">
                <a:solidFill>
                  <a:srgbClr val="FF0000"/>
                </a:solidFill>
              </a:rPr>
              <a:t> </a:t>
            </a:r>
            <a:r>
              <a:rPr lang="en-US" sz="1100" dirty="0">
                <a:solidFill>
                  <a:schemeClr val="tx1"/>
                </a:solidFill>
              </a:rPr>
              <a:t>pain points from the employee and customer perspective. </a:t>
            </a:r>
          </a:p>
        </p:txBody>
      </p:sp>
      <p:sp>
        <p:nvSpPr>
          <p:cNvPr id="29" name="Content Placeholder 11">
            <a:extLst>
              <a:ext uri="{FF2B5EF4-FFF2-40B4-BE49-F238E27FC236}">
                <a16:creationId xmlns:a16="http://schemas.microsoft.com/office/drawing/2014/main" id="{4C689D6F-E29C-4492-9B29-0ECDB99E12DF}"/>
              </a:ext>
            </a:extLst>
          </p:cNvPr>
          <p:cNvSpPr txBox="1">
            <a:spLocks/>
          </p:cNvSpPr>
          <p:nvPr/>
        </p:nvSpPr>
        <p:spPr>
          <a:xfrm>
            <a:off x="5759969" y="1949856"/>
            <a:ext cx="6062439" cy="287614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the advisory group's roles and responsibilities </a:t>
            </a:r>
          </a:p>
          <a:p>
            <a:pPr>
              <a:buFont typeface="Wingdings" pitchFamily="2" charset="2"/>
              <a:buChar char="q"/>
            </a:pPr>
            <a:r>
              <a:rPr lang="en-US" sz="1200" dirty="0"/>
              <a:t>Clarify the roles and responsibilities of the advisory group. Focus on the following responsibilities:</a:t>
            </a:r>
          </a:p>
          <a:p>
            <a:pPr lvl="1">
              <a:buFont typeface="Wingdings" pitchFamily="2" charset="2"/>
              <a:buChar char="q"/>
            </a:pPr>
            <a:r>
              <a:rPr lang="en-US" sz="1100" dirty="0"/>
              <a:t>Supervise user experience research studies.</a:t>
            </a:r>
          </a:p>
          <a:p>
            <a:pPr lvl="1">
              <a:buFont typeface="Wingdings" pitchFamily="2" charset="2"/>
              <a:buChar char="q"/>
            </a:pPr>
            <a:r>
              <a:rPr lang="en-US" sz="1100" dirty="0"/>
              <a:t>Define self-service experience design standards.</a:t>
            </a:r>
          </a:p>
          <a:p>
            <a:pPr lvl="1">
              <a:buFont typeface="Wingdings" pitchFamily="2" charset="2"/>
              <a:buChar char="q"/>
            </a:pPr>
            <a:r>
              <a:rPr lang="en-US" sz="1100" dirty="0"/>
              <a:t>Track metrics of success against the desired experience.</a:t>
            </a:r>
          </a:p>
          <a:p>
            <a:pPr lvl="1">
              <a:buFont typeface="Wingdings" pitchFamily="2" charset="2"/>
              <a:buChar char="q"/>
            </a:pPr>
            <a:r>
              <a:rPr lang="en-US" sz="1100" dirty="0"/>
              <a:t>Guide application owners, developers, and process users on understanding end users’ needs and designing engaging experiences.</a:t>
            </a:r>
          </a:p>
        </p:txBody>
      </p:sp>
      <p:sp>
        <p:nvSpPr>
          <p:cNvPr id="20" name="TextBox 19">
            <a:extLst>
              <a:ext uri="{FF2B5EF4-FFF2-40B4-BE49-F238E27FC236}">
                <a16:creationId xmlns:a16="http://schemas.microsoft.com/office/drawing/2014/main" id="{770FD3A3-94EE-4208-8DEE-5D1476D63A25}"/>
              </a:ext>
            </a:extLst>
          </p:cNvPr>
          <p:cNvSpPr txBox="1"/>
          <p:nvPr/>
        </p:nvSpPr>
        <p:spPr>
          <a:xfrm>
            <a:off x="515055" y="5641033"/>
            <a:ext cx="7314245" cy="215444"/>
          </a:xfrm>
          <a:prstGeom prst="rect">
            <a:avLst/>
          </a:prstGeom>
          <a:noFill/>
        </p:spPr>
        <p:txBody>
          <a:bodyPr wrap="square" rtlCol="0">
            <a:spAutoFit/>
          </a:bodyPr>
          <a:lstStyle/>
          <a:p>
            <a:r>
              <a:rPr lang="en-US" sz="800" dirty="0"/>
              <a:t>*If you don’t have design experts within your organization, consider working with ServiceNow professional services or design partners. </a:t>
            </a:r>
          </a:p>
        </p:txBody>
      </p:sp>
    </p:spTree>
    <p:extLst>
      <p:ext uri="{BB962C8B-B14F-4D97-AF65-F5344CB8AC3E}">
        <p14:creationId xmlns:p14="http://schemas.microsoft.com/office/powerpoint/2010/main" val="755692023"/>
      </p:ext>
    </p:extLst>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8" y="341807"/>
            <a:ext cx="10072781" cy="668692"/>
          </a:xfrm>
        </p:spPr>
        <p:txBody>
          <a:bodyPr/>
          <a:lstStyle/>
          <a:p>
            <a:r>
              <a:rPr lang="en-US" dirty="0"/>
              <a:t>Step 2: Engage with end users to identify needs</a:t>
            </a:r>
          </a:p>
        </p:txBody>
      </p:sp>
      <p:sp>
        <p:nvSpPr>
          <p:cNvPr id="18" name="TextBox 17">
            <a:extLst>
              <a:ext uri="{FF2B5EF4-FFF2-40B4-BE49-F238E27FC236}">
                <a16:creationId xmlns:a16="http://schemas.microsoft.com/office/drawing/2014/main" id="{854AE953-A9B4-4F9A-B814-B53A9CB54D4D}"/>
              </a:ext>
            </a:extLst>
          </p:cNvPr>
          <p:cNvSpPr txBox="1"/>
          <p:nvPr/>
        </p:nvSpPr>
        <p:spPr>
          <a:xfrm>
            <a:off x="442819" y="1216967"/>
            <a:ext cx="11225082" cy="276999"/>
          </a:xfrm>
          <a:prstGeom prst="rect">
            <a:avLst/>
          </a:prstGeom>
          <a:noFill/>
        </p:spPr>
        <p:txBody>
          <a:bodyPr wrap="square" rtlCol="0" anchor="t">
            <a:spAutoFit/>
          </a:bodyPr>
          <a:lstStyle/>
          <a:p>
            <a:pPr lvl="0">
              <a:defRPr/>
            </a:pPr>
            <a:r>
              <a:rPr lang="en-US" sz="1200" dirty="0">
                <a:solidFill>
                  <a:srgbClr val="283D40"/>
                </a:solidFill>
              </a:rPr>
              <a:t>To create an engaging experience, it’s important to understand who your end users are, what they need, and what their expectations are.</a:t>
            </a:r>
            <a:endParaRPr kumimoji="0" lang="en-US" sz="1200"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21" name="Content Placeholder 11">
            <a:extLst>
              <a:ext uri="{FF2B5EF4-FFF2-40B4-BE49-F238E27FC236}">
                <a16:creationId xmlns:a16="http://schemas.microsoft.com/office/drawing/2014/main" id="{D7634C72-5551-4B7F-9675-BA5A18B8F465}"/>
              </a:ext>
            </a:extLst>
          </p:cNvPr>
          <p:cNvSpPr txBox="1">
            <a:spLocks/>
          </p:cNvSpPr>
          <p:nvPr/>
        </p:nvSpPr>
        <p:spPr>
          <a:xfrm>
            <a:off x="459184" y="1604076"/>
            <a:ext cx="4834176" cy="4022890"/>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Identify service end users</a:t>
            </a:r>
          </a:p>
          <a:p>
            <a:pPr marL="227965" indent="-227965">
              <a:spcBef>
                <a:spcPts val="600"/>
              </a:spcBef>
              <a:buFont typeface="Wingdings" pitchFamily="2" charset="2"/>
              <a:buChar char="q"/>
            </a:pPr>
            <a:r>
              <a:rPr lang="en-US" sz="1200" dirty="0"/>
              <a:t>Identify the categories of self-service interactions employees and customers have with ServiceNow. </a:t>
            </a:r>
            <a:br>
              <a:rPr lang="en-US" sz="1200" dirty="0"/>
            </a:br>
            <a:br>
              <a:rPr lang="en-US" sz="1200" dirty="0"/>
            </a:br>
            <a:r>
              <a:rPr lang="en-US" sz="1200" dirty="0"/>
              <a:t>These may include:</a:t>
            </a:r>
          </a:p>
          <a:p>
            <a:pPr lvl="1">
              <a:buFont typeface="Wingdings" pitchFamily="2" charset="2"/>
              <a:buChar char="q"/>
            </a:pPr>
            <a:r>
              <a:rPr lang="en-US" sz="1100" dirty="0"/>
              <a:t>Requests for new products or services</a:t>
            </a:r>
          </a:p>
          <a:p>
            <a:pPr lvl="1">
              <a:buFont typeface="Wingdings" pitchFamily="2" charset="2"/>
              <a:buChar char="q"/>
            </a:pPr>
            <a:r>
              <a:rPr lang="en-US" sz="1100" dirty="0"/>
              <a:t>The ability to report on incidents or resolve issues</a:t>
            </a:r>
          </a:p>
          <a:p>
            <a:pPr lvl="1">
              <a:buFont typeface="Wingdings" pitchFamily="2" charset="2"/>
              <a:buChar char="q"/>
            </a:pPr>
            <a:r>
              <a:rPr lang="en-US" sz="1100" dirty="0"/>
              <a:t>Access to knowledge articles</a:t>
            </a:r>
          </a:p>
          <a:p>
            <a:pPr>
              <a:buFont typeface="Wingdings" pitchFamily="2" charset="2"/>
              <a:buChar char="q"/>
            </a:pPr>
            <a:r>
              <a:rPr lang="en-US" sz="1200" dirty="0"/>
              <a:t>Identify a sample set of key end users for each of the above categories.</a:t>
            </a:r>
          </a:p>
          <a:p>
            <a:pPr marL="456565" lvl="1" indent="-224790">
              <a:buFont typeface="Wingdings" pitchFamily="2" charset="2"/>
              <a:buChar char="q"/>
            </a:pPr>
            <a:r>
              <a:rPr lang="en-US" sz="1100" dirty="0"/>
              <a:t>Look across business units or functions (employees) and demographic profiles (customers).</a:t>
            </a:r>
          </a:p>
          <a:p>
            <a:pPr marL="231682" lvl="1" indent="0">
              <a:buNone/>
            </a:pPr>
            <a:endParaRPr lang="en-US" sz="1100" i="1" dirty="0"/>
          </a:p>
          <a:p>
            <a:pPr marL="0" indent="0">
              <a:buNone/>
            </a:pPr>
            <a:endParaRPr lang="en-US" sz="1200" dirty="0"/>
          </a:p>
        </p:txBody>
      </p:sp>
      <p:sp>
        <p:nvSpPr>
          <p:cNvPr id="22" name="Content Placeholder 11">
            <a:extLst>
              <a:ext uri="{FF2B5EF4-FFF2-40B4-BE49-F238E27FC236}">
                <a16:creationId xmlns:a16="http://schemas.microsoft.com/office/drawing/2014/main" id="{C459FF48-8281-4780-ACCC-9899A1819A7B}"/>
              </a:ext>
            </a:extLst>
          </p:cNvPr>
          <p:cNvSpPr txBox="1">
            <a:spLocks/>
          </p:cNvSpPr>
          <p:nvPr/>
        </p:nvSpPr>
        <p:spPr>
          <a:xfrm>
            <a:off x="5372060" y="1585010"/>
            <a:ext cx="6450349" cy="4130244"/>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Engage and observe end users to map out the state of the current experience</a:t>
            </a:r>
          </a:p>
          <a:p>
            <a:pPr marL="227965" indent="-227965">
              <a:spcBef>
                <a:spcPts val="600"/>
              </a:spcBef>
              <a:buFont typeface="Wingdings" pitchFamily="2" charset="2"/>
              <a:buChar char="q"/>
            </a:pPr>
            <a:r>
              <a:rPr lang="en-US" sz="1200" dirty="0"/>
              <a:t>Randomly select at least three end users from each business unit or function (for employees) or demographic profile (for customers).</a:t>
            </a:r>
          </a:p>
          <a:p>
            <a:pPr>
              <a:buFont typeface="Wingdings" pitchFamily="2" charset="2"/>
              <a:buChar char="q"/>
            </a:pPr>
            <a:r>
              <a:rPr lang="en-US" sz="1200" dirty="0"/>
              <a:t>Observe the day-to-day activities of the selected end users and interview them. Assume you know nothing about them in order to understand their service needs. Use the questions below:</a:t>
            </a:r>
          </a:p>
          <a:p>
            <a:pPr lvl="1">
              <a:buFont typeface="Wingdings" pitchFamily="2" charset="2"/>
              <a:buChar char="q"/>
            </a:pPr>
            <a:r>
              <a:rPr lang="en-US" sz="1100" dirty="0"/>
              <a:t>What do you do when you need to ________ (request a new service, for example)? Where do you look for alternatives?</a:t>
            </a:r>
          </a:p>
          <a:p>
            <a:pPr lvl="1">
              <a:buFont typeface="Wingdings" pitchFamily="2" charset="2"/>
              <a:buChar char="q"/>
            </a:pPr>
            <a:r>
              <a:rPr lang="en-US" sz="1100" dirty="0"/>
              <a:t>I saw that you did ________. What you were trying to accomplish?</a:t>
            </a:r>
          </a:p>
          <a:p>
            <a:pPr lvl="1">
              <a:buFont typeface="Wingdings" pitchFamily="2" charset="2"/>
              <a:buChar char="q"/>
            </a:pPr>
            <a:r>
              <a:rPr lang="en-US" sz="1100" dirty="0"/>
              <a:t>What do you do when you get stuck on a screen or a step in the process?</a:t>
            </a:r>
          </a:p>
          <a:p>
            <a:pPr lvl="1">
              <a:buFont typeface="Wingdings" pitchFamily="2" charset="2"/>
              <a:buChar char="q"/>
            </a:pPr>
            <a:r>
              <a:rPr lang="en-US" sz="1100" dirty="0"/>
              <a:t>What challenges do you bump into while trying to complete ________? What frustrates you most about your current process?</a:t>
            </a:r>
          </a:p>
          <a:p>
            <a:pPr>
              <a:buFont typeface="Wingdings" pitchFamily="2" charset="2"/>
              <a:buChar char="q"/>
            </a:pPr>
            <a:r>
              <a:rPr lang="en-US" sz="1200" dirty="0"/>
              <a:t>Based on your findings, map out the current state of the experience for each use case including:</a:t>
            </a:r>
          </a:p>
          <a:p>
            <a:pPr marL="456565" lvl="1" indent="-224790">
              <a:buFont typeface="Wingdings" pitchFamily="2" charset="2"/>
              <a:buChar char="q"/>
            </a:pPr>
            <a:r>
              <a:rPr lang="en-US" sz="1100" b="1" dirty="0"/>
              <a:t>Steps –</a:t>
            </a:r>
            <a:r>
              <a:rPr lang="en-US" sz="1100" dirty="0"/>
              <a:t> What are the key interaction steps in the service use case?</a:t>
            </a:r>
          </a:p>
          <a:p>
            <a:pPr marL="456565" lvl="1" indent="-224790">
              <a:buFont typeface="Wingdings" pitchFamily="2" charset="2"/>
              <a:buChar char="q"/>
            </a:pPr>
            <a:r>
              <a:rPr lang="en-US" sz="1100" b="1" dirty="0"/>
              <a:t>Description –</a:t>
            </a:r>
            <a:r>
              <a:rPr lang="en-US" sz="1100" dirty="0"/>
              <a:t> What is happening at each step?</a:t>
            </a:r>
          </a:p>
          <a:p>
            <a:pPr marL="456565" lvl="1" indent="-224790">
              <a:buFont typeface="Wingdings" pitchFamily="2" charset="2"/>
              <a:buChar char="q"/>
            </a:pPr>
            <a:r>
              <a:rPr lang="en-US" sz="1100" b="1" dirty="0"/>
              <a:t>Channel –</a:t>
            </a:r>
            <a:r>
              <a:rPr lang="en-US" sz="1100" dirty="0"/>
              <a:t> Are they using email, phone, or another medium?</a:t>
            </a:r>
          </a:p>
          <a:p>
            <a:pPr marL="456565" lvl="1" indent="-224790">
              <a:buFont typeface="Wingdings" pitchFamily="2" charset="2"/>
              <a:buChar char="q"/>
            </a:pPr>
            <a:r>
              <a:rPr lang="en-US" sz="1100" b="1" dirty="0"/>
              <a:t>Pain points –</a:t>
            </a:r>
            <a:r>
              <a:rPr lang="en-US" sz="1100" dirty="0"/>
              <a:t> Is anything particularly annoying, missing, or broken?</a:t>
            </a:r>
          </a:p>
          <a:p>
            <a:pPr marL="456565" lvl="1" indent="-224790">
              <a:buFont typeface="Wingdings" pitchFamily="2" charset="2"/>
              <a:buChar char="q"/>
            </a:pPr>
            <a:r>
              <a:rPr lang="en-US" sz="1100" b="1" dirty="0"/>
              <a:t>Emotions –</a:t>
            </a:r>
            <a:r>
              <a:rPr lang="en-US" sz="1100" dirty="0"/>
              <a:t> How are they feeling?</a:t>
            </a:r>
            <a:endParaRPr lang="en-US" sz="1050" dirty="0"/>
          </a:p>
          <a:p>
            <a:pPr marL="0" indent="0">
              <a:buNone/>
            </a:pPr>
            <a:endParaRPr lang="en-US" sz="1050" dirty="0"/>
          </a:p>
        </p:txBody>
      </p:sp>
      <p:sp>
        <p:nvSpPr>
          <p:cNvPr id="23" name="Rectangle 22">
            <a:extLst>
              <a:ext uri="{FF2B5EF4-FFF2-40B4-BE49-F238E27FC236}">
                <a16:creationId xmlns:a16="http://schemas.microsoft.com/office/drawing/2014/main" id="{E8BB1F72-1F66-465D-ACFE-39CD1EE764A7}"/>
              </a:ext>
            </a:extLst>
          </p:cNvPr>
          <p:cNvSpPr/>
          <p:nvPr/>
        </p:nvSpPr>
        <p:spPr>
          <a:xfrm>
            <a:off x="575032" y="4757099"/>
            <a:ext cx="4602480" cy="89592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Always conduct user research studies, including interviews and focus group discussions, with the help of UX design and user research experts. Identifying end users’ needs for design considerations requires specific expertise that doesn’t always reside with internal-facing groups like IT.</a:t>
            </a:r>
          </a:p>
        </p:txBody>
      </p:sp>
      <p:grpSp>
        <p:nvGrpSpPr>
          <p:cNvPr id="19" name="Group 18">
            <a:extLst>
              <a:ext uri="{FF2B5EF4-FFF2-40B4-BE49-F238E27FC236}">
                <a16:creationId xmlns:a16="http://schemas.microsoft.com/office/drawing/2014/main" id="{0AC0E366-2D06-4113-B86E-D926F9C29906}"/>
              </a:ext>
            </a:extLst>
          </p:cNvPr>
          <p:cNvGrpSpPr/>
          <p:nvPr/>
        </p:nvGrpSpPr>
        <p:grpSpPr>
          <a:xfrm>
            <a:off x="597328" y="5873196"/>
            <a:ext cx="11247120" cy="462116"/>
            <a:chOff x="2381365" y="5815007"/>
            <a:chExt cx="10214158" cy="462116"/>
          </a:xfrm>
        </p:grpSpPr>
        <p:grpSp>
          <p:nvGrpSpPr>
            <p:cNvPr id="24" name="Group 23">
              <a:extLst>
                <a:ext uri="{FF2B5EF4-FFF2-40B4-BE49-F238E27FC236}">
                  <a16:creationId xmlns:a16="http://schemas.microsoft.com/office/drawing/2014/main" id="{95C47BF6-C2AE-4BBB-9FAA-EC6318127E98}"/>
                </a:ext>
              </a:extLst>
            </p:cNvPr>
            <p:cNvGrpSpPr/>
            <p:nvPr/>
          </p:nvGrpSpPr>
          <p:grpSpPr>
            <a:xfrm>
              <a:off x="2381365" y="5815007"/>
              <a:ext cx="8374274" cy="462116"/>
              <a:chOff x="375303" y="6528308"/>
              <a:chExt cx="8442072" cy="462116"/>
            </a:xfrm>
          </p:grpSpPr>
          <p:sp>
            <p:nvSpPr>
              <p:cNvPr id="26" name="Chevron 29">
                <a:extLst>
                  <a:ext uri="{FF2B5EF4-FFF2-40B4-BE49-F238E27FC236}">
                    <a16:creationId xmlns:a16="http://schemas.microsoft.com/office/drawing/2014/main" id="{F7026BEE-5C3F-44DD-8143-E43143308AE4}"/>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7" name="Chevron 34">
                <a:extLst>
                  <a:ext uri="{FF2B5EF4-FFF2-40B4-BE49-F238E27FC236}">
                    <a16:creationId xmlns:a16="http://schemas.microsoft.com/office/drawing/2014/main" id="{30B70158-5C28-4315-899E-D9BE81B96D23}"/>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Set up to prioritize designing an improved end-user experience</a:t>
                </a:r>
              </a:p>
            </p:txBody>
          </p:sp>
          <p:sp>
            <p:nvSpPr>
              <p:cNvPr id="29" name="Chevron 35">
                <a:extLst>
                  <a:ext uri="{FF2B5EF4-FFF2-40B4-BE49-F238E27FC236}">
                    <a16:creationId xmlns:a16="http://schemas.microsoft.com/office/drawing/2014/main" id="{1E0323CE-3C12-40D1-90B6-3633E256CD87}"/>
                  </a:ext>
                </a:extLst>
              </p:cNvPr>
              <p:cNvSpPr/>
              <p:nvPr/>
            </p:nvSpPr>
            <p:spPr>
              <a:xfrm>
                <a:off x="3095961" y="6528308"/>
                <a:ext cx="194963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2. Engage with end-users to identify needs</a:t>
                </a:r>
              </a:p>
            </p:txBody>
          </p:sp>
          <p:sp>
            <p:nvSpPr>
              <p:cNvPr id="34" name="Chevron 36">
                <a:extLst>
                  <a:ext uri="{FF2B5EF4-FFF2-40B4-BE49-F238E27FC236}">
                    <a16:creationId xmlns:a16="http://schemas.microsoft.com/office/drawing/2014/main" id="{A8F0A238-E9D6-45C1-B17A-D32E55C33C4D}"/>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experience design standards</a:t>
                </a:r>
              </a:p>
            </p:txBody>
          </p:sp>
          <p:sp>
            <p:nvSpPr>
              <p:cNvPr id="41" name="Chevron 37">
                <a:extLst>
                  <a:ext uri="{FF2B5EF4-FFF2-40B4-BE49-F238E27FC236}">
                    <a16:creationId xmlns:a16="http://schemas.microsoft.com/office/drawing/2014/main" id="{25FE2576-FDD7-4A0A-958E-026FE4D8BC7A}"/>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Track metrics that indicate experience gaps</a:t>
                </a:r>
              </a:p>
            </p:txBody>
          </p:sp>
        </p:grpSp>
        <p:sp>
          <p:nvSpPr>
            <p:cNvPr id="25" name="Chevron 37">
              <a:extLst>
                <a:ext uri="{FF2B5EF4-FFF2-40B4-BE49-F238E27FC236}">
                  <a16:creationId xmlns:a16="http://schemas.microsoft.com/office/drawing/2014/main" id="{A93BA817-0368-4459-8F9F-0D8DD760FA63}"/>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Proactively enhance the experience </a:t>
              </a:r>
            </a:p>
          </p:txBody>
        </p:sp>
      </p:grpSp>
    </p:spTree>
    <p:extLst>
      <p:ext uri="{BB962C8B-B14F-4D97-AF65-F5344CB8AC3E}">
        <p14:creationId xmlns:p14="http://schemas.microsoft.com/office/powerpoint/2010/main" val="1209597377"/>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2818" y="341807"/>
            <a:ext cx="10905902" cy="668692"/>
          </a:xfrm>
        </p:spPr>
        <p:txBody>
          <a:bodyPr/>
          <a:lstStyle/>
          <a:p>
            <a:r>
              <a:rPr lang="en-US" dirty="0"/>
              <a:t>Step 3: Create experience design standards</a:t>
            </a:r>
          </a:p>
        </p:txBody>
      </p:sp>
      <p:sp>
        <p:nvSpPr>
          <p:cNvPr id="18" name="TextBox 17">
            <a:extLst>
              <a:ext uri="{FF2B5EF4-FFF2-40B4-BE49-F238E27FC236}">
                <a16:creationId xmlns:a16="http://schemas.microsoft.com/office/drawing/2014/main" id="{854AE953-A9B4-4F9A-B814-B53A9CB54D4D}"/>
              </a:ext>
            </a:extLst>
          </p:cNvPr>
          <p:cNvSpPr txBox="1"/>
          <p:nvPr/>
        </p:nvSpPr>
        <p:spPr>
          <a:xfrm>
            <a:off x="208740" y="1216967"/>
            <a:ext cx="11645209" cy="46166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283D40"/>
                </a:solidFill>
                <a:latin typeface="Century Gothic" panose="020F0302020204030204"/>
              </a:rPr>
              <a:t>Create design standards that aim for an experience targeted toward your end users’ </a:t>
            </a:r>
            <a:r>
              <a:rPr lang="en-US" sz="1200" dirty="0">
                <a:latin typeface="Century Gothic" panose="020F0302020204030204"/>
              </a:rPr>
              <a:t>needs and that are </a:t>
            </a:r>
            <a:r>
              <a:rPr lang="en-US" sz="1200" dirty="0">
                <a:solidFill>
                  <a:srgbClr val="283D40"/>
                </a:solidFill>
                <a:latin typeface="Century Gothic" panose="020F0302020204030204"/>
              </a:rPr>
              <a:t>consistent across applications and services. To make design requirements relevant and realistic, create design mock-ups in collaboration with the development team and end users. </a:t>
            </a:r>
            <a:endParaRPr kumimoji="0" lang="en-US" sz="1200" b="0" i="0" u="none" strike="noStrike" kern="1200" cap="none" spc="0" normalizeH="0" baseline="0" noProof="0" dirty="0">
              <a:ln>
                <a:noFill/>
              </a:ln>
              <a:solidFill>
                <a:srgbClr val="283D40"/>
              </a:solidFill>
              <a:effectLst/>
              <a:uLnTx/>
              <a:uFillTx/>
              <a:latin typeface="Century Gothic" panose="020F0302020204030204"/>
              <a:ea typeface="+mn-ea"/>
              <a:cs typeface="+mn-cs"/>
            </a:endParaRPr>
          </a:p>
        </p:txBody>
      </p:sp>
      <p:sp>
        <p:nvSpPr>
          <p:cNvPr id="17" name="Content Placeholder 11">
            <a:extLst>
              <a:ext uri="{FF2B5EF4-FFF2-40B4-BE49-F238E27FC236}">
                <a16:creationId xmlns:a16="http://schemas.microsoft.com/office/drawing/2014/main" id="{F7F95675-CD09-4D51-8F9E-1E2D24EC98B5}"/>
              </a:ext>
            </a:extLst>
          </p:cNvPr>
          <p:cNvSpPr txBox="1">
            <a:spLocks/>
          </p:cNvSpPr>
          <p:nvPr/>
        </p:nvSpPr>
        <p:spPr>
          <a:xfrm>
            <a:off x="155596" y="1676162"/>
            <a:ext cx="6318870" cy="3923340"/>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Define consistent design standards for the Now Platform</a:t>
            </a:r>
          </a:p>
          <a:p>
            <a:pPr>
              <a:buFont typeface="Wingdings" pitchFamily="2" charset="2"/>
              <a:buChar char="q"/>
            </a:pPr>
            <a:r>
              <a:rPr lang="en-US" sz="1200" dirty="0"/>
              <a:t>Identify the design attributes, based on your findings from Step 2 (such as speed, availability on mobile devices, etc.), at each interaction step that could improve the experience</a:t>
            </a:r>
          </a:p>
          <a:p>
            <a:pPr>
              <a:buFont typeface="Wingdings" pitchFamily="2" charset="2"/>
              <a:buChar char="q"/>
            </a:pPr>
            <a:r>
              <a:rPr lang="en-US" sz="1200" dirty="0"/>
              <a:t>Create design principles or guidelines, along with the design advisory group, that act as standards for all end user–facing applications and modules on the Now Platform by accounting for these elements:</a:t>
            </a:r>
          </a:p>
          <a:p>
            <a:pPr lvl="1">
              <a:buFont typeface="Wingdings" pitchFamily="2" charset="2"/>
              <a:buChar char="q"/>
            </a:pPr>
            <a:r>
              <a:rPr lang="en-US" sz="1100" b="1" dirty="0"/>
              <a:t>Optimized for mobile –</a:t>
            </a:r>
            <a:r>
              <a:rPr lang="en-US" sz="1100" dirty="0"/>
              <a:t> All solutions must be optimized for a </a:t>
            </a:r>
            <a:r>
              <a:rPr lang="en-US" sz="1100" dirty="0">
                <a:hlinkClick r:id="rId3"/>
              </a:rPr>
              <a:t>mobile experience</a:t>
            </a:r>
            <a:r>
              <a:rPr lang="en-US" sz="1100" dirty="0"/>
              <a:t>.</a:t>
            </a:r>
          </a:p>
          <a:p>
            <a:pPr lvl="1">
              <a:buFont typeface="Wingdings" pitchFamily="2" charset="2"/>
              <a:buChar char="q"/>
            </a:pPr>
            <a:r>
              <a:rPr lang="en-US" sz="1100" b="1" dirty="0"/>
              <a:t>Less is more –</a:t>
            </a:r>
            <a:r>
              <a:rPr lang="en-US" sz="1100" dirty="0"/>
              <a:t> Declutter screens to focus only on the solution.</a:t>
            </a:r>
          </a:p>
          <a:p>
            <a:pPr lvl="1">
              <a:buFont typeface="Wingdings" pitchFamily="2" charset="2"/>
              <a:buChar char="q"/>
            </a:pPr>
            <a:r>
              <a:rPr lang="en-US" sz="1100" b="1" dirty="0"/>
              <a:t>Corporate brand adherence –</a:t>
            </a:r>
            <a:r>
              <a:rPr lang="en-US" sz="1100" dirty="0"/>
              <a:t> Use colors and fonts from corporate branding.</a:t>
            </a:r>
          </a:p>
          <a:p>
            <a:pPr lvl="1">
              <a:buFont typeface="Wingdings" pitchFamily="2" charset="2"/>
              <a:buChar char="q"/>
            </a:pPr>
            <a:r>
              <a:rPr lang="en-US" sz="1100" b="1" dirty="0"/>
              <a:t>Prompts to indicate next steps –</a:t>
            </a:r>
            <a:r>
              <a:rPr lang="en-US" sz="1100" dirty="0"/>
              <a:t> Anticipate next steps and guide end users toward  them.</a:t>
            </a:r>
          </a:p>
          <a:p>
            <a:pPr lvl="1">
              <a:buFont typeface="Wingdings" pitchFamily="2" charset="2"/>
              <a:buChar char="q"/>
            </a:pPr>
            <a:r>
              <a:rPr lang="en-US" sz="1100" b="1" dirty="0"/>
              <a:t>Simple navigation between pages –</a:t>
            </a:r>
            <a:r>
              <a:rPr lang="en-US" sz="1100" dirty="0"/>
              <a:t> Optimize the positioning and number of clicks to minimize effort.</a:t>
            </a:r>
          </a:p>
          <a:p>
            <a:pPr lvl="1">
              <a:buFont typeface="Wingdings" pitchFamily="2" charset="2"/>
              <a:buChar char="q"/>
            </a:pPr>
            <a:r>
              <a:rPr lang="en-US" sz="1100" b="1" dirty="0"/>
              <a:t>Interactive filter navigation –</a:t>
            </a:r>
            <a:r>
              <a:rPr lang="en-US" sz="1100" dirty="0"/>
              <a:t> Avoid making the end users go through a complex taxonomy, relying instead on search-based filters.</a:t>
            </a:r>
          </a:p>
          <a:p>
            <a:pPr>
              <a:buFont typeface="Wingdings" pitchFamily="2" charset="2"/>
              <a:buChar char="q"/>
            </a:pPr>
            <a:r>
              <a:rPr lang="en-US" sz="1200" dirty="0"/>
              <a:t>Train all ServiceNow application owners and developers on the design guidelines.</a:t>
            </a:r>
          </a:p>
          <a:p>
            <a:pPr lvl="1">
              <a:buFont typeface="Wingdings" pitchFamily="2" charset="2"/>
              <a:buChar char="q"/>
            </a:pPr>
            <a:endParaRPr lang="en-US" sz="800" dirty="0"/>
          </a:p>
          <a:p>
            <a:pPr lvl="1">
              <a:buFont typeface="Wingdings" pitchFamily="2" charset="2"/>
              <a:buChar char="q"/>
            </a:pPr>
            <a:endParaRPr lang="en-US" sz="1100" dirty="0"/>
          </a:p>
        </p:txBody>
      </p:sp>
      <p:sp>
        <p:nvSpPr>
          <p:cNvPr id="24" name="Content Placeholder 11">
            <a:extLst>
              <a:ext uri="{FF2B5EF4-FFF2-40B4-BE49-F238E27FC236}">
                <a16:creationId xmlns:a16="http://schemas.microsoft.com/office/drawing/2014/main" id="{2A4E4D28-998E-4F8C-806D-106EA3673E27}"/>
              </a:ext>
            </a:extLst>
          </p:cNvPr>
          <p:cNvSpPr txBox="1">
            <a:spLocks/>
          </p:cNvSpPr>
          <p:nvPr/>
        </p:nvSpPr>
        <p:spPr>
          <a:xfrm>
            <a:off x="6450676" y="1676162"/>
            <a:ext cx="5532583" cy="4174689"/>
          </a:xfrm>
          <a:prstGeom prst="rect">
            <a:avLst/>
          </a:prstGeom>
        </p:spPr>
        <p:txBody>
          <a:bodyPr anchor="t"/>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 standard design requirements review process*</a:t>
            </a:r>
          </a:p>
          <a:p>
            <a:pPr>
              <a:buFont typeface="Wingdings" pitchFamily="2" charset="2"/>
              <a:buChar char="q"/>
            </a:pPr>
            <a:r>
              <a:rPr lang="en-US" sz="1200" dirty="0"/>
              <a:t>Create design mock-ups that clearly indicate the desired end state of the service or application experience by focusing on:</a:t>
            </a:r>
          </a:p>
          <a:p>
            <a:pPr marL="455930" lvl="1" indent="-224790">
              <a:buFont typeface="Wingdings" pitchFamily="2" charset="2"/>
              <a:buChar char="q"/>
            </a:pPr>
            <a:r>
              <a:rPr lang="en-US" sz="1100" dirty="0"/>
              <a:t>A description of what is happening at each stage </a:t>
            </a:r>
          </a:p>
          <a:p>
            <a:pPr marL="455930" lvl="1" indent="-224790">
              <a:buFont typeface="Wingdings" pitchFamily="2" charset="2"/>
              <a:buChar char="q"/>
            </a:pPr>
            <a:r>
              <a:rPr lang="en-US" sz="1100" dirty="0"/>
              <a:t>The exact action steps required from an end user</a:t>
            </a:r>
          </a:p>
          <a:p>
            <a:pPr marL="455930" lvl="1" indent="-224790">
              <a:buFont typeface="Wingdings" pitchFamily="2" charset="2"/>
              <a:buChar char="q"/>
            </a:pPr>
            <a:r>
              <a:rPr lang="en-US" sz="1100" dirty="0"/>
              <a:t>The channel for interaction with the end user—mobile, tablet, desktop, chat, etc.</a:t>
            </a:r>
          </a:p>
          <a:p>
            <a:pPr marL="455930" lvl="1" indent="-224790">
              <a:buFont typeface="Wingdings" pitchFamily="2" charset="2"/>
              <a:buChar char="q"/>
            </a:pPr>
            <a:r>
              <a:rPr lang="en-US" sz="1100" dirty="0"/>
              <a:t>Expected end-user emotions at each step</a:t>
            </a:r>
          </a:p>
          <a:p>
            <a:pPr marL="227965" indent="-227965">
              <a:buFont typeface="Wingdings" pitchFamily="2" charset="2"/>
              <a:buChar char="q"/>
            </a:pPr>
            <a:r>
              <a:rPr lang="en-US" sz="1200" dirty="0"/>
              <a:t>Review the design mock-up with the development team to ensure the technical feasibility, and review with the design advisory group to ensure consistency. </a:t>
            </a:r>
          </a:p>
          <a:p>
            <a:pPr>
              <a:buFont typeface="Wingdings" pitchFamily="2" charset="2"/>
              <a:buChar char="q"/>
            </a:pPr>
            <a:r>
              <a:rPr lang="en-US" sz="1200" dirty="0"/>
              <a:t>Validate the design with end users.</a:t>
            </a:r>
          </a:p>
          <a:p>
            <a:pPr lvl="1">
              <a:buFont typeface="Wingdings" pitchFamily="2" charset="2"/>
              <a:buChar char="q"/>
            </a:pPr>
            <a:r>
              <a:rPr lang="en-US" sz="1100" dirty="0"/>
              <a:t>Seek feedback from three to five end users who actively use ServiceNow based on the design mock-ups (of applications such as the  Service Portal) while considering:</a:t>
            </a:r>
          </a:p>
          <a:p>
            <a:pPr lvl="2">
              <a:buFont typeface="Wingdings" pitchFamily="2" charset="2"/>
              <a:buChar char="q"/>
            </a:pPr>
            <a:r>
              <a:rPr lang="en-US" sz="1050" dirty="0"/>
              <a:t>One-on-one usability tests to collect candid feedback</a:t>
            </a:r>
          </a:p>
          <a:p>
            <a:pPr lvl="2">
              <a:buFont typeface="Wingdings" pitchFamily="2" charset="2"/>
              <a:buChar char="q"/>
            </a:pPr>
            <a:r>
              <a:rPr lang="en-US" sz="1050" dirty="0"/>
              <a:t>Focus group workshops to brainstorm design gaps and ideas</a:t>
            </a:r>
          </a:p>
        </p:txBody>
      </p:sp>
      <p:grpSp>
        <p:nvGrpSpPr>
          <p:cNvPr id="19" name="Group 18">
            <a:extLst>
              <a:ext uri="{FF2B5EF4-FFF2-40B4-BE49-F238E27FC236}">
                <a16:creationId xmlns:a16="http://schemas.microsoft.com/office/drawing/2014/main" id="{9682F498-B6D2-43BB-8928-917094D7EE58}"/>
              </a:ext>
            </a:extLst>
          </p:cNvPr>
          <p:cNvGrpSpPr/>
          <p:nvPr/>
        </p:nvGrpSpPr>
        <p:grpSpPr>
          <a:xfrm>
            <a:off x="606830" y="5873196"/>
            <a:ext cx="11247120" cy="462116"/>
            <a:chOff x="2381365" y="5815007"/>
            <a:chExt cx="10214158" cy="462116"/>
          </a:xfrm>
        </p:grpSpPr>
        <p:grpSp>
          <p:nvGrpSpPr>
            <p:cNvPr id="21" name="Group 20">
              <a:extLst>
                <a:ext uri="{FF2B5EF4-FFF2-40B4-BE49-F238E27FC236}">
                  <a16:creationId xmlns:a16="http://schemas.microsoft.com/office/drawing/2014/main" id="{5DC4D72C-08E7-411A-B8DD-1C0ED380EC88}"/>
                </a:ext>
              </a:extLst>
            </p:cNvPr>
            <p:cNvGrpSpPr/>
            <p:nvPr/>
          </p:nvGrpSpPr>
          <p:grpSpPr>
            <a:xfrm>
              <a:off x="2381365" y="5815007"/>
              <a:ext cx="8374274" cy="462116"/>
              <a:chOff x="375303" y="6528308"/>
              <a:chExt cx="8442072" cy="462116"/>
            </a:xfrm>
          </p:grpSpPr>
          <p:sp>
            <p:nvSpPr>
              <p:cNvPr id="23" name="Chevron 29">
                <a:extLst>
                  <a:ext uri="{FF2B5EF4-FFF2-40B4-BE49-F238E27FC236}">
                    <a16:creationId xmlns:a16="http://schemas.microsoft.com/office/drawing/2014/main" id="{9BBA6EF4-36A0-4C8B-B588-0E0959C58098}"/>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6" name="Chevron 34">
                <a:extLst>
                  <a:ext uri="{FF2B5EF4-FFF2-40B4-BE49-F238E27FC236}">
                    <a16:creationId xmlns:a16="http://schemas.microsoft.com/office/drawing/2014/main" id="{FEC5C9DC-0467-4656-BA13-B99BF825CBFF}"/>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Set up to prioritize designing an improved end-user experience</a:t>
                </a:r>
              </a:p>
            </p:txBody>
          </p:sp>
          <p:sp>
            <p:nvSpPr>
              <p:cNvPr id="27" name="Chevron 35">
                <a:extLst>
                  <a:ext uri="{FF2B5EF4-FFF2-40B4-BE49-F238E27FC236}">
                    <a16:creationId xmlns:a16="http://schemas.microsoft.com/office/drawing/2014/main" id="{58965BFD-41C6-4B09-A1E7-D5C7C14E2520}"/>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Engage with end-users to identify needs</a:t>
                </a:r>
              </a:p>
            </p:txBody>
          </p:sp>
          <p:sp>
            <p:nvSpPr>
              <p:cNvPr id="29" name="Chevron 36">
                <a:extLst>
                  <a:ext uri="{FF2B5EF4-FFF2-40B4-BE49-F238E27FC236}">
                    <a16:creationId xmlns:a16="http://schemas.microsoft.com/office/drawing/2014/main" id="{A5AB1AB2-A637-44B1-97A1-D3A5C31E6EA1}"/>
                  </a:ext>
                </a:extLst>
              </p:cNvPr>
              <p:cNvSpPr/>
              <p:nvPr/>
            </p:nvSpPr>
            <p:spPr>
              <a:xfrm>
                <a:off x="4751757" y="6528308"/>
                <a:ext cx="2212327"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3. Create experience design standards</a:t>
                </a:r>
              </a:p>
            </p:txBody>
          </p:sp>
          <p:sp>
            <p:nvSpPr>
              <p:cNvPr id="34" name="Chevron 37">
                <a:extLst>
                  <a:ext uri="{FF2B5EF4-FFF2-40B4-BE49-F238E27FC236}">
                    <a16:creationId xmlns:a16="http://schemas.microsoft.com/office/drawing/2014/main" id="{94766F76-E8B4-4C19-AAEF-4F149BCFA26C}"/>
                  </a:ext>
                </a:extLst>
              </p:cNvPr>
              <p:cNvSpPr/>
              <p:nvPr/>
            </p:nvSpPr>
            <p:spPr>
              <a:xfrm>
                <a:off x="6713272" y="6528308"/>
                <a:ext cx="210410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4. Track metrics that indicate experience gaps</a:t>
                </a:r>
              </a:p>
            </p:txBody>
          </p:sp>
        </p:grpSp>
        <p:sp>
          <p:nvSpPr>
            <p:cNvPr id="22" name="Chevron 37">
              <a:extLst>
                <a:ext uri="{FF2B5EF4-FFF2-40B4-BE49-F238E27FC236}">
                  <a16:creationId xmlns:a16="http://schemas.microsoft.com/office/drawing/2014/main" id="{F7D3F93C-8FEC-4B01-BB45-9766ED516A05}"/>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Proactively enhance the experience </a:t>
              </a:r>
            </a:p>
          </p:txBody>
        </p:sp>
      </p:grpSp>
      <p:sp>
        <p:nvSpPr>
          <p:cNvPr id="20" name="Rectangle 19">
            <a:extLst>
              <a:ext uri="{FF2B5EF4-FFF2-40B4-BE49-F238E27FC236}">
                <a16:creationId xmlns:a16="http://schemas.microsoft.com/office/drawing/2014/main" id="{64571C25-9CB2-43C6-A607-014F9A3030FA}"/>
              </a:ext>
            </a:extLst>
          </p:cNvPr>
          <p:cNvSpPr/>
          <p:nvPr/>
        </p:nvSpPr>
        <p:spPr>
          <a:xfrm>
            <a:off x="6187245" y="5404126"/>
            <a:ext cx="5666706" cy="435441"/>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100" b="1" dirty="0">
                <a:solidFill>
                  <a:schemeClr val="tx1"/>
                </a:solidFill>
              </a:rPr>
              <a:t>Practitioner insight: </a:t>
            </a:r>
            <a:r>
              <a:rPr lang="en-US" sz="1100" dirty="0">
                <a:solidFill>
                  <a:schemeClr val="tx1"/>
                </a:solidFill>
              </a:rPr>
              <a:t>Before asking for feedback, give end users the complete context—design goals, target audience, and underlying assumptions.</a:t>
            </a:r>
          </a:p>
        </p:txBody>
      </p:sp>
      <p:sp>
        <p:nvSpPr>
          <p:cNvPr id="30" name="TextBox 29">
            <a:hlinkClick r:id="rId4"/>
            <a:extLst>
              <a:ext uri="{FF2B5EF4-FFF2-40B4-BE49-F238E27FC236}">
                <a16:creationId xmlns:a16="http://schemas.microsoft.com/office/drawing/2014/main" id="{3F2665C4-E3E8-419D-A925-35C1880D9C4D}"/>
              </a:ext>
            </a:extLst>
          </p:cNvPr>
          <p:cNvSpPr txBox="1"/>
          <p:nvPr/>
        </p:nvSpPr>
        <p:spPr>
          <a:xfrm>
            <a:off x="454879" y="5597751"/>
            <a:ext cx="4966447" cy="215444"/>
          </a:xfrm>
          <a:prstGeom prst="rect">
            <a:avLst/>
          </a:prstGeom>
          <a:noFill/>
        </p:spPr>
        <p:txBody>
          <a:bodyPr wrap="square" rtlCol="0">
            <a:spAutoFit/>
          </a:bodyPr>
          <a:lstStyle/>
          <a:p>
            <a:r>
              <a:rPr lang="en-US" sz="800" dirty="0"/>
              <a:t>* Refer to the </a:t>
            </a:r>
            <a:r>
              <a:rPr lang="en-US" sz="800" dirty="0">
                <a:hlinkClick r:id="rId4"/>
              </a:rPr>
              <a:t>ServiceNow human-centered design process</a:t>
            </a:r>
            <a:r>
              <a:rPr lang="en-US" sz="800" dirty="0"/>
              <a:t> for additional details.</a:t>
            </a:r>
            <a:endParaRPr lang="en-US" sz="800" baseline="30000" dirty="0"/>
          </a:p>
        </p:txBody>
      </p:sp>
    </p:spTree>
    <p:extLst>
      <p:ext uri="{BB962C8B-B14F-4D97-AF65-F5344CB8AC3E}">
        <p14:creationId xmlns:p14="http://schemas.microsoft.com/office/powerpoint/2010/main" val="3015891902"/>
      </p:ext>
    </p:ext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F27EC800-C665-634A-AE69-A4361559C8F8}"/>
              </a:ext>
            </a:extLst>
          </p:cNvPr>
          <p:cNvSpPr/>
          <p:nvPr/>
        </p:nvSpPr>
        <p:spPr>
          <a:xfrm>
            <a:off x="1589" y="1042993"/>
            <a:ext cx="12188825" cy="91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F0302020204030204"/>
              <a:ea typeface="+mn-ea"/>
              <a:cs typeface="+mn-cs"/>
            </a:endParaRPr>
          </a:p>
        </p:txBody>
      </p:sp>
      <p:sp>
        <p:nvSpPr>
          <p:cNvPr id="4" name="Title 3">
            <a:extLst>
              <a:ext uri="{FF2B5EF4-FFF2-40B4-BE49-F238E27FC236}">
                <a16:creationId xmlns:a16="http://schemas.microsoft.com/office/drawing/2014/main" id="{86CB8D67-405E-A64E-B59F-5B1D987F88C9}"/>
              </a:ext>
            </a:extLst>
          </p:cNvPr>
          <p:cNvSpPr>
            <a:spLocks noGrp="1"/>
          </p:cNvSpPr>
          <p:nvPr>
            <p:ph type="title"/>
          </p:nvPr>
        </p:nvSpPr>
        <p:spPr>
          <a:xfrm>
            <a:off x="443200" y="311162"/>
            <a:ext cx="10413222" cy="668692"/>
          </a:xfrm>
        </p:spPr>
        <p:txBody>
          <a:bodyPr/>
          <a:lstStyle/>
          <a:p>
            <a:r>
              <a:rPr lang="en-US" dirty="0"/>
              <a:t>Step 4: Track metrics that indicate experience gaps</a:t>
            </a:r>
          </a:p>
        </p:txBody>
      </p:sp>
      <p:sp>
        <p:nvSpPr>
          <p:cNvPr id="21" name="TextBox 20">
            <a:extLst>
              <a:ext uri="{FF2B5EF4-FFF2-40B4-BE49-F238E27FC236}">
                <a16:creationId xmlns:a16="http://schemas.microsoft.com/office/drawing/2014/main" id="{7042CC53-DB47-43EB-BD92-307EA1DE260F}"/>
              </a:ext>
            </a:extLst>
          </p:cNvPr>
          <p:cNvSpPr txBox="1"/>
          <p:nvPr/>
        </p:nvSpPr>
        <p:spPr>
          <a:xfrm>
            <a:off x="442818" y="1216967"/>
            <a:ext cx="11569510" cy="461665"/>
          </a:xfrm>
          <a:prstGeom prst="rect">
            <a:avLst/>
          </a:prstGeom>
          <a:noFill/>
        </p:spPr>
        <p:txBody>
          <a:bodyPr wrap="square" rtlCol="0" anchor="t">
            <a:spAutoFit/>
          </a:bodyPr>
          <a:lstStyle/>
          <a:p>
            <a:r>
              <a:rPr lang="en-US" sz="1200" dirty="0"/>
              <a:t>Design is an iterative process. The design must evolve, as end users’ needs change with the changing business context and as new technical capabilities become available. </a:t>
            </a:r>
            <a:r>
              <a:rPr lang="en-US" sz="1200" dirty="0">
                <a:hlinkClick r:id="rId3"/>
              </a:rPr>
              <a:t>Create and track metrics</a:t>
            </a:r>
            <a:r>
              <a:rPr lang="en-US" sz="1200" dirty="0"/>
              <a:t> that indicate potential design issues and highlight trends on the changing of end users’ needs. </a:t>
            </a:r>
          </a:p>
        </p:txBody>
      </p:sp>
      <p:sp>
        <p:nvSpPr>
          <p:cNvPr id="25" name="Content Placeholder 11">
            <a:extLst>
              <a:ext uri="{FF2B5EF4-FFF2-40B4-BE49-F238E27FC236}">
                <a16:creationId xmlns:a16="http://schemas.microsoft.com/office/drawing/2014/main" id="{8C04FDA0-2323-4895-9E35-158239EF02D5}"/>
              </a:ext>
            </a:extLst>
          </p:cNvPr>
          <p:cNvSpPr txBox="1">
            <a:spLocks/>
          </p:cNvSpPr>
          <p:nvPr/>
        </p:nvSpPr>
        <p:spPr>
          <a:xfrm>
            <a:off x="442818" y="1676113"/>
            <a:ext cx="4764449" cy="3687564"/>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measures of success for experience design</a:t>
            </a:r>
          </a:p>
          <a:p>
            <a:pPr>
              <a:buFont typeface="Wingdings" pitchFamily="2" charset="2"/>
              <a:buChar char="q"/>
            </a:pPr>
            <a:r>
              <a:rPr lang="en-US" sz="1200" dirty="0"/>
              <a:t>Define measures of success for experience design (like  lagging indicators that look at past data to indicate performance). Use these metrics on a five-point scale: </a:t>
            </a:r>
          </a:p>
          <a:p>
            <a:pPr lvl="1">
              <a:buFont typeface="Wingdings" pitchFamily="2" charset="2"/>
              <a:buChar char="q"/>
            </a:pPr>
            <a:r>
              <a:rPr lang="en-US" sz="1100" b="1" dirty="0"/>
              <a:t>Customer effort score (CES) – </a:t>
            </a:r>
            <a:r>
              <a:rPr lang="en-US" sz="1100" dirty="0"/>
              <a:t>Measured by asking, “How much effort did you personally have to put forth to handle your request?”</a:t>
            </a:r>
          </a:p>
          <a:p>
            <a:pPr lvl="1">
              <a:buFont typeface="Wingdings" pitchFamily="2" charset="2"/>
              <a:buChar char="q"/>
            </a:pPr>
            <a:r>
              <a:rPr lang="en-US" sz="1100" b="1" dirty="0"/>
              <a:t>Customer Satisfaction Score (CSAT ) – </a:t>
            </a:r>
            <a:r>
              <a:rPr lang="en-US" sz="1100" dirty="0"/>
              <a:t>Measured by asking, “How satisfied are you with the service today?”</a:t>
            </a:r>
            <a:endParaRPr lang="en-US" sz="1100" b="1" dirty="0"/>
          </a:p>
          <a:p>
            <a:pPr lvl="1">
              <a:buFont typeface="Wingdings" pitchFamily="2" charset="2"/>
              <a:buChar char="q"/>
            </a:pPr>
            <a:r>
              <a:rPr lang="en-US" sz="1100" b="1" dirty="0"/>
              <a:t>Net Promoter Score (NPS) – </a:t>
            </a:r>
            <a:r>
              <a:rPr lang="en-US" sz="1100" dirty="0"/>
              <a:t>Measured by asking, “How likely are you to recommend this service to others?”</a:t>
            </a:r>
          </a:p>
          <a:p>
            <a:pPr>
              <a:buFont typeface="Wingdings" pitchFamily="2" charset="2"/>
              <a:buChar char="q"/>
            </a:pPr>
            <a:r>
              <a:rPr lang="en-US" sz="1200" dirty="0"/>
              <a:t>Report (quarterly, if possible) on the measures of success to the executive sponsor and other senior leaders invested in ServiceNow. </a:t>
            </a:r>
          </a:p>
          <a:p>
            <a:pPr>
              <a:buFont typeface="Wingdings" pitchFamily="2" charset="2"/>
              <a:buChar char="q"/>
            </a:pPr>
            <a:r>
              <a:rPr lang="en-US" sz="1200" dirty="0"/>
              <a:t>If the measures of success are low, conduct in-depth user research to diagnose the issues.</a:t>
            </a:r>
          </a:p>
        </p:txBody>
      </p:sp>
      <p:sp>
        <p:nvSpPr>
          <p:cNvPr id="18" name="Content Placeholder 11">
            <a:extLst>
              <a:ext uri="{FF2B5EF4-FFF2-40B4-BE49-F238E27FC236}">
                <a16:creationId xmlns:a16="http://schemas.microsoft.com/office/drawing/2014/main" id="{9F9D6699-1D8C-44CB-978A-24CB546EAD97}"/>
              </a:ext>
            </a:extLst>
          </p:cNvPr>
          <p:cNvSpPr txBox="1">
            <a:spLocks/>
          </p:cNvSpPr>
          <p:nvPr/>
        </p:nvSpPr>
        <p:spPr>
          <a:xfrm>
            <a:off x="5207267" y="1701936"/>
            <a:ext cx="6872814" cy="4203421"/>
          </a:xfrm>
          <a:prstGeom prst="rect">
            <a:avLst/>
          </a:prstGeom>
        </p:spPr>
        <p:txBody>
          <a:bodyPr/>
          <a:lstStyle>
            <a:lvl1pPr marL="228509" indent="-228509" algn="l" defTabSz="457017" rtl="0" eaLnBrk="1" latinLnBrk="0" hangingPunct="1">
              <a:lnSpc>
                <a:spcPct val="90000"/>
              </a:lnSpc>
              <a:spcBef>
                <a:spcPts val="1200"/>
              </a:spcBef>
              <a:buClr>
                <a:schemeClr val="tx1"/>
              </a:buClr>
              <a:buFont typeface="Arial"/>
              <a:buChar char="•"/>
              <a:defRPr sz="2000" kern="1200">
                <a:solidFill>
                  <a:schemeClr val="tx1"/>
                </a:solidFill>
                <a:latin typeface="+mn-lt"/>
                <a:ea typeface="Gilroy" panose="00000500000000000000" pitchFamily="50" charset="0"/>
                <a:cs typeface="Gilroy" panose="00000500000000000000" pitchFamily="50" charset="0"/>
              </a:defRPr>
            </a:lvl1pPr>
            <a:lvl2pPr marL="457017" indent="-225335"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2pPr>
            <a:lvl3pPr marL="741066" indent="-171381" algn="l" defTabSz="457017" rtl="0" eaLnBrk="1" latinLnBrk="0" hangingPunct="1">
              <a:lnSpc>
                <a:spcPct val="90000"/>
              </a:lnSpc>
              <a:spcBef>
                <a:spcPts val="600"/>
              </a:spcBef>
              <a:buClr>
                <a:schemeClr val="tx1"/>
              </a:buClr>
              <a:buFont typeface="Arial"/>
              <a:buChar char="•"/>
              <a:defRPr sz="1600" kern="1200">
                <a:solidFill>
                  <a:schemeClr val="tx1"/>
                </a:solidFill>
                <a:latin typeface="+mn-lt"/>
                <a:ea typeface="Gilroy" panose="00000500000000000000" pitchFamily="50" charset="0"/>
                <a:cs typeface="Gilroy" panose="00000500000000000000" pitchFamily="50" charset="0"/>
              </a:defRPr>
            </a:lvl3pPr>
            <a:lvl4pPr marL="1026702" indent="-172969" algn="l" defTabSz="457017" rtl="0" eaLnBrk="1" latinLnBrk="0" hangingPunct="1">
              <a:lnSpc>
                <a:spcPct val="90000"/>
              </a:lnSpc>
              <a:spcBef>
                <a:spcPts val="600"/>
              </a:spcBef>
              <a:buClr>
                <a:schemeClr val="tx1"/>
              </a:buClr>
              <a:buFont typeface="Arial"/>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4pPr>
            <a:lvl5pPr marL="1310750" indent="-165034" algn="l" defTabSz="457017" rtl="0" eaLnBrk="1" latinLnBrk="0" hangingPunct="1">
              <a:lnSpc>
                <a:spcPct val="90000"/>
              </a:lnSpc>
              <a:spcBef>
                <a:spcPts val="600"/>
              </a:spcBef>
              <a:buClr>
                <a:schemeClr val="tx1"/>
              </a:buClr>
              <a:buFont typeface="Arial" panose="020B0604020202020204" pitchFamily="34" charset="0"/>
              <a:buChar char="•"/>
              <a:defRPr sz="1400" kern="1200">
                <a:solidFill>
                  <a:schemeClr val="tx1"/>
                </a:solidFill>
                <a:latin typeface="Gilroy" panose="00000500000000000000" pitchFamily="50" charset="0"/>
                <a:ea typeface="Gilroy" panose="00000500000000000000" pitchFamily="50" charset="0"/>
                <a:cs typeface="Gilroy" panose="00000500000000000000" pitchFamily="50" charset="0"/>
              </a:defRPr>
            </a:lvl5pPr>
            <a:lvl6pPr marL="2513594" indent="-228509" algn="l" defTabSz="457017" rtl="0" eaLnBrk="1" latinLnBrk="0" hangingPunct="1">
              <a:spcBef>
                <a:spcPct val="20000"/>
              </a:spcBef>
              <a:buFont typeface="Arial"/>
              <a:buChar char="•"/>
              <a:defRPr sz="1999" kern="1200">
                <a:solidFill>
                  <a:schemeClr val="tx1"/>
                </a:solidFill>
                <a:latin typeface="+mn-lt"/>
                <a:ea typeface="+mn-ea"/>
                <a:cs typeface="+mn-cs"/>
              </a:defRPr>
            </a:lvl6pPr>
            <a:lvl7pPr marL="2970611" indent="-228509" algn="l" defTabSz="457017" rtl="0" eaLnBrk="1" latinLnBrk="0" hangingPunct="1">
              <a:spcBef>
                <a:spcPct val="20000"/>
              </a:spcBef>
              <a:buFont typeface="Arial"/>
              <a:buChar char="•"/>
              <a:defRPr sz="1999" kern="1200">
                <a:solidFill>
                  <a:schemeClr val="tx1"/>
                </a:solidFill>
                <a:latin typeface="+mn-lt"/>
                <a:ea typeface="+mn-ea"/>
                <a:cs typeface="+mn-cs"/>
              </a:defRPr>
            </a:lvl7pPr>
            <a:lvl8pPr marL="3427628" indent="-228509" algn="l" defTabSz="457017" rtl="0" eaLnBrk="1" latinLnBrk="0" hangingPunct="1">
              <a:spcBef>
                <a:spcPct val="20000"/>
              </a:spcBef>
              <a:buFont typeface="Arial"/>
              <a:buChar char="•"/>
              <a:defRPr sz="1999" kern="1200">
                <a:solidFill>
                  <a:schemeClr val="tx1"/>
                </a:solidFill>
                <a:latin typeface="+mn-lt"/>
                <a:ea typeface="+mn-ea"/>
                <a:cs typeface="+mn-cs"/>
              </a:defRPr>
            </a:lvl8pPr>
            <a:lvl9pPr marL="3884646" indent="-228509" algn="l" defTabSz="457017" rtl="0" eaLnBrk="1" latinLnBrk="0" hangingPunct="1">
              <a:spcBef>
                <a:spcPct val="20000"/>
              </a:spcBef>
              <a:buFont typeface="Arial"/>
              <a:buChar char="•"/>
              <a:defRPr sz="1999" kern="1200">
                <a:solidFill>
                  <a:schemeClr val="tx1"/>
                </a:solidFill>
                <a:latin typeface="+mn-lt"/>
                <a:ea typeface="+mn-ea"/>
                <a:cs typeface="+mn-cs"/>
              </a:defRPr>
            </a:lvl9pPr>
          </a:lstStyle>
          <a:p>
            <a:pPr marL="0" indent="0">
              <a:buNone/>
            </a:pPr>
            <a:r>
              <a:rPr lang="en-US" sz="1200" b="1" dirty="0"/>
              <a:t>Create a dashboard of leading indicators* that highlight the trends on the day-to-day activities that influence the measures of success</a:t>
            </a:r>
          </a:p>
          <a:p>
            <a:pPr>
              <a:buFont typeface="Wingdings" pitchFamily="2" charset="2"/>
              <a:buChar char="q"/>
            </a:pPr>
            <a:r>
              <a:rPr lang="en-US" sz="1200" dirty="0"/>
              <a:t>Identify the leading indicators of success for each self-service interaction category identified in Step 2 while considering these indicators:</a:t>
            </a:r>
          </a:p>
          <a:p>
            <a:pPr lvl="1">
              <a:buFont typeface="Wingdings" pitchFamily="2" charset="2"/>
              <a:buChar char="q"/>
            </a:pPr>
            <a:r>
              <a:rPr lang="en-US" sz="1100" dirty="0"/>
              <a:t>Indicators for experience with incident management</a:t>
            </a:r>
          </a:p>
          <a:p>
            <a:pPr lvl="2">
              <a:buFont typeface="Wingdings" pitchFamily="2" charset="2"/>
              <a:buChar char="q"/>
            </a:pPr>
            <a:r>
              <a:rPr lang="en-US" sz="1000" dirty="0"/>
              <a:t>Incident deflection due to self-service </a:t>
            </a:r>
          </a:p>
          <a:p>
            <a:pPr lvl="2">
              <a:buFont typeface="Wingdings" pitchFamily="2" charset="2"/>
              <a:buChar char="q"/>
            </a:pPr>
            <a:r>
              <a:rPr lang="en-US" sz="1000" dirty="0"/>
              <a:t>% of change in support calls per year (must decrease)</a:t>
            </a:r>
          </a:p>
          <a:p>
            <a:pPr lvl="1">
              <a:buFont typeface="Wingdings" pitchFamily="2" charset="2"/>
              <a:buChar char="q"/>
            </a:pPr>
            <a:r>
              <a:rPr lang="en-US" sz="1100" dirty="0"/>
              <a:t>Indicators for experience with knowledge base</a:t>
            </a:r>
          </a:p>
          <a:p>
            <a:pPr lvl="2">
              <a:buFont typeface="Wingdings" pitchFamily="2" charset="2"/>
              <a:buChar char="q"/>
            </a:pPr>
            <a:r>
              <a:rPr lang="en-US" sz="1000" dirty="0"/>
              <a:t>% of repeated users</a:t>
            </a:r>
          </a:p>
          <a:p>
            <a:pPr lvl="2">
              <a:buFont typeface="Wingdings" pitchFamily="2" charset="2"/>
              <a:buChar char="q"/>
            </a:pPr>
            <a:r>
              <a:rPr lang="en-US" sz="1000" dirty="0"/>
              <a:t>% of positive responses</a:t>
            </a:r>
          </a:p>
          <a:p>
            <a:pPr lvl="2">
              <a:buFont typeface="Wingdings" pitchFamily="2" charset="2"/>
              <a:buChar char="q"/>
            </a:pPr>
            <a:r>
              <a:rPr lang="en-US" sz="1000" dirty="0"/>
              <a:t>% of outdated information</a:t>
            </a:r>
          </a:p>
          <a:p>
            <a:pPr lvl="2">
              <a:buFont typeface="Wingdings" pitchFamily="2" charset="2"/>
              <a:buChar char="q"/>
            </a:pPr>
            <a:r>
              <a:rPr lang="en-US" sz="1000" dirty="0"/>
              <a:t>Search term accuracy</a:t>
            </a:r>
          </a:p>
          <a:p>
            <a:pPr lvl="1">
              <a:buFont typeface="Wingdings" pitchFamily="2" charset="2"/>
              <a:buChar char="q"/>
            </a:pPr>
            <a:r>
              <a:rPr lang="en-US" sz="1100" dirty="0"/>
              <a:t>Indicators for experience with request management (through the service catalog)</a:t>
            </a:r>
          </a:p>
          <a:p>
            <a:pPr lvl="2">
              <a:buFont typeface="Wingdings" pitchFamily="2" charset="2"/>
              <a:buChar char="q"/>
            </a:pPr>
            <a:r>
              <a:rPr lang="en-US" sz="1000" dirty="0"/>
              <a:t>% of stagnant catalog items</a:t>
            </a:r>
          </a:p>
          <a:p>
            <a:pPr lvl="2">
              <a:buFont typeface="Wingdings" pitchFamily="2" charset="2"/>
              <a:buChar char="q"/>
            </a:pPr>
            <a:r>
              <a:rPr lang="en-US" sz="1000" dirty="0"/>
              <a:t>% of requests through “other” items</a:t>
            </a:r>
          </a:p>
          <a:p>
            <a:pPr>
              <a:buFont typeface="Wingdings" pitchFamily="2" charset="2"/>
              <a:buChar char="q"/>
            </a:pPr>
            <a:r>
              <a:rPr lang="en-US" sz="1200" dirty="0"/>
              <a:t>Create a dashboard to track the above metrics and consider using the ServiceNow </a:t>
            </a:r>
            <a:r>
              <a:rPr lang="en-US" sz="1200" dirty="0">
                <a:hlinkClick r:id="rId4"/>
              </a:rPr>
              <a:t>Performance Analytics</a:t>
            </a:r>
            <a:r>
              <a:rPr lang="en-US" sz="1200" dirty="0"/>
              <a:t> module.</a:t>
            </a:r>
          </a:p>
          <a:p>
            <a:pPr>
              <a:buFont typeface="Wingdings" pitchFamily="2" charset="2"/>
              <a:buChar char="q"/>
            </a:pPr>
            <a:r>
              <a:rPr lang="en-US" sz="1200" dirty="0"/>
              <a:t>Ensure all teams concerned have access to the dashboard to obtain real-time insights.</a:t>
            </a:r>
          </a:p>
          <a:p>
            <a:pPr marL="285636" lvl="1" indent="0">
              <a:buNone/>
            </a:pPr>
            <a:endParaRPr lang="en-US" sz="1200" dirty="0"/>
          </a:p>
        </p:txBody>
      </p:sp>
      <p:grpSp>
        <p:nvGrpSpPr>
          <p:cNvPr id="19" name="Group 18">
            <a:extLst>
              <a:ext uri="{FF2B5EF4-FFF2-40B4-BE49-F238E27FC236}">
                <a16:creationId xmlns:a16="http://schemas.microsoft.com/office/drawing/2014/main" id="{01DC7937-B96A-4C6D-A0C5-E7CB681BDC1B}"/>
              </a:ext>
            </a:extLst>
          </p:cNvPr>
          <p:cNvGrpSpPr/>
          <p:nvPr/>
        </p:nvGrpSpPr>
        <p:grpSpPr>
          <a:xfrm>
            <a:off x="606830" y="5873196"/>
            <a:ext cx="11247120" cy="462116"/>
            <a:chOff x="2381365" y="5815007"/>
            <a:chExt cx="10214158" cy="462116"/>
          </a:xfrm>
        </p:grpSpPr>
        <p:grpSp>
          <p:nvGrpSpPr>
            <p:cNvPr id="22" name="Group 21">
              <a:extLst>
                <a:ext uri="{FF2B5EF4-FFF2-40B4-BE49-F238E27FC236}">
                  <a16:creationId xmlns:a16="http://schemas.microsoft.com/office/drawing/2014/main" id="{728C4587-2405-45F0-BD6A-3BBBA29EE7E0}"/>
                </a:ext>
              </a:extLst>
            </p:cNvPr>
            <p:cNvGrpSpPr/>
            <p:nvPr/>
          </p:nvGrpSpPr>
          <p:grpSpPr>
            <a:xfrm>
              <a:off x="2381365" y="5815007"/>
              <a:ext cx="8374274" cy="462116"/>
              <a:chOff x="375303" y="6528308"/>
              <a:chExt cx="8442072" cy="462116"/>
            </a:xfrm>
          </p:grpSpPr>
          <p:sp>
            <p:nvSpPr>
              <p:cNvPr id="24" name="Chevron 29">
                <a:extLst>
                  <a:ext uri="{FF2B5EF4-FFF2-40B4-BE49-F238E27FC236}">
                    <a16:creationId xmlns:a16="http://schemas.microsoft.com/office/drawing/2014/main" id="{0612D48A-0FA8-4E0C-A3BA-FB85A4EA2EDE}"/>
                  </a:ext>
                </a:extLst>
              </p:cNvPr>
              <p:cNvSpPr/>
              <p:nvPr/>
            </p:nvSpPr>
            <p:spPr>
              <a:xfrm>
                <a:off x="375303" y="6528308"/>
                <a:ext cx="1498088" cy="462116"/>
              </a:xfrm>
              <a:prstGeom prst="chevron">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000" dirty="0">
                    <a:solidFill>
                      <a:schemeClr val="tx1"/>
                    </a:solidFill>
                  </a:rPr>
                  <a:t>Steps</a:t>
                </a:r>
              </a:p>
            </p:txBody>
          </p:sp>
          <p:sp>
            <p:nvSpPr>
              <p:cNvPr id="26" name="Chevron 34">
                <a:extLst>
                  <a:ext uri="{FF2B5EF4-FFF2-40B4-BE49-F238E27FC236}">
                    <a16:creationId xmlns:a16="http://schemas.microsoft.com/office/drawing/2014/main" id="{D08E799E-D028-490C-B3BC-AB2A2489D644}"/>
                  </a:ext>
                </a:extLst>
              </p:cNvPr>
              <p:cNvSpPr/>
              <p:nvPr/>
            </p:nvSpPr>
            <p:spPr>
              <a:xfrm>
                <a:off x="1155958"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1. Set up to prioritize designing an improved end-user experience</a:t>
                </a:r>
              </a:p>
            </p:txBody>
          </p:sp>
          <p:sp>
            <p:nvSpPr>
              <p:cNvPr id="27" name="Chevron 35">
                <a:extLst>
                  <a:ext uri="{FF2B5EF4-FFF2-40B4-BE49-F238E27FC236}">
                    <a16:creationId xmlns:a16="http://schemas.microsoft.com/office/drawing/2014/main" id="{CAFBE6BB-1732-440C-AF3B-F18CC48CC945}"/>
                  </a:ext>
                </a:extLst>
              </p:cNvPr>
              <p:cNvSpPr/>
              <p:nvPr/>
            </p:nvSpPr>
            <p:spPr>
              <a:xfrm>
                <a:off x="3095961" y="6528308"/>
                <a:ext cx="1949633"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2. Engage with end-users to identify needs</a:t>
                </a:r>
              </a:p>
            </p:txBody>
          </p:sp>
          <p:sp>
            <p:nvSpPr>
              <p:cNvPr id="29" name="Chevron 36">
                <a:extLst>
                  <a:ext uri="{FF2B5EF4-FFF2-40B4-BE49-F238E27FC236}">
                    <a16:creationId xmlns:a16="http://schemas.microsoft.com/office/drawing/2014/main" id="{496112F3-3311-49A4-BC15-00385BCE7811}"/>
                  </a:ext>
                </a:extLst>
              </p:cNvPr>
              <p:cNvSpPr/>
              <p:nvPr/>
            </p:nvSpPr>
            <p:spPr>
              <a:xfrm>
                <a:off x="4751757" y="6528308"/>
                <a:ext cx="2212327" cy="462116"/>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3. Create experience design standards</a:t>
                </a:r>
              </a:p>
            </p:txBody>
          </p:sp>
          <p:sp>
            <p:nvSpPr>
              <p:cNvPr id="34" name="Chevron 37">
                <a:extLst>
                  <a:ext uri="{FF2B5EF4-FFF2-40B4-BE49-F238E27FC236}">
                    <a16:creationId xmlns:a16="http://schemas.microsoft.com/office/drawing/2014/main" id="{8B2231B5-4BDB-4392-A3A0-A6EC4EBA612B}"/>
                  </a:ext>
                </a:extLst>
              </p:cNvPr>
              <p:cNvSpPr/>
              <p:nvPr/>
            </p:nvSpPr>
            <p:spPr>
              <a:xfrm>
                <a:off x="6713272" y="6528308"/>
                <a:ext cx="2104103" cy="462116"/>
              </a:xfrm>
              <a:prstGeom prst="chevron">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b="1" dirty="0">
                    <a:solidFill>
                      <a:schemeClr val="tx1"/>
                    </a:solidFill>
                  </a:rPr>
                  <a:t>4. Track metrics that indicate experience gaps</a:t>
                </a:r>
              </a:p>
            </p:txBody>
          </p:sp>
        </p:grpSp>
        <p:sp>
          <p:nvSpPr>
            <p:cNvPr id="23" name="Chevron 37">
              <a:extLst>
                <a:ext uri="{FF2B5EF4-FFF2-40B4-BE49-F238E27FC236}">
                  <a16:creationId xmlns:a16="http://schemas.microsoft.com/office/drawing/2014/main" id="{DF03D312-CBEB-4D8D-BBD7-BC7D3F906223}"/>
                </a:ext>
              </a:extLst>
            </p:cNvPr>
            <p:cNvSpPr/>
            <p:nvPr/>
          </p:nvSpPr>
          <p:spPr>
            <a:xfrm>
              <a:off x="10508318" y="5820445"/>
              <a:ext cx="2087205" cy="456678"/>
            </a:xfrm>
            <a:prstGeom prst="chevron">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a:solidFill>
                    <a:schemeClr val="tx1"/>
                  </a:solidFill>
                </a:rPr>
                <a:t>5. Proactively enhance the experience </a:t>
              </a:r>
            </a:p>
          </p:txBody>
        </p:sp>
      </p:grpSp>
      <p:sp>
        <p:nvSpPr>
          <p:cNvPr id="20" name="TextBox 19">
            <a:extLst>
              <a:ext uri="{FF2B5EF4-FFF2-40B4-BE49-F238E27FC236}">
                <a16:creationId xmlns:a16="http://schemas.microsoft.com/office/drawing/2014/main" id="{81BBD335-62BB-4F13-A7E2-D42A4048431D}"/>
              </a:ext>
            </a:extLst>
          </p:cNvPr>
          <p:cNvSpPr txBox="1"/>
          <p:nvPr/>
        </p:nvSpPr>
        <p:spPr>
          <a:xfrm>
            <a:off x="442818" y="5451110"/>
            <a:ext cx="4966447" cy="215444"/>
          </a:xfrm>
          <a:prstGeom prst="rect">
            <a:avLst/>
          </a:prstGeom>
          <a:noFill/>
        </p:spPr>
        <p:txBody>
          <a:bodyPr wrap="square" rtlCol="0">
            <a:spAutoFit/>
          </a:bodyPr>
          <a:lstStyle/>
          <a:p>
            <a:r>
              <a:rPr lang="en-US" sz="800" dirty="0"/>
              <a:t>* Note: Low performance on any of these metrics need not be because of design flaws. </a:t>
            </a:r>
          </a:p>
        </p:txBody>
      </p:sp>
    </p:spTree>
    <p:extLst>
      <p:ext uri="{BB962C8B-B14F-4D97-AF65-F5344CB8AC3E}">
        <p14:creationId xmlns:p14="http://schemas.microsoft.com/office/powerpoint/2010/main" val="1469129598"/>
      </p:ext>
    </p:extLst>
  </p:cSld>
  <p:clrMapOvr>
    <a:masterClrMapping/>
  </p:clrMapOvr>
  <p:transition spd="med">
    <p:fade/>
  </p:transition>
</p:sld>
</file>

<file path=ppt/theme/theme1.xml><?xml version="1.0" encoding="utf-8"?>
<a:theme xmlns:a="http://schemas.openxmlformats.org/drawingml/2006/main" name="1_Office Theme">
  <a:themeElements>
    <a:clrScheme name="Custom 59">
      <a:dk1>
        <a:srgbClr val="283D40"/>
      </a:dk1>
      <a:lt1>
        <a:srgbClr val="FFFFFF"/>
      </a:lt1>
      <a:dk2>
        <a:srgbClr val="D0232B"/>
      </a:dk2>
      <a:lt2>
        <a:srgbClr val="F7F7F7"/>
      </a:lt2>
      <a:accent1>
        <a:srgbClr val="81B5A1"/>
      </a:accent1>
      <a:accent2>
        <a:srgbClr val="68A1AF"/>
      </a:accent2>
      <a:accent3>
        <a:srgbClr val="8686BC"/>
      </a:accent3>
      <a:accent4>
        <a:srgbClr val="E5D87C"/>
      </a:accent4>
      <a:accent5>
        <a:srgbClr val="E8A679"/>
      </a:accent5>
      <a:accent6>
        <a:srgbClr val="DB8F8F"/>
      </a:accent6>
      <a:hlink>
        <a:srgbClr val="68A0AE"/>
      </a:hlink>
      <a:folHlink>
        <a:srgbClr val="81B5A1"/>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9E265F72CA92545B9F9453CFEB18874" ma:contentTypeVersion="15" ma:contentTypeDescription="Create a new document." ma:contentTypeScope="" ma:versionID="a83a46e33a531026781cf8b044ce611c">
  <xsd:schema xmlns:xsd="http://www.w3.org/2001/XMLSchema" xmlns:xs="http://www.w3.org/2001/XMLSchema" xmlns:p="http://schemas.microsoft.com/office/2006/metadata/properties" xmlns:ns2="b1c10534-3f78-4a9b-b82a-989c172f5ffc" xmlns:ns3="95d67790-48fc-4006-9fcd-2a7ebc1ec5b5" targetNamespace="http://schemas.microsoft.com/office/2006/metadata/properties" ma:root="true" ma:fieldsID="757b5b625784d72d16c8553afd3ec112" ns2:_="" ns3:_="">
    <xsd:import namespace="b1c10534-3f78-4a9b-b82a-989c172f5ffc"/>
    <xsd:import namespace="95d67790-48fc-4006-9fcd-2a7ebc1ec5b5"/>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1c10534-3f78-4a9b-b82a-989c172f5ffc"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5d67790-48fc-4006-9fcd-2a7ebc1ec5b5"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0490F2-E69F-45F1-9017-D1F4C2EA3CF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1c10534-3f78-4a9b-b82a-989c172f5ffc"/>
    <ds:schemaRef ds:uri="95d67790-48fc-4006-9fcd-2a7ebc1ec5b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0281917-0FF4-43AF-A4CC-8281A5AF7CE9}">
  <ds:schemaRefs>
    <ds:schemaRef ds:uri="http://schemas.microsoft.com/sharepoint/v3/contenttype/forms"/>
  </ds:schemaRefs>
</ds:datastoreItem>
</file>

<file path=customXml/itemProps3.xml><?xml version="1.0" encoding="utf-8"?>
<ds:datastoreItem xmlns:ds="http://schemas.openxmlformats.org/officeDocument/2006/customXml" ds:itemID="{4322E9E7-7DAC-440C-B603-DEB888DF46E0}">
  <ds:schemaRefs>
    <ds:schemaRef ds:uri="http://purl.org/dc/terms/"/>
    <ds:schemaRef ds:uri="http://www.w3.org/XML/1998/namespace"/>
    <ds:schemaRef ds:uri="http://purl.org/dc/dcmitype/"/>
    <ds:schemaRef ds:uri="http://schemas.microsoft.com/office/2006/documentManagement/types"/>
    <ds:schemaRef ds:uri="http://purl.org/dc/elements/1.1/"/>
    <ds:schemaRef ds:uri="http://schemas.openxmlformats.org/package/2006/metadata/core-properties"/>
    <ds:schemaRef ds:uri="b1c10534-3f78-4a9b-b82a-989c172f5ffc"/>
    <ds:schemaRef ds:uri="http://schemas.microsoft.com/office/infopath/2007/PartnerControls"/>
    <ds:schemaRef ds:uri="95d67790-48fc-4006-9fcd-2a7ebc1ec5b5"/>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11437</TotalTime>
  <Words>3923</Words>
  <Application>Microsoft Macintosh PowerPoint</Application>
  <PresentationFormat>Widescreen</PresentationFormat>
  <Paragraphs>324</Paragraphs>
  <Slides>13</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.AppleSystemUIFont</vt:lpstr>
      <vt:lpstr>Arial</vt:lpstr>
      <vt:lpstr>Avenir Book</vt:lpstr>
      <vt:lpstr>Calibri</vt:lpstr>
      <vt:lpstr>Century Gothic</vt:lpstr>
      <vt:lpstr>Gilroy</vt:lpstr>
      <vt:lpstr>Wingdings</vt:lpstr>
      <vt:lpstr>1_Office Theme</vt:lpstr>
      <vt:lpstr>Design an engaging employee and customer self-service experience</vt:lpstr>
      <vt:lpstr>Success Pillars – Structure</vt:lpstr>
      <vt:lpstr>Design an engaging self-service employee and customer experience</vt:lpstr>
      <vt:lpstr>Step 1a: Create a vision for the ideal experience</vt:lpstr>
      <vt:lpstr>Step 1b: Build championship for improved design</vt:lpstr>
      <vt:lpstr>Step 1c: Allocate resources toward experience design</vt:lpstr>
      <vt:lpstr>Step 2: Engage with end users to identify needs</vt:lpstr>
      <vt:lpstr>Step 3: Create experience design standards</vt:lpstr>
      <vt:lpstr>Step 4: Track metrics that indicate experience gaps</vt:lpstr>
      <vt:lpstr>Step 5a: Tailor the experience based on user personas</vt:lpstr>
      <vt:lpstr>Step 5b: Create incentives to improve the experience</vt:lpstr>
      <vt:lpstr>Step 5c: Track opportunities to increase self-service</vt:lpstr>
      <vt:lpstr>KPIs and stakeholders</vt:lpstr>
    </vt:vector>
  </TitlesOfParts>
  <Manager/>
  <Company>ServiceNow</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Self-Service Employee &amp; Customer Experience - Customer Success - ServiceNow</dc:title>
  <dc:subject>This checklist outlines how the self-service experience is can improve productivity by reducing service desk dependence… </dc:subject>
  <dc:creator>ServiceNow Customer Success</dc:creator>
  <cp:keywords>self-service, customer experience, employee experience, online services, knowledge base, service catalogs, chatbots</cp:keywords>
  <dc:description/>
  <cp:lastModifiedBy>CJ Nichols</cp:lastModifiedBy>
  <cp:revision>161</cp:revision>
  <dcterms:created xsi:type="dcterms:W3CDTF">2018-07-13T20:33:10Z</dcterms:created>
  <dcterms:modified xsi:type="dcterms:W3CDTF">2020-02-20T15:12:43Z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r8>4300</vt:r8>
  </property>
  <property fmtid="{D5CDD505-2E9C-101B-9397-08002B2CF9AE}" pid="3" name="ContentTypeId">
    <vt:lpwstr>0x01010049E265F72CA92545B9F9453CFEB18874</vt:lpwstr>
  </property>
</Properties>
</file>