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090" r:id="rId4"/>
  </p:sldMasterIdLst>
  <p:notesMasterIdLst>
    <p:notesMasterId r:id="rId22"/>
  </p:notesMasterIdLst>
  <p:handoutMasterIdLst>
    <p:handoutMasterId r:id="rId23"/>
  </p:handoutMasterIdLst>
  <p:sldIdLst>
    <p:sldId id="838" r:id="rId5"/>
    <p:sldId id="1195" r:id="rId6"/>
    <p:sldId id="1171" r:id="rId7"/>
    <p:sldId id="1196" r:id="rId8"/>
    <p:sldId id="1002" r:id="rId9"/>
    <p:sldId id="1176" r:id="rId10"/>
    <p:sldId id="1177" r:id="rId11"/>
    <p:sldId id="1197" r:id="rId12"/>
    <p:sldId id="1179" r:id="rId13"/>
    <p:sldId id="1180" r:id="rId14"/>
    <p:sldId id="1198" r:id="rId15"/>
    <p:sldId id="1181" r:id="rId16"/>
    <p:sldId id="1182" r:id="rId17"/>
    <p:sldId id="1183" r:id="rId18"/>
    <p:sldId id="1184" r:id="rId19"/>
    <p:sldId id="1199" r:id="rId20"/>
    <p:sldId id="1175" r:id="rId21"/>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29" clrIdx="19"/>
  <p:cmAuthor id="21" name="Mark Tonsetic" initials="MT" lastIdx="1"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9" clrIdx="60"/>
  <p:cmAuthor id="62" name="CJ Nichols" initials="CJN" lastIdx="13" clrIdx="61"/>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12" autoAdjust="0"/>
    <p:restoredTop sz="95289" autoAdjust="0"/>
  </p:normalViewPr>
  <p:slideViewPr>
    <p:cSldViewPr snapToGrid="0">
      <p:cViewPr varScale="1">
        <p:scale>
          <a:sx n="128" d="100"/>
          <a:sy n="128" d="100"/>
        </p:scale>
        <p:origin x="984" y="176"/>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3/2/20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3/2/20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2405188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1949757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688026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3520189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14</a:t>
            </a:fld>
            <a:endParaRPr lang="en-US" dirty="0"/>
          </a:p>
        </p:txBody>
      </p:sp>
    </p:spTree>
    <p:extLst>
      <p:ext uri="{BB962C8B-B14F-4D97-AF65-F5344CB8AC3E}">
        <p14:creationId xmlns:p14="http://schemas.microsoft.com/office/powerpoint/2010/main" val="1626939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15</a:t>
            </a:fld>
            <a:endParaRPr lang="en-US" dirty="0"/>
          </a:p>
        </p:txBody>
      </p:sp>
    </p:spTree>
    <p:extLst>
      <p:ext uri="{BB962C8B-B14F-4D97-AF65-F5344CB8AC3E}">
        <p14:creationId xmlns:p14="http://schemas.microsoft.com/office/powerpoint/2010/main" val="3021871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16</a:t>
            </a:fld>
            <a:endParaRPr lang="en-US" dirty="0"/>
          </a:p>
        </p:txBody>
      </p:sp>
    </p:spTree>
    <p:extLst>
      <p:ext uri="{BB962C8B-B14F-4D97-AF65-F5344CB8AC3E}">
        <p14:creationId xmlns:p14="http://schemas.microsoft.com/office/powerpoint/2010/main" val="3783874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2628595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2106299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841408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627121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1504497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3864334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1227627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a:t>
            </a:r>
            <a:r>
              <a:rPr lang="en-US" sz="1050" dirty="0" err="1">
                <a:solidFill>
                  <a:schemeClr val="tx1"/>
                </a:solidFill>
              </a:rPr>
              <a:t>ServiceNow’s</a:t>
            </a:r>
            <a:r>
              <a:rPr lang="en-US" sz="1050" dirty="0">
                <a:solidFill>
                  <a:schemeClr val="tx1"/>
                </a:solidFill>
              </a:rPr>
              <a:t>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a:t>Click icon to add table</a:t>
            </a:r>
            <a:endParaRPr lang="en-US" dirty="0"/>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performance-kpi-metrics.pptx"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servicenow.com/success/pillars/create-excitement-adoption.html#4-5-build" TargetMode="Externa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hyperlink" Target="https://www.servicenow.com/customers.html" TargetMode="External"/><Relationship Id="rId4" Type="http://schemas.openxmlformats.org/officeDocument/2006/relationships/hyperlink" Target="https://www.servicenow.com/content/dam/servicenow-assets/public/en-us/doc-type/bp/subpillar19-champions.ppt"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hyperlink" Target="https://community.servicenow.com/" TargetMode="External"/><Relationship Id="rId3" Type="http://schemas.openxmlformats.org/officeDocument/2006/relationships/hyperlink" Target="https://www.servicenow.com/services/training-and-certification.html#training" TargetMode="External"/><Relationship Id="rId7" Type="http://schemas.openxmlformats.org/officeDocument/2006/relationships/hyperlink" Target="https://sc.service-now.com/democenter/"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hyperlink" Target="https://developer.servicenow.com/" TargetMode="External"/><Relationship Id="rId5" Type="http://schemas.openxmlformats.org/officeDocument/2006/relationships/hyperlink" Target="https://www.servicenow.com/company/ventures/creatorcon-challenge.html" TargetMode="External"/><Relationship Id="rId4" Type="http://schemas.openxmlformats.org/officeDocument/2006/relationships/hyperlink" Target="https://community.servicenow.com/community?id=community_user_grou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servicenow.com/success/pillars/state-measure-goals.html#1-1-state"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hyperlink" Target="https://www.servicenow.com/success/pillars/create-excitement-adoption.html#4-1-design" TargetMode="External"/><Relationship Id="rId5" Type="http://schemas.openxmlformats.org/officeDocument/2006/relationships/hyperlink" Target="https://www.wired.com/insights/2013/12/human-centered-design-matters/" TargetMode="External"/><Relationship Id="rId4" Type="http://schemas.openxmlformats.org/officeDocument/2006/relationships/hyperlink" Target="https://www.servicenow.com/success/pillars/lead-transformation.html#2-4-reimagin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hi.service-now.com/sys_attachment.do?sys_id=3e37a40fdb4e1f042328f3231f96195f"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hyperlink" Target="https://www.servicenow.com/success/pillars/lead-transformation.html#2-1-engage" TargetMode="External"/><Relationship Id="rId3" Type="http://schemas.openxmlformats.org/officeDocument/2006/relationships/hyperlink" Target="https://www.cio.com/article/2439501/itil/infrastructure-it-infrastructure-library-itil-definition-and-solutions.html" TargetMode="External"/><Relationship Id="rId7" Type="http://schemas.openxmlformats.org/officeDocument/2006/relationships/hyperlink" Target="https://www.servicenow.com/nowforum-nowsummit.html"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s://knowledge.servicenow.com/" TargetMode="External"/><Relationship Id="rId5" Type="http://schemas.openxmlformats.org/officeDocument/2006/relationships/hyperlink" Target="https://www.servicenow.com/content/dam/servicenow/other-documents/training/tp-certification-guide.pdf" TargetMode="External"/><Relationship Id="rId4" Type="http://schemas.openxmlformats.org/officeDocument/2006/relationships/hyperlink" Target="https://www.cio.com/article/2388142/careers-staffing/what-itil-certifications-mean-to-your-it-management-practices.html" TargetMode="External"/><Relationship Id="rId9" Type="http://schemas.openxmlformats.org/officeDocument/2006/relationships/hyperlink" Target="https://searchitoperations.techtarget.com/tip/Top-tier-ITSM-skills-go-beyond-a-good-tool-se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success.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services/training-and-certification/custom-training-and-adoption.html"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Create excitement, drive adoption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dirty="0"/>
              <a:t>Build an internal team of ServiceNow experts and train users</a:t>
            </a:r>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latin typeface="Century Gothic" panose="020B0502020202020204" pitchFamily="34" charset="0"/>
                <a:ea typeface="Calibri" panose="020F0502020204030204" pitchFamily="34" charset="0"/>
                <a:cs typeface="Times New Roman" panose="02020603050405020304" pitchFamily="18" charset="0"/>
              </a:rPr>
              <a:t>The key in creating a services-led organization is empowering process users. It’s essential to identify and train the staff who will be the initial process users. This will ensure they understand and feel empowered with the tools to drive adoption.</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3b: Create a training curriculum plan for process users</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399250" y="1819027"/>
            <a:ext cx="5586945" cy="34655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curriculum plan to determine the learning activities process users need to know about ServiceNow to deliver world-class services </a:t>
            </a:r>
          </a:p>
          <a:p>
            <a:pPr marL="227965" indent="-227965">
              <a:buFont typeface="Wingdings" pitchFamily="2" charset="2"/>
              <a:buChar char="q"/>
              <a:tabLst>
                <a:tab pos="914400" algn="l"/>
              </a:tabLst>
            </a:pPr>
            <a:r>
              <a:rPr lang="en-US" sz="1200" dirty="0"/>
              <a:t>Work with process user management (the service desk manager, for example) to determine the training goals you would like to achieve.</a:t>
            </a:r>
          </a:p>
          <a:p>
            <a:pPr lvl="1">
              <a:buFont typeface="Wingdings" pitchFamily="2" charset="2"/>
              <a:buChar char="q"/>
              <a:tabLst>
                <a:tab pos="1371600" algn="l"/>
              </a:tabLst>
            </a:pPr>
            <a:r>
              <a:rPr lang="en-US" sz="1100" dirty="0"/>
              <a:t>Define entry-level courses for first-time users.</a:t>
            </a:r>
          </a:p>
          <a:p>
            <a:pPr lvl="1">
              <a:buFont typeface="Wingdings" pitchFamily="2" charset="2"/>
              <a:buChar char="q"/>
              <a:tabLst>
                <a:tab pos="1371600" algn="l"/>
              </a:tabLst>
            </a:pPr>
            <a:r>
              <a:rPr lang="en-US" sz="1100" dirty="0"/>
              <a:t>Define advanced-level training to provide more in-depth knowledge for advanced users (that is, your power users who handle a high number of service transactions).</a:t>
            </a:r>
          </a:p>
          <a:p>
            <a:pPr lvl="1">
              <a:buFont typeface="Wingdings" pitchFamily="2" charset="2"/>
              <a:buChar char="q"/>
              <a:tabLst>
                <a:tab pos="1371600" algn="l"/>
              </a:tabLst>
            </a:pPr>
            <a:r>
              <a:rPr lang="en-US" sz="1100" dirty="0"/>
              <a:t>Define train-the-trainer classes to enable process user leaders to provide training to their extended teams. </a:t>
            </a:r>
          </a:p>
          <a:p>
            <a:pPr lvl="1">
              <a:buFont typeface="Wingdings" pitchFamily="2" charset="2"/>
              <a:buChar char="q"/>
              <a:tabLst>
                <a:tab pos="1371600" algn="l"/>
              </a:tabLst>
            </a:pPr>
            <a:r>
              <a:rPr lang="en-US" sz="1100" dirty="0"/>
              <a:t>Define skill development training to promote performance-specific goals such as increasing NPS through soft skill training.</a:t>
            </a:r>
          </a:p>
          <a:p>
            <a:pPr marR="0" lvl="0">
              <a:spcAft>
                <a:spcPts val="0"/>
              </a:spcAft>
              <a:buFont typeface="Wingdings" pitchFamily="2" charset="2"/>
              <a:buChar char="q"/>
              <a:tabLst>
                <a:tab pos="914400" algn="l"/>
              </a:tabLst>
            </a:pPr>
            <a:r>
              <a:rPr lang="en-US" sz="1200" dirty="0"/>
              <a:t>Based on your training goals, develop a list of courses to be developed and delivered.</a:t>
            </a:r>
          </a:p>
          <a:p>
            <a:pPr marL="456565" lvl="1" indent="-224790">
              <a:buFont typeface="Wingdings" pitchFamily="2" charset="2"/>
              <a:buChar char="q"/>
              <a:tabLst>
                <a:tab pos="1371600" algn="l"/>
              </a:tabLst>
            </a:pPr>
            <a:r>
              <a:rPr lang="en-US" sz="1100" dirty="0"/>
              <a:t>Consider using levels for courses that have a lot of content and presenting them by level of advancement, such as level 1 – basic; level 2 – medium, and level 3 – advanced.</a:t>
            </a: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30" name="Group 29">
            <a:extLst>
              <a:ext uri="{FF2B5EF4-FFF2-40B4-BE49-F238E27FC236}">
                <a16:creationId xmlns:a16="http://schemas.microsoft.com/office/drawing/2014/main" id="{739FF8F4-E995-42CE-A5DD-C864F733DBD9}"/>
              </a:ext>
            </a:extLst>
          </p:cNvPr>
          <p:cNvGrpSpPr/>
          <p:nvPr/>
        </p:nvGrpSpPr>
        <p:grpSpPr>
          <a:xfrm>
            <a:off x="1660432" y="5698996"/>
            <a:ext cx="6429041" cy="605948"/>
            <a:chOff x="504805" y="6528308"/>
            <a:chExt cx="6481090" cy="462116"/>
          </a:xfrm>
        </p:grpSpPr>
        <p:sp>
          <p:nvSpPr>
            <p:cNvPr id="31" name="Chevron 29">
              <a:extLst>
                <a:ext uri="{FF2B5EF4-FFF2-40B4-BE49-F238E27FC236}">
                  <a16:creationId xmlns:a16="http://schemas.microsoft.com/office/drawing/2014/main" id="{FB844F72-896C-4A8A-A224-8AB67E80AF17}"/>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9475F938-7E34-411E-B4C1-AF10D2853ECA}"/>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3" name="Chevron 35">
              <a:extLst>
                <a:ext uri="{FF2B5EF4-FFF2-40B4-BE49-F238E27FC236}">
                  <a16:creationId xmlns:a16="http://schemas.microsoft.com/office/drawing/2014/main" id="{79D9431D-B0BB-4278-9B02-D78B0E65F643}"/>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5" name="Chevron 36">
              <a:extLst>
                <a:ext uri="{FF2B5EF4-FFF2-40B4-BE49-F238E27FC236}">
                  <a16:creationId xmlns:a16="http://schemas.microsoft.com/office/drawing/2014/main" id="{8C5F50D1-75BE-4719-9D13-A6D3BA2237D0}"/>
                </a:ext>
              </a:extLst>
            </p:cNvPr>
            <p:cNvSpPr/>
            <p:nvPr/>
          </p:nvSpPr>
          <p:spPr>
            <a:xfrm>
              <a:off x="4857369" y="6528308"/>
              <a:ext cx="212852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Develop a product training plan for ServiceNow process users</a:t>
              </a:r>
            </a:p>
          </p:txBody>
        </p:sp>
      </p:grpSp>
      <p:sp>
        <p:nvSpPr>
          <p:cNvPr id="36" name="Chevron 37">
            <a:extLst>
              <a:ext uri="{FF2B5EF4-FFF2-40B4-BE49-F238E27FC236}">
                <a16:creationId xmlns:a16="http://schemas.microsoft.com/office/drawing/2014/main" id="{9B5C565E-E899-4E1A-AEE8-270DD8824130}"/>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7" name="Chevron 37">
            <a:extLst>
              <a:ext uri="{FF2B5EF4-FFF2-40B4-BE49-F238E27FC236}">
                <a16:creationId xmlns:a16="http://schemas.microsoft.com/office/drawing/2014/main" id="{95E3EA2A-B9B4-4F01-8DD1-29CE2BE660F5}"/>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
        <p:nvSpPr>
          <p:cNvPr id="38" name="Content Placeholder 11">
            <a:extLst>
              <a:ext uri="{FF2B5EF4-FFF2-40B4-BE49-F238E27FC236}">
                <a16:creationId xmlns:a16="http://schemas.microsoft.com/office/drawing/2014/main" id="{B226B5BE-3407-4738-BD64-C141E6565B7A}"/>
              </a:ext>
            </a:extLst>
          </p:cNvPr>
          <p:cNvSpPr txBox="1">
            <a:spLocks/>
          </p:cNvSpPr>
          <p:nvPr/>
        </p:nvSpPr>
        <p:spPr>
          <a:xfrm>
            <a:off x="6306007" y="1813143"/>
            <a:ext cx="5586945" cy="159109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tabLst>
                <a:tab pos="914400" algn="l"/>
              </a:tabLst>
            </a:pPr>
            <a:r>
              <a:rPr lang="en-US" sz="1200" dirty="0"/>
              <a:t>Determine the methods you’ll use to deliver training.</a:t>
            </a:r>
          </a:p>
          <a:p>
            <a:pPr lvl="1">
              <a:buFont typeface="Wingdings" pitchFamily="2" charset="2"/>
              <a:buChar char="q"/>
              <a:tabLst>
                <a:tab pos="1371600" algn="l"/>
              </a:tabLst>
            </a:pPr>
            <a:r>
              <a:rPr lang="en-US" sz="1100" dirty="0"/>
              <a:t>LMS – Connect with your HR or learning and development team to determine if your company has a learning management system (LMS) you can use to deliver training.</a:t>
            </a:r>
          </a:p>
          <a:p>
            <a:pPr lvl="1">
              <a:buFont typeface="Wingdings" pitchFamily="2" charset="2"/>
              <a:buChar char="q"/>
              <a:tabLst>
                <a:tab pos="1371600" algn="l"/>
              </a:tabLst>
            </a:pPr>
            <a:r>
              <a:rPr lang="en-US" sz="1100" dirty="0"/>
              <a:t>Virtual, instructor-led training </a:t>
            </a:r>
          </a:p>
          <a:p>
            <a:pPr lvl="1">
              <a:buFont typeface="Wingdings" pitchFamily="2" charset="2"/>
              <a:buChar char="q"/>
              <a:tabLst>
                <a:tab pos="1371600" algn="l"/>
              </a:tabLst>
            </a:pPr>
            <a:r>
              <a:rPr lang="en-US" sz="1100" dirty="0"/>
              <a:t>Instructor-led training in person</a:t>
            </a:r>
          </a:p>
          <a:p>
            <a:pPr lvl="1">
              <a:buFont typeface="Wingdings" pitchFamily="2" charset="2"/>
              <a:buChar char="q"/>
              <a:tabLst>
                <a:tab pos="1371600" algn="l"/>
              </a:tabLst>
            </a:pPr>
            <a:r>
              <a:rPr lang="en-US" sz="1100" dirty="0"/>
              <a:t>Self-paced virtual training available through on-demand training opportunities</a:t>
            </a:r>
          </a:p>
          <a:p>
            <a:pPr lvl="1">
              <a:buFont typeface="Wingdings" pitchFamily="2" charset="2"/>
              <a:buChar char="q"/>
              <a:tabLst>
                <a:tab pos="1371600" algn="l"/>
              </a:tabLst>
            </a:pPr>
            <a:endParaRPr lang="en-US" sz="1100" dirty="0"/>
          </a:p>
          <a:p>
            <a:pPr lvl="1">
              <a:buFont typeface="Wingdings" pitchFamily="2" charset="2"/>
              <a:buChar char="q"/>
              <a:tabLst>
                <a:tab pos="1371600" algn="l"/>
              </a:tabLst>
            </a:pPr>
            <a:endParaRPr lang="en-US" sz="1100" dirty="0"/>
          </a:p>
          <a:p>
            <a:pPr marL="0" lvl="1" indent="0">
              <a:spcBef>
                <a:spcPts val="1200"/>
              </a:spcBef>
              <a:buNone/>
              <a:tabLst>
                <a:tab pos="1371600" algn="l"/>
              </a:tabLst>
            </a:pPr>
            <a:endParaRPr lang="en-US" sz="1200" dirty="0"/>
          </a:p>
          <a:p>
            <a:pPr marL="0" lvl="1" indent="0">
              <a:spcBef>
                <a:spcPts val="1200"/>
              </a:spcBef>
              <a:buNone/>
              <a:tabLst>
                <a:tab pos="1371600" algn="l"/>
              </a:tabLst>
            </a:pPr>
            <a:endParaRPr lang="en-US" sz="1200" dirty="0"/>
          </a:p>
          <a:p>
            <a:pPr marL="0" lvl="1" indent="0">
              <a:spcBef>
                <a:spcPts val="1200"/>
              </a:spcBef>
              <a:buNone/>
              <a:tabLst>
                <a:tab pos="1371600" algn="l"/>
              </a:tabLst>
            </a:pPr>
            <a:endParaRPr lang="en-US" sz="1200" dirty="0"/>
          </a:p>
          <a:p>
            <a:pPr marL="228692" indent="0">
              <a:spcBef>
                <a:spcPts val="0"/>
              </a:spcBef>
              <a:buNone/>
              <a:tabLst>
                <a:tab pos="1371600" algn="l"/>
              </a:tabLst>
            </a:pPr>
            <a:endParaRPr lang="en-US" sz="1100" dirty="0">
              <a:latin typeface="Century Gothic" panose="020B0502020202020204" pitchFamily="34" charset="0"/>
              <a:ea typeface="Calibri" panose="020F0502020204030204" pitchFamily="34" charset="0"/>
              <a:cs typeface="Times New Roman" panose="02020603050405020304" pitchFamily="18" charset="0"/>
            </a:endParaRPr>
          </a:p>
        </p:txBody>
      </p:sp>
      <p:sp>
        <p:nvSpPr>
          <p:cNvPr id="39" name="Rectangle 38">
            <a:extLst>
              <a:ext uri="{FF2B5EF4-FFF2-40B4-BE49-F238E27FC236}">
                <a16:creationId xmlns:a16="http://schemas.microsoft.com/office/drawing/2014/main" id="{BCDD3A34-85AE-4F5D-AED1-0DFE41F4C0B3}"/>
              </a:ext>
            </a:extLst>
          </p:cNvPr>
          <p:cNvSpPr/>
          <p:nvPr/>
        </p:nvSpPr>
        <p:spPr>
          <a:xfrm>
            <a:off x="6094412" y="3613964"/>
            <a:ext cx="5854544" cy="58827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rPr>
              <a:t>Ensure training materials are multi-modal. Classroom training for key staff can be augmented by videos, quizzes, and social media and gamification campaigns.</a:t>
            </a:r>
          </a:p>
        </p:txBody>
      </p:sp>
    </p:spTree>
    <p:extLst>
      <p:ext uri="{BB962C8B-B14F-4D97-AF65-F5344CB8AC3E}">
        <p14:creationId xmlns:p14="http://schemas.microsoft.com/office/powerpoint/2010/main" val="1611451146"/>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1225082" cy="668692"/>
          </a:xfrm>
        </p:spPr>
        <p:txBody>
          <a:bodyPr/>
          <a:lstStyle/>
          <a:p>
            <a:r>
              <a:rPr lang="en-US" dirty="0"/>
              <a:t>Step 3b: Create a training curriculum plan for process users (Continued)</a:t>
            </a: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Content Placeholder 11">
            <a:extLst>
              <a:ext uri="{FF2B5EF4-FFF2-40B4-BE49-F238E27FC236}">
                <a16:creationId xmlns:a16="http://schemas.microsoft.com/office/drawing/2014/main" id="{92CC9F30-CECB-4218-A128-96278BD74DB0}"/>
              </a:ext>
            </a:extLst>
          </p:cNvPr>
          <p:cNvSpPr txBox="1">
            <a:spLocks/>
          </p:cNvSpPr>
          <p:nvPr/>
        </p:nvSpPr>
        <p:spPr>
          <a:xfrm>
            <a:off x="441230" y="2833709"/>
            <a:ext cx="11038645" cy="19894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calendar that lists upcoming and future training opportunities including enrollment deadlines</a:t>
            </a:r>
          </a:p>
          <a:p>
            <a:pPr>
              <a:buFont typeface="Wingdings" pitchFamily="2" charset="2"/>
              <a:buChar char="q"/>
              <a:tabLst>
                <a:tab pos="914400" algn="l"/>
              </a:tabLst>
            </a:pPr>
            <a:r>
              <a:rPr lang="en-US" sz="1200" dirty="0"/>
              <a:t>Create a calendar with courses, dates courses will be delivered, the delivery method, and student size limits.</a:t>
            </a:r>
          </a:p>
          <a:p>
            <a:pPr lvl="1">
              <a:buFont typeface="Wingdings" pitchFamily="2" charset="2"/>
              <a:buChar char="q"/>
              <a:tabLst>
                <a:tab pos="1371600" algn="l"/>
              </a:tabLst>
            </a:pPr>
            <a:r>
              <a:rPr lang="en-US" sz="1100" dirty="0"/>
              <a:t>Select a subset of process users to complete training before the pilot so they can test the solution.</a:t>
            </a:r>
          </a:p>
          <a:p>
            <a:pPr marL="456565" lvl="1" indent="-224790">
              <a:buFont typeface="Wingdings" pitchFamily="2" charset="2"/>
              <a:buChar char="q"/>
              <a:tabLst>
                <a:tab pos="1371600" algn="l"/>
              </a:tabLst>
            </a:pPr>
            <a:r>
              <a:rPr lang="en-US" sz="1100" dirty="0"/>
              <a:t>Set training deadlines to finish before your go-live. Start training two to three months before go-live to ensure timely completion.</a:t>
            </a:r>
          </a:p>
          <a:p>
            <a:pPr marL="227965" indent="-227965">
              <a:buFont typeface="Wingdings" pitchFamily="2" charset="2"/>
              <a:buChar char="q"/>
              <a:tabLst>
                <a:tab pos="914400" algn="l"/>
              </a:tabLst>
            </a:pPr>
            <a:r>
              <a:rPr lang="en-US" sz="1200" dirty="0"/>
              <a:t>Select the delivery method for each of your courses, such as LMS or other tools.</a:t>
            </a:r>
          </a:p>
          <a:p>
            <a:pPr>
              <a:buFont typeface="Wingdings" pitchFamily="2" charset="2"/>
              <a:buChar char="q"/>
              <a:tabLst>
                <a:tab pos="914400" algn="l"/>
              </a:tabLst>
            </a:pPr>
            <a:r>
              <a:rPr lang="en-US" sz="1200" dirty="0"/>
              <a:t>Work with process user team leaders to determine the method to communicate the availability of training.</a:t>
            </a:r>
          </a:p>
          <a:p>
            <a:pPr lvl="1">
              <a:buFont typeface="Wingdings" pitchFamily="2" charset="2"/>
              <a:buChar char="q"/>
              <a:tabLst>
                <a:tab pos="1371600" algn="l"/>
              </a:tabLst>
            </a:pPr>
            <a:r>
              <a:rPr lang="en-US" sz="1100" dirty="0"/>
              <a:t>If training will be delivered by a partner or ServiceNow, use their method of enrollment.</a:t>
            </a:r>
          </a:p>
        </p:txBody>
      </p:sp>
      <p:grpSp>
        <p:nvGrpSpPr>
          <p:cNvPr id="30" name="Group 29">
            <a:extLst>
              <a:ext uri="{FF2B5EF4-FFF2-40B4-BE49-F238E27FC236}">
                <a16:creationId xmlns:a16="http://schemas.microsoft.com/office/drawing/2014/main" id="{739FF8F4-E995-42CE-A5DD-C864F733DBD9}"/>
              </a:ext>
            </a:extLst>
          </p:cNvPr>
          <p:cNvGrpSpPr/>
          <p:nvPr/>
        </p:nvGrpSpPr>
        <p:grpSpPr>
          <a:xfrm>
            <a:off x="1660432" y="5698996"/>
            <a:ext cx="6429041" cy="605948"/>
            <a:chOff x="504805" y="6528308"/>
            <a:chExt cx="6481090" cy="462116"/>
          </a:xfrm>
        </p:grpSpPr>
        <p:sp>
          <p:nvSpPr>
            <p:cNvPr id="31" name="Chevron 29">
              <a:extLst>
                <a:ext uri="{FF2B5EF4-FFF2-40B4-BE49-F238E27FC236}">
                  <a16:creationId xmlns:a16="http://schemas.microsoft.com/office/drawing/2014/main" id="{FB844F72-896C-4A8A-A224-8AB67E80AF17}"/>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2" name="Chevron 34">
              <a:extLst>
                <a:ext uri="{FF2B5EF4-FFF2-40B4-BE49-F238E27FC236}">
                  <a16:creationId xmlns:a16="http://schemas.microsoft.com/office/drawing/2014/main" id="{9475F938-7E34-411E-B4C1-AF10D2853ECA}"/>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3" name="Chevron 35">
              <a:extLst>
                <a:ext uri="{FF2B5EF4-FFF2-40B4-BE49-F238E27FC236}">
                  <a16:creationId xmlns:a16="http://schemas.microsoft.com/office/drawing/2014/main" id="{79D9431D-B0BB-4278-9B02-D78B0E65F643}"/>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5" name="Chevron 36">
              <a:extLst>
                <a:ext uri="{FF2B5EF4-FFF2-40B4-BE49-F238E27FC236}">
                  <a16:creationId xmlns:a16="http://schemas.microsoft.com/office/drawing/2014/main" id="{8C5F50D1-75BE-4719-9D13-A6D3BA2237D0}"/>
                </a:ext>
              </a:extLst>
            </p:cNvPr>
            <p:cNvSpPr/>
            <p:nvPr/>
          </p:nvSpPr>
          <p:spPr>
            <a:xfrm>
              <a:off x="4857369" y="6528308"/>
              <a:ext cx="212852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Develop a product training plan for ServiceNow process users</a:t>
              </a:r>
            </a:p>
          </p:txBody>
        </p:sp>
      </p:grpSp>
      <p:sp>
        <p:nvSpPr>
          <p:cNvPr id="36" name="Chevron 37">
            <a:extLst>
              <a:ext uri="{FF2B5EF4-FFF2-40B4-BE49-F238E27FC236}">
                <a16:creationId xmlns:a16="http://schemas.microsoft.com/office/drawing/2014/main" id="{9B5C565E-E899-4E1A-AEE8-270DD8824130}"/>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7" name="Chevron 37">
            <a:extLst>
              <a:ext uri="{FF2B5EF4-FFF2-40B4-BE49-F238E27FC236}">
                <a16:creationId xmlns:a16="http://schemas.microsoft.com/office/drawing/2014/main" id="{95E3EA2A-B9B4-4F01-8DD1-29CE2BE660F5}"/>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
        <p:nvSpPr>
          <p:cNvPr id="18" name="Content Placeholder 11">
            <a:extLst>
              <a:ext uri="{FF2B5EF4-FFF2-40B4-BE49-F238E27FC236}">
                <a16:creationId xmlns:a16="http://schemas.microsoft.com/office/drawing/2014/main" id="{77460A00-433E-4592-9404-215BE525C402}"/>
              </a:ext>
            </a:extLst>
          </p:cNvPr>
          <p:cNvSpPr txBox="1">
            <a:spLocks/>
          </p:cNvSpPr>
          <p:nvPr/>
        </p:nvSpPr>
        <p:spPr>
          <a:xfrm>
            <a:off x="441231" y="1273002"/>
            <a:ext cx="11038645" cy="342544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3174" indent="0">
              <a:buNone/>
              <a:tabLst>
                <a:tab pos="1371600" algn="l"/>
              </a:tabLst>
            </a:pPr>
            <a:r>
              <a:rPr lang="en-US" sz="1200" b="1" dirty="0"/>
              <a:t>Create a curriculum plan to determine the learning activities process users need to know about ServiceNow to deliver world-class services (Continued)</a:t>
            </a:r>
          </a:p>
          <a:p>
            <a:pPr marR="0" lvl="0">
              <a:spcAft>
                <a:spcPts val="0"/>
              </a:spcAft>
              <a:buFont typeface="Wingdings" pitchFamily="2" charset="2"/>
              <a:buChar char="q"/>
              <a:tabLst>
                <a:tab pos="914400" algn="l"/>
              </a:tabLst>
            </a:pPr>
            <a:r>
              <a:rPr lang="en-US" sz="1200" dirty="0"/>
              <a:t>Assign trainers to develop materials for each training course they’ll offer.</a:t>
            </a:r>
          </a:p>
          <a:p>
            <a:pPr lvl="1">
              <a:buFont typeface="Wingdings" pitchFamily="2" charset="2"/>
              <a:buChar char="q"/>
              <a:tabLst>
                <a:tab pos="1371600" algn="l"/>
              </a:tabLst>
            </a:pPr>
            <a:r>
              <a:rPr lang="en-US" sz="1100" dirty="0"/>
              <a:t>Build out course descriptions, instructor and student workbooks, slides to deliver content, step-by-step product demonstrations, labs, etc. </a:t>
            </a:r>
          </a:p>
          <a:p>
            <a:pPr lvl="1">
              <a:buFont typeface="Wingdings" pitchFamily="2" charset="2"/>
              <a:buChar char="q"/>
              <a:tabLst>
                <a:tab pos="1371600" algn="l"/>
              </a:tabLst>
            </a:pPr>
            <a:r>
              <a:rPr lang="en-US" sz="1100" dirty="0"/>
              <a:t>Develop post-training quizzes to validate that users retained and understood the learning content.</a:t>
            </a:r>
          </a:p>
          <a:p>
            <a:pPr lvl="1">
              <a:buFont typeface="Wingdings" pitchFamily="2" charset="2"/>
              <a:buChar char="q"/>
              <a:tabLst>
                <a:tab pos="1371600" algn="l"/>
              </a:tabLst>
            </a:pPr>
            <a:r>
              <a:rPr lang="en-US" sz="1100" dirty="0"/>
              <a:t>Develop a post-training survey to gain feedback on the training content and the instructor.</a:t>
            </a:r>
          </a:p>
          <a:p>
            <a:pPr marL="228692" indent="0">
              <a:spcBef>
                <a:spcPts val="0"/>
              </a:spcBef>
              <a:buNone/>
              <a:tabLst>
                <a:tab pos="1371600" algn="l"/>
              </a:tabLst>
            </a:pPr>
            <a:endParaRPr lang="en-US" sz="1100" dirty="0">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513276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276999"/>
          </a:xfrm>
          <a:prstGeom prst="rect">
            <a:avLst/>
          </a:prstGeom>
          <a:noFill/>
        </p:spPr>
        <p:txBody>
          <a:bodyPr wrap="square" rtlCol="0">
            <a:spAutoFit/>
          </a:bodyPr>
          <a:lstStyle/>
          <a:p>
            <a:r>
              <a:rPr lang="en-US" sz="1200" dirty="0"/>
              <a:t>The organization needs to ensure that line managers are aware of their coaching responsibilities, so training is not a one-time event.</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3c: Build ongoing support for training and measure outcomes</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824594"/>
            <a:ext cx="10670499" cy="160440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Meet with senior management to build ongoing support for training and service adoption by end users</a:t>
            </a:r>
          </a:p>
          <a:p>
            <a:pPr>
              <a:buFont typeface="Wingdings" pitchFamily="2" charset="2"/>
              <a:buChar char="q"/>
              <a:tabLst>
                <a:tab pos="914400" algn="l"/>
              </a:tabLst>
            </a:pPr>
            <a:r>
              <a:rPr lang="en-US" sz="1200" dirty="0"/>
              <a:t>Meet with senior leaders of process user teams (service desk leaders, for example) to educate, gain buy-in, and stress the importance of training.</a:t>
            </a:r>
          </a:p>
          <a:p>
            <a:pPr marL="0" indent="0">
              <a:buNone/>
            </a:pPr>
            <a:r>
              <a:rPr lang="en-US" sz="1200" b="1" dirty="0"/>
              <a:t>Develop a training scorecard that tracks process user training performance and completion for managers to review </a:t>
            </a:r>
          </a:p>
          <a:p>
            <a:pPr marL="227965" marR="0" lvl="0" indent="-227965">
              <a:spcAft>
                <a:spcPts val="0"/>
              </a:spcAft>
              <a:buFont typeface="Wingdings" pitchFamily="2" charset="2"/>
              <a:buChar char="q"/>
              <a:tabLst>
                <a:tab pos="914400" algn="l"/>
              </a:tabLst>
            </a:pPr>
            <a:r>
              <a:rPr lang="en-US" sz="1200" dirty="0"/>
              <a:t>Determine how training has impacted employee and team job performance by tracking before and after </a:t>
            </a:r>
            <a:r>
              <a:rPr lang="en-US" sz="1200" dirty="0">
                <a:hlinkClick r:id="rId3"/>
              </a:rPr>
              <a:t>metrics</a:t>
            </a:r>
            <a:r>
              <a:rPr lang="en-US" sz="1200" dirty="0"/>
              <a:t> like satisfaction survey scores, first call resolution, and time to resolution.</a:t>
            </a:r>
          </a:p>
          <a:p>
            <a:pPr marL="0" marR="0" indent="0">
              <a:spcBef>
                <a:spcPts val="0"/>
              </a:spcBef>
              <a:spcAft>
                <a:spcPts val="0"/>
              </a:spcAft>
              <a:buNone/>
            </a:pPr>
            <a:endParaRPr lang="en-US" sz="1200" dirty="0">
              <a:latin typeface="Century Gothic" panose="020B0502020202020204" pitchFamily="34" charset="0"/>
              <a:cs typeface="Times New Roman" panose="02020603050405020304" pitchFamily="18" charset="0"/>
            </a:endParaRPr>
          </a:p>
          <a:p>
            <a:pPr marL="0" indent="0">
              <a:buNone/>
            </a:pPr>
            <a:endParaRPr lang="en-US" sz="1200" b="1" dirty="0"/>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26">
            <a:extLst>
              <a:ext uri="{FF2B5EF4-FFF2-40B4-BE49-F238E27FC236}">
                <a16:creationId xmlns:a16="http://schemas.microsoft.com/office/drawing/2014/main" id="{06A11593-C692-4CDE-88C1-7DA2138D31B6}"/>
              </a:ext>
            </a:extLst>
          </p:cNvPr>
          <p:cNvSpPr/>
          <p:nvPr/>
        </p:nvSpPr>
        <p:spPr>
          <a:xfrm>
            <a:off x="2849208" y="3601021"/>
            <a:ext cx="5854544" cy="131420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rPr>
              <a:t>The biggest cause for failure to learn is insufficient managerial support for changing work activities after training. Senior management must make sure that line managers understand the need for training, and that they support the staff who are trying out new ways of working as they apply new concepts and ideas to the organization. To promote training opportunities, managers should reward those who take training seriously.</a:t>
            </a:r>
          </a:p>
        </p:txBody>
      </p:sp>
      <p:grpSp>
        <p:nvGrpSpPr>
          <p:cNvPr id="17" name="Group 16">
            <a:extLst>
              <a:ext uri="{FF2B5EF4-FFF2-40B4-BE49-F238E27FC236}">
                <a16:creationId xmlns:a16="http://schemas.microsoft.com/office/drawing/2014/main" id="{DFC1B541-4A04-4314-A12D-6670558B062C}"/>
              </a:ext>
            </a:extLst>
          </p:cNvPr>
          <p:cNvGrpSpPr/>
          <p:nvPr/>
        </p:nvGrpSpPr>
        <p:grpSpPr>
          <a:xfrm>
            <a:off x="1660432" y="5698996"/>
            <a:ext cx="6429041" cy="605948"/>
            <a:chOff x="504805" y="6528308"/>
            <a:chExt cx="6481090" cy="462116"/>
          </a:xfrm>
        </p:grpSpPr>
        <p:sp>
          <p:nvSpPr>
            <p:cNvPr id="20" name="Chevron 29">
              <a:extLst>
                <a:ext uri="{FF2B5EF4-FFF2-40B4-BE49-F238E27FC236}">
                  <a16:creationId xmlns:a16="http://schemas.microsoft.com/office/drawing/2014/main" id="{3DF0CB0B-81AE-4387-8108-CD61D5A96231}"/>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D2E00EF9-8F5B-4028-B86A-A85E42D46C71}"/>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0" name="Chevron 35">
              <a:extLst>
                <a:ext uri="{FF2B5EF4-FFF2-40B4-BE49-F238E27FC236}">
                  <a16:creationId xmlns:a16="http://schemas.microsoft.com/office/drawing/2014/main" id="{E99D59AA-D467-48F4-8146-34DACE6BA4BF}"/>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1" name="Chevron 36">
              <a:extLst>
                <a:ext uri="{FF2B5EF4-FFF2-40B4-BE49-F238E27FC236}">
                  <a16:creationId xmlns:a16="http://schemas.microsoft.com/office/drawing/2014/main" id="{AA48B719-7A2E-41ED-8AC4-9DA00A851B0C}"/>
                </a:ext>
              </a:extLst>
            </p:cNvPr>
            <p:cNvSpPr/>
            <p:nvPr/>
          </p:nvSpPr>
          <p:spPr>
            <a:xfrm>
              <a:off x="4857369" y="6528308"/>
              <a:ext cx="212852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Develop a product training plan for ServiceNow process users</a:t>
              </a:r>
            </a:p>
          </p:txBody>
        </p:sp>
      </p:grpSp>
      <p:sp>
        <p:nvSpPr>
          <p:cNvPr id="32" name="Chevron 37">
            <a:extLst>
              <a:ext uri="{FF2B5EF4-FFF2-40B4-BE49-F238E27FC236}">
                <a16:creationId xmlns:a16="http://schemas.microsoft.com/office/drawing/2014/main" id="{2BC1922E-DDD3-44D3-B4B8-DAA12110131C}"/>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3" name="Chevron 37">
            <a:extLst>
              <a:ext uri="{FF2B5EF4-FFF2-40B4-BE49-F238E27FC236}">
                <a16:creationId xmlns:a16="http://schemas.microsoft.com/office/drawing/2014/main" id="{321FF1BD-30E7-465C-BD8F-63BE29FDFAC3}"/>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30453604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24732"/>
          </a:xfrm>
          <a:prstGeom prst="rect">
            <a:avLst/>
          </a:prstGeom>
          <a:noFill/>
        </p:spPr>
        <p:txBody>
          <a:bodyPr wrap="square" rtlCol="0">
            <a:spAutoFit/>
          </a:bodyPr>
          <a:lstStyle/>
          <a:p>
            <a:pPr defTabSz="457017">
              <a:lnSpc>
                <a:spcPct val="90000"/>
              </a:lnSpc>
              <a:buClr>
                <a:schemeClr val="tx1"/>
              </a:buClr>
            </a:pPr>
            <a:r>
              <a:rPr lang="en-US" sz="1200" dirty="0">
                <a:latin typeface="Century Gothic" panose="020B0502020202020204" pitchFamily="34" charset="0"/>
                <a:cs typeface="Times New Roman" panose="02020603050405020304" pitchFamily="18" charset="0"/>
              </a:rPr>
              <a:t>Extend your training beyond the immediate service process users and ServiceNow platform team so you can familiarize the entire organization with what ServiceNow offers. Make users aware of how they can get value by adopting ServiceNow services and working with process users.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 Extend service management training to the broader organization</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824594"/>
            <a:ext cx="10670499" cy="368768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latin typeface="Century Gothic" panose="020B0502020202020204" pitchFamily="34" charset="0"/>
                <a:ea typeface="Calibri" panose="020F0502020204030204" pitchFamily="34" charset="0"/>
                <a:cs typeface="Times New Roman" panose="02020603050405020304" pitchFamily="18" charset="0"/>
              </a:rPr>
              <a:t>Introduce the Now Platform to the broader community</a:t>
            </a:r>
            <a:endParaRPr lang="en-US" sz="1200" b="1" dirty="0">
              <a:latin typeface="Arial" panose="020B0604020202020204" pitchFamily="34" charset="0"/>
              <a:ea typeface="Times New Roman" panose="02020603050405020304" pitchFamily="18" charset="0"/>
              <a:cs typeface="Times New Roman" panose="02020603050405020304" pitchFamily="18" charset="0"/>
            </a:endParaRPr>
          </a:p>
          <a:p>
            <a:pPr marL="227965" marR="0" lvl="0" indent="-227965">
              <a:spcAft>
                <a:spcPts val="0"/>
              </a:spcAft>
              <a:buFont typeface="Wingdings" pitchFamily="2" charset="2"/>
              <a:buChar char="q"/>
              <a:tabLst>
                <a:tab pos="914400" algn="l"/>
              </a:tabLst>
            </a:pPr>
            <a:r>
              <a:rPr lang="en-US" sz="1200" dirty="0"/>
              <a:t>Conduct sessions targeted at users (in other words, the employees submitting service requests to process users) and the greater community of your organization to educate and promote awareness of service management, increase adoption of the Now Platform, and build a </a:t>
            </a:r>
            <a:r>
              <a:rPr lang="en-US" sz="1200" dirty="0">
                <a:hlinkClick r:id="rId3"/>
              </a:rPr>
              <a:t>community of champions</a:t>
            </a:r>
            <a:r>
              <a:rPr lang="en-US" sz="1200" dirty="0"/>
              <a:t>.</a:t>
            </a:r>
            <a:endParaRPr lang="en-US" sz="1200" dirty="0">
              <a:hlinkClick r:id="rId4"/>
            </a:endParaRPr>
          </a:p>
          <a:p>
            <a:pPr marL="456565" lvl="1" indent="-224790">
              <a:buFont typeface="Wingdings" pitchFamily="2" charset="2"/>
              <a:buChar char="q"/>
              <a:tabLst>
                <a:tab pos="1371600" algn="l"/>
              </a:tabLst>
            </a:pPr>
            <a:r>
              <a:rPr lang="en-US" sz="1100" dirty="0"/>
              <a:t>Schedule webinars or lunch-and-learns, or talk about service management at company or team meetings.</a:t>
            </a:r>
          </a:p>
          <a:p>
            <a:pPr lvl="1">
              <a:buFont typeface="Wingdings" pitchFamily="2" charset="2"/>
              <a:buChar char="q"/>
              <a:tabLst>
                <a:tab pos="1371600" algn="l"/>
              </a:tabLst>
            </a:pPr>
            <a:r>
              <a:rPr lang="en-US" sz="1100" dirty="0"/>
              <a:t>Promote sessions through various methods such as internal social tools or posters in the breakrooms, elevators, etc. (Partner with your internal communications and marketing teams to assist.)</a:t>
            </a:r>
          </a:p>
          <a:p>
            <a:pPr marL="456565" lvl="1" indent="-224790">
              <a:buFont typeface="Wingdings" pitchFamily="2" charset="2"/>
              <a:buChar char="q"/>
              <a:tabLst>
                <a:tab pos="1371600" algn="l"/>
              </a:tabLst>
            </a:pPr>
            <a:r>
              <a:rPr lang="en-US" sz="1100" dirty="0"/>
              <a:t>Provide a baseline education of what service management is and the benefits of using it to provide a context for why the organization adopted ServiceNow.</a:t>
            </a:r>
          </a:p>
          <a:p>
            <a:pPr lvl="1">
              <a:buFont typeface="Wingdings" pitchFamily="2" charset="2"/>
              <a:buChar char="q"/>
              <a:tabLst>
                <a:tab pos="1371600" algn="l"/>
              </a:tabLst>
            </a:pPr>
            <a:r>
              <a:rPr lang="en-US" sz="1100" dirty="0"/>
              <a:t>Perform short product demos to demonstrate use cases applicable to the audience, such as examples of the service requests they’ll be using.</a:t>
            </a:r>
          </a:p>
          <a:p>
            <a:pPr lvl="1">
              <a:buFont typeface="Wingdings" pitchFamily="2" charset="2"/>
              <a:buChar char="q"/>
              <a:tabLst>
                <a:tab pos="1371600" algn="l"/>
              </a:tabLst>
            </a:pPr>
            <a:r>
              <a:rPr lang="en-US" sz="1100" dirty="0"/>
              <a:t>Work with your ServiceNow account team to help prepare content and help prepare or perform product demonstrations.</a:t>
            </a:r>
          </a:p>
          <a:p>
            <a:pPr lvl="1">
              <a:buFont typeface="Wingdings" pitchFamily="2" charset="2"/>
              <a:buChar char="q"/>
              <a:tabLst>
                <a:tab pos="1371600" algn="l"/>
              </a:tabLst>
            </a:pPr>
            <a:r>
              <a:rPr lang="en-US" sz="1100" dirty="0"/>
              <a:t>Provide examples of the business units in your organization that are already using ServiceNow along with any success stories with metrics, such as time and money saved, increased automation, higher NPS, etc. If your implementation is new, work with your ServiceNow account team to get </a:t>
            </a:r>
            <a:r>
              <a:rPr lang="en-US" sz="1100" dirty="0">
                <a:hlinkClick r:id="rId5"/>
              </a:rPr>
              <a:t>examples</a:t>
            </a:r>
            <a:r>
              <a:rPr lang="en-US" sz="1100" dirty="0"/>
              <a:t> of similar organizations and their results. </a:t>
            </a:r>
          </a:p>
          <a:p>
            <a:pPr marL="0" marR="0" indent="0">
              <a:spcAft>
                <a:spcPts val="0"/>
              </a:spcAft>
              <a:buNone/>
            </a:pPr>
            <a:r>
              <a:rPr lang="en-US" sz="1200" b="1" dirty="0">
                <a:latin typeface="Century Gothic" panose="020B0502020202020204" pitchFamily="34" charset="0"/>
                <a:cs typeface="Times New Roman" panose="02020603050405020304" pitchFamily="18" charset="0"/>
              </a:rPr>
              <a:t>Make user training and tools available to users to promote adoption and reduce the ambiguity felt by non-IT employees</a:t>
            </a:r>
          </a:p>
          <a:p>
            <a:pPr>
              <a:buFont typeface="Wingdings" pitchFamily="2" charset="2"/>
              <a:buChar char="q"/>
              <a:tabLst>
                <a:tab pos="914400" algn="l"/>
              </a:tabLst>
            </a:pPr>
            <a:r>
              <a:rPr lang="en-US" sz="1200" dirty="0"/>
              <a:t>Create and provide access to short videos, infographics, and other tools to provide insight into the service and process being offered.</a:t>
            </a:r>
          </a:p>
          <a:p>
            <a:pPr marL="0" marR="0" indent="0">
              <a:spcBef>
                <a:spcPts val="0"/>
              </a:spcBef>
              <a:spcAft>
                <a:spcPts val="0"/>
              </a:spcAft>
              <a:buNone/>
            </a:pPr>
            <a:endParaRPr lang="en-US" sz="1200" dirty="0">
              <a:latin typeface="Century Gothic" panose="020B0502020202020204" pitchFamily="34" charset="0"/>
              <a:cs typeface="Times New Roman" panose="02020603050405020304" pitchFamily="18" charset="0"/>
            </a:endParaRPr>
          </a:p>
          <a:p>
            <a:pPr marL="0" indent="0">
              <a:buNone/>
            </a:pPr>
            <a:endParaRPr lang="en-US" sz="1200" b="1" dirty="0"/>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5" name="Group 14">
            <a:extLst>
              <a:ext uri="{FF2B5EF4-FFF2-40B4-BE49-F238E27FC236}">
                <a16:creationId xmlns:a16="http://schemas.microsoft.com/office/drawing/2014/main" id="{192FF263-AB87-4A98-AB0F-7FBA18E2CAA0}"/>
              </a:ext>
            </a:extLst>
          </p:cNvPr>
          <p:cNvGrpSpPr/>
          <p:nvPr/>
        </p:nvGrpSpPr>
        <p:grpSpPr>
          <a:xfrm>
            <a:off x="1660432" y="5698996"/>
            <a:ext cx="6429041" cy="605948"/>
            <a:chOff x="504805" y="6528308"/>
            <a:chExt cx="6481090" cy="462116"/>
          </a:xfrm>
        </p:grpSpPr>
        <p:sp>
          <p:nvSpPr>
            <p:cNvPr id="17" name="Chevron 29">
              <a:extLst>
                <a:ext uri="{FF2B5EF4-FFF2-40B4-BE49-F238E27FC236}">
                  <a16:creationId xmlns:a16="http://schemas.microsoft.com/office/drawing/2014/main" id="{65E11BFD-BFD4-4902-AD9D-7B76475E2091}"/>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34">
              <a:extLst>
                <a:ext uri="{FF2B5EF4-FFF2-40B4-BE49-F238E27FC236}">
                  <a16:creationId xmlns:a16="http://schemas.microsoft.com/office/drawing/2014/main" id="{746055CB-DE2B-430E-8AFC-270738B2CCD1}"/>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27" name="Chevron 35">
              <a:extLst>
                <a:ext uri="{FF2B5EF4-FFF2-40B4-BE49-F238E27FC236}">
                  <a16:creationId xmlns:a16="http://schemas.microsoft.com/office/drawing/2014/main" id="{A1310225-75EB-48BF-A31A-E3533F9D88F7}"/>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29" name="Chevron 36">
              <a:extLst>
                <a:ext uri="{FF2B5EF4-FFF2-40B4-BE49-F238E27FC236}">
                  <a16:creationId xmlns:a16="http://schemas.microsoft.com/office/drawing/2014/main" id="{365841DB-5D62-4763-A219-352EF58E08AA}"/>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0" name="Chevron 37">
            <a:extLst>
              <a:ext uri="{FF2B5EF4-FFF2-40B4-BE49-F238E27FC236}">
                <a16:creationId xmlns:a16="http://schemas.microsoft.com/office/drawing/2014/main" id="{4B3B2B82-B9A8-48CE-AF65-5E7CF22E73FB}"/>
              </a:ext>
            </a:extLst>
          </p:cNvPr>
          <p:cNvSpPr/>
          <p:nvPr/>
        </p:nvSpPr>
        <p:spPr>
          <a:xfrm>
            <a:off x="7795625" y="5698996"/>
            <a:ext cx="2152084" cy="60594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Extend service management training to the broader organization</a:t>
            </a:r>
          </a:p>
        </p:txBody>
      </p:sp>
      <p:sp>
        <p:nvSpPr>
          <p:cNvPr id="31" name="Chevron 37">
            <a:extLst>
              <a:ext uri="{FF2B5EF4-FFF2-40B4-BE49-F238E27FC236}">
                <a16:creationId xmlns:a16="http://schemas.microsoft.com/office/drawing/2014/main" id="{A670BEF6-86EA-408A-B208-62D0D3410E81}"/>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597801534"/>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To reliably deliver value and support enterprise transformation goals using the Now Platform over time, it’s important to deepen your ServiceNow “talent bench.” Don’t stop expanding ServiceNow expertise in your organization once you have a core team in place. Consider this: If one of your experts leaves the team, how will you quickly backfill their role without having developed similar expertise in others?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5a: Connect the Now Platform to career development</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944610"/>
            <a:ext cx="5384260" cy="34655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marR="0" indent="0">
              <a:spcAft>
                <a:spcPts val="0"/>
              </a:spcAft>
              <a:buNone/>
            </a:pPr>
            <a:r>
              <a:rPr lang="en-US" sz="1200" b="1" dirty="0"/>
              <a:t>Create career development paths for your Now Platform and process user team</a:t>
            </a:r>
          </a:p>
          <a:p>
            <a:pPr marR="0" lvl="0">
              <a:spcAft>
                <a:spcPts val="0"/>
              </a:spcAft>
              <a:buFont typeface="Wingdings" pitchFamily="2" charset="2"/>
              <a:buChar char="q"/>
              <a:tabLst>
                <a:tab pos="914400" algn="l"/>
              </a:tabLst>
            </a:pPr>
            <a:r>
              <a:rPr lang="en-US" sz="1200" dirty="0"/>
              <a:t>Develop your ServiceNow platform team.</a:t>
            </a:r>
          </a:p>
          <a:p>
            <a:pPr lvl="1">
              <a:buFont typeface="Wingdings" pitchFamily="2" charset="2"/>
              <a:buChar char="q"/>
              <a:tabLst>
                <a:tab pos="1371600" algn="l"/>
              </a:tabLst>
            </a:pPr>
            <a:r>
              <a:rPr lang="en-US" sz="1100" dirty="0"/>
              <a:t>Document and communicate career opportunities within the ServiceNow platform team and in other areas of the organization, like IT, Security, etc.</a:t>
            </a:r>
          </a:p>
          <a:p>
            <a:pPr lvl="1">
              <a:buFont typeface="Wingdings" pitchFamily="2" charset="2"/>
              <a:buChar char="q"/>
              <a:tabLst>
                <a:tab pos="1371600" algn="l"/>
              </a:tabLst>
            </a:pPr>
            <a:r>
              <a:rPr lang="en-US" sz="1100" dirty="0"/>
              <a:t>Incorporate training requirements into team goals, individual performance reviews, and as components to merit raises.</a:t>
            </a:r>
          </a:p>
          <a:p>
            <a:pPr lvl="1">
              <a:buFont typeface="Wingdings" pitchFamily="2" charset="2"/>
              <a:buChar char="q"/>
              <a:tabLst>
                <a:tab pos="1371600" algn="l"/>
              </a:tabLst>
            </a:pPr>
            <a:r>
              <a:rPr lang="en-US" sz="1100" dirty="0"/>
              <a:t>Consider paying out bonuses and/or level promotions—like associate, senior, or principal—based on training and certification attainment and maintenance.</a:t>
            </a:r>
          </a:p>
          <a:p>
            <a:pPr>
              <a:buFont typeface="Wingdings" pitchFamily="2" charset="2"/>
              <a:buChar char="q"/>
              <a:tabLst>
                <a:tab pos="914400" algn="l"/>
              </a:tabLst>
            </a:pPr>
            <a:r>
              <a:rPr lang="en-US" sz="1200" dirty="0"/>
              <a:t>Encourage process user managers to link ServiceNow and service management training to process user performance and growth opportunities.</a:t>
            </a:r>
          </a:p>
          <a:p>
            <a:pPr lvl="1">
              <a:buFont typeface="Wingdings" pitchFamily="2" charset="2"/>
              <a:buChar char="q"/>
              <a:tabLst>
                <a:tab pos="1371600" algn="l"/>
              </a:tabLst>
            </a:pPr>
            <a:r>
              <a:rPr lang="en-US" sz="1100" dirty="0"/>
              <a:t>Include training as part of team goals and career development.</a:t>
            </a:r>
          </a:p>
        </p:txBody>
      </p:sp>
      <p:sp>
        <p:nvSpPr>
          <p:cNvPr id="20" name="Content Placeholder 11">
            <a:extLst>
              <a:ext uri="{FF2B5EF4-FFF2-40B4-BE49-F238E27FC236}">
                <a16:creationId xmlns:a16="http://schemas.microsoft.com/office/drawing/2014/main" id="{6978B923-2C78-4302-BDDE-D60F49A09D66}"/>
              </a:ext>
            </a:extLst>
          </p:cNvPr>
          <p:cNvSpPr txBox="1">
            <a:spLocks/>
          </p:cNvSpPr>
          <p:nvPr/>
        </p:nvSpPr>
        <p:spPr>
          <a:xfrm>
            <a:off x="5825491" y="1944610"/>
            <a:ext cx="5721997" cy="34655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Build a talent pool for the ServiceNow platform team </a:t>
            </a:r>
          </a:p>
          <a:p>
            <a:pPr marR="0" lvl="0">
              <a:spcAft>
                <a:spcPts val="0"/>
              </a:spcAft>
              <a:buFont typeface="Wingdings" pitchFamily="2" charset="2"/>
              <a:buChar char="q"/>
              <a:tabLst>
                <a:tab pos="914400" algn="l"/>
              </a:tabLst>
            </a:pPr>
            <a:r>
              <a:rPr lang="en-US" sz="1200" dirty="0"/>
              <a:t>Use process users as an expanded resource to support the platform team. This is also a way to evaluate and expose process users to potential careers paths on the platform team. Here are some of those opportunities:</a:t>
            </a:r>
          </a:p>
          <a:p>
            <a:pPr lvl="1">
              <a:buFont typeface="Wingdings" pitchFamily="2" charset="2"/>
              <a:buChar char="q"/>
              <a:tabLst>
                <a:tab pos="1371600" algn="l"/>
              </a:tabLst>
            </a:pPr>
            <a:r>
              <a:rPr lang="en-US" sz="1100" dirty="0"/>
              <a:t>Involve process users in development, design, and testing opportunities. This will not only benefit the team as extended resources, but it also allows access and insight into potential future candidates for the platform team.</a:t>
            </a:r>
          </a:p>
          <a:p>
            <a:pPr lvl="1">
              <a:buFont typeface="Wingdings" pitchFamily="2" charset="2"/>
              <a:buChar char="q"/>
              <a:tabLst>
                <a:tab pos="1371600" algn="l"/>
              </a:tabLst>
            </a:pPr>
            <a:r>
              <a:rPr lang="en-US" sz="1100" dirty="0"/>
              <a:t>Identify heavy process users who are high performers and get feedback on design, enhancements, and innovation opportunities.</a:t>
            </a:r>
          </a:p>
          <a:p>
            <a:pPr lvl="1">
              <a:buFont typeface="Wingdings" pitchFamily="2" charset="2"/>
              <a:buChar char="q"/>
              <a:tabLst>
                <a:tab pos="1371600" algn="l"/>
              </a:tabLst>
            </a:pPr>
            <a:r>
              <a:rPr lang="en-US" sz="1100" dirty="0"/>
              <a:t>Allow top-performing process users to shadow the ServiceNow platform team.</a:t>
            </a:r>
          </a:p>
          <a:p>
            <a:pPr lvl="1">
              <a:buFont typeface="Wingdings" pitchFamily="2" charset="2"/>
              <a:buChar char="q"/>
              <a:tabLst>
                <a:tab pos="1371600" algn="l"/>
              </a:tabLst>
            </a:pPr>
            <a:r>
              <a:rPr lang="en-US" sz="1100" dirty="0"/>
              <a:t>Use top-performing process users to test upgrades and new applications.</a:t>
            </a:r>
          </a:p>
          <a:p>
            <a:pPr lvl="1">
              <a:buFont typeface="Wingdings" pitchFamily="2" charset="2"/>
              <a:buChar char="q"/>
              <a:tabLst>
                <a:tab pos="1371600" algn="l"/>
              </a:tabLst>
            </a:pPr>
            <a:r>
              <a:rPr lang="en-US" sz="1100" dirty="0"/>
              <a:t>Extend certification opportunities to process users.</a:t>
            </a:r>
          </a:p>
          <a:p>
            <a:pPr>
              <a:buFont typeface="Wingdings" pitchFamily="2" charset="2"/>
              <a:buChar char="q"/>
              <a:tabLst>
                <a:tab pos="914400" algn="l"/>
              </a:tabLst>
            </a:pPr>
            <a:r>
              <a:rPr lang="en-US" sz="1200" dirty="0"/>
              <a:t>As use of the Now Platform expands, so will the pool of potential platform team candidates, including external employee referrals.</a:t>
            </a: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7" name="Group 16">
            <a:extLst>
              <a:ext uri="{FF2B5EF4-FFF2-40B4-BE49-F238E27FC236}">
                <a16:creationId xmlns:a16="http://schemas.microsoft.com/office/drawing/2014/main" id="{14A4A9B3-355F-4D93-A7BF-871A7EBE018A}"/>
              </a:ext>
            </a:extLst>
          </p:cNvPr>
          <p:cNvGrpSpPr/>
          <p:nvPr/>
        </p:nvGrpSpPr>
        <p:grpSpPr>
          <a:xfrm>
            <a:off x="1660432" y="5698996"/>
            <a:ext cx="6429041" cy="605948"/>
            <a:chOff x="504805" y="6528308"/>
            <a:chExt cx="6481090" cy="462116"/>
          </a:xfrm>
        </p:grpSpPr>
        <p:sp>
          <p:nvSpPr>
            <p:cNvPr id="27" name="Chevron 29">
              <a:extLst>
                <a:ext uri="{FF2B5EF4-FFF2-40B4-BE49-F238E27FC236}">
                  <a16:creationId xmlns:a16="http://schemas.microsoft.com/office/drawing/2014/main" id="{36258DC9-5879-4FD5-A6E8-3CB20796E972}"/>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FD77EFD6-4793-44E8-8543-766A996117D6}"/>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0" name="Chevron 35">
              <a:extLst>
                <a:ext uri="{FF2B5EF4-FFF2-40B4-BE49-F238E27FC236}">
                  <a16:creationId xmlns:a16="http://schemas.microsoft.com/office/drawing/2014/main" id="{E795BB1B-CCCE-4280-8ADF-1F0E55B28E9B}"/>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1" name="Chevron 36">
              <a:extLst>
                <a:ext uri="{FF2B5EF4-FFF2-40B4-BE49-F238E27FC236}">
                  <a16:creationId xmlns:a16="http://schemas.microsoft.com/office/drawing/2014/main" id="{2F5B4088-607D-4779-968B-296F8965734B}"/>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2" name="Chevron 37">
            <a:extLst>
              <a:ext uri="{FF2B5EF4-FFF2-40B4-BE49-F238E27FC236}">
                <a16:creationId xmlns:a16="http://schemas.microsoft.com/office/drawing/2014/main" id="{5F11CD81-8147-4C01-9ADB-A030BBDBB10F}"/>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3" name="Chevron 37">
            <a:extLst>
              <a:ext uri="{FF2B5EF4-FFF2-40B4-BE49-F238E27FC236}">
                <a16:creationId xmlns:a16="http://schemas.microsoft.com/office/drawing/2014/main" id="{5F34283C-DBE2-4699-8D62-A553D0AEDF1C}"/>
              </a:ext>
            </a:extLst>
          </p:cNvPr>
          <p:cNvSpPr/>
          <p:nvPr/>
        </p:nvSpPr>
        <p:spPr>
          <a:xfrm>
            <a:off x="9607657" y="5698996"/>
            <a:ext cx="2058656" cy="60594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Build career development and learning</a:t>
            </a:r>
          </a:p>
        </p:txBody>
      </p:sp>
    </p:spTree>
    <p:extLst>
      <p:ext uri="{BB962C8B-B14F-4D97-AF65-F5344CB8AC3E}">
        <p14:creationId xmlns:p14="http://schemas.microsoft.com/office/powerpoint/2010/main" val="540833966"/>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66927"/>
            <a:ext cx="11225082" cy="646331"/>
          </a:xfrm>
          <a:prstGeom prst="rect">
            <a:avLst/>
          </a:prstGeom>
          <a:noFill/>
        </p:spPr>
        <p:txBody>
          <a:bodyPr wrap="square" rtlCol="0">
            <a:spAutoFit/>
          </a:bodyPr>
          <a:lstStyle/>
          <a:p>
            <a:r>
              <a:rPr lang="en-US" sz="1200" dirty="0"/>
              <a:t>As the services journey develops, training, and development needs will shift rapidly. It’s important that the organization actively tracks new developments in service delivery and in ServiceNow functionality. Continually evaluate training based on what’s required to make new approaches work across the enterprise.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5b: Refresh and enhance training ongoing </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780764"/>
            <a:ext cx="11225082" cy="34655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Provide ongoing training opportunities </a:t>
            </a:r>
          </a:p>
          <a:p>
            <a:pPr marR="0" lvl="0">
              <a:spcAft>
                <a:spcPts val="0"/>
              </a:spcAft>
              <a:buFont typeface="Wingdings" pitchFamily="2" charset="2"/>
              <a:buChar char="q"/>
              <a:tabLst>
                <a:tab pos="914400" algn="l"/>
              </a:tabLst>
            </a:pPr>
            <a:r>
              <a:rPr lang="en-US" sz="1200" dirty="0"/>
              <a:t>Consider browsing the </a:t>
            </a:r>
            <a:r>
              <a:rPr lang="en-US" sz="1200" dirty="0">
                <a:hlinkClick r:id="rId3"/>
              </a:rPr>
              <a:t>ServiceNow Training</a:t>
            </a:r>
            <a:r>
              <a:rPr lang="en-US" sz="1200" dirty="0"/>
              <a:t> options, which includes courses and certifications.</a:t>
            </a:r>
          </a:p>
          <a:p>
            <a:pPr marR="0" lvl="0">
              <a:spcAft>
                <a:spcPts val="0"/>
              </a:spcAft>
              <a:buFont typeface="Wingdings" pitchFamily="2" charset="2"/>
              <a:buChar char="q"/>
              <a:tabLst>
                <a:tab pos="914400" algn="l"/>
              </a:tabLst>
            </a:pPr>
            <a:r>
              <a:rPr lang="en-US" sz="1200" dirty="0"/>
              <a:t>Incorporate other training and networking opportunities including industry and ServiceNow events, like Knowledge, NOW Forums, </a:t>
            </a:r>
            <a:r>
              <a:rPr lang="en-US" sz="1200" dirty="0">
                <a:hlinkClick r:id="rId4"/>
              </a:rPr>
              <a:t>SNUGs</a:t>
            </a:r>
            <a:r>
              <a:rPr lang="en-US" sz="1200" dirty="0"/>
              <a:t>, and </a:t>
            </a:r>
            <a:r>
              <a:rPr lang="en-US" sz="1200" dirty="0">
                <a:hlinkClick r:id="rId5"/>
              </a:rPr>
              <a:t>CreatorCon</a:t>
            </a:r>
            <a:r>
              <a:rPr lang="en-US" sz="1200" dirty="0"/>
              <a:t>.</a:t>
            </a:r>
          </a:p>
          <a:p>
            <a:pPr marR="0" lvl="1">
              <a:spcAft>
                <a:spcPts val="0"/>
              </a:spcAft>
              <a:buFont typeface="Wingdings" pitchFamily="2" charset="2"/>
              <a:buChar char="q"/>
              <a:tabLst>
                <a:tab pos="1371600" algn="l"/>
              </a:tabLst>
            </a:pPr>
            <a:r>
              <a:rPr lang="en-US" sz="1100" dirty="0"/>
              <a:t>Other ServiceNow learning resources include </a:t>
            </a:r>
            <a:r>
              <a:rPr lang="en-US" sz="1100" dirty="0">
                <a:hlinkClick r:id="rId6"/>
              </a:rPr>
              <a:t>ServiceNow Developers</a:t>
            </a:r>
            <a:r>
              <a:rPr lang="en-US" sz="1100" dirty="0"/>
              <a:t> and </a:t>
            </a:r>
            <a:r>
              <a:rPr lang="en-US" sz="1100" dirty="0">
                <a:hlinkClick r:id="rId7"/>
              </a:rPr>
              <a:t>Demo Center</a:t>
            </a:r>
            <a:r>
              <a:rPr lang="en-US" sz="1100" dirty="0"/>
              <a:t>.</a:t>
            </a:r>
          </a:p>
          <a:p>
            <a:pPr>
              <a:buFont typeface="Wingdings" pitchFamily="2" charset="2"/>
              <a:buChar char="q"/>
              <a:tabLst>
                <a:tab pos="914400" algn="l"/>
              </a:tabLst>
            </a:pPr>
            <a:r>
              <a:rPr lang="en-US" sz="1200" dirty="0"/>
              <a:t>Align your training plan with your ServiceNow roadmap.</a:t>
            </a:r>
          </a:p>
          <a:p>
            <a:pPr marL="456565" lvl="1" indent="-224790">
              <a:buFont typeface="Wingdings" pitchFamily="2" charset="2"/>
              <a:buChar char="q"/>
              <a:tabLst>
                <a:tab pos="1371600" algn="l"/>
              </a:tabLst>
            </a:pPr>
            <a:r>
              <a:rPr lang="en-US" sz="1100" dirty="0"/>
              <a:t>Review updated roadmaps that come out of governance meetings.</a:t>
            </a:r>
          </a:p>
          <a:p>
            <a:pPr lvl="1">
              <a:buFont typeface="Wingdings" pitchFamily="2" charset="2"/>
              <a:buChar char="q"/>
              <a:tabLst>
                <a:tab pos="1371600" algn="l"/>
              </a:tabLst>
            </a:pPr>
            <a:r>
              <a:rPr lang="en-US" sz="1100" dirty="0"/>
              <a:t>Prior to ServiceNow upgrades, enroll your ServiceNow platform team into release-focused training webinars.</a:t>
            </a:r>
          </a:p>
          <a:p>
            <a:pPr lvl="1">
              <a:buFont typeface="Wingdings" pitchFamily="2" charset="2"/>
              <a:buChar char="q"/>
              <a:tabLst>
                <a:tab pos="1371600" algn="l"/>
              </a:tabLst>
            </a:pPr>
            <a:r>
              <a:rPr lang="en-US" sz="1100" dirty="0"/>
              <a:t>Refresh ServiceNow training and certifications for the team at least once a year. ServiceNow updates training courses and certifications every other release.</a:t>
            </a:r>
          </a:p>
          <a:p>
            <a:pPr marR="0" lvl="0">
              <a:spcAft>
                <a:spcPts val="0"/>
              </a:spcAft>
              <a:buFont typeface="Wingdings" pitchFamily="2" charset="2"/>
              <a:buChar char="q"/>
              <a:tabLst>
                <a:tab pos="914400" algn="l"/>
              </a:tabLst>
            </a:pPr>
            <a:r>
              <a:rPr lang="en-US" sz="1200" dirty="0"/>
              <a:t>Create non-classroom training activities such as:</a:t>
            </a:r>
          </a:p>
          <a:p>
            <a:pPr lvl="1">
              <a:buFont typeface="Wingdings" pitchFamily="2" charset="2"/>
              <a:buChar char="q"/>
              <a:tabLst>
                <a:tab pos="1371600" algn="l"/>
              </a:tabLst>
            </a:pPr>
            <a:r>
              <a:rPr lang="en-US" sz="1100" dirty="0"/>
              <a:t>Working with mentors across the enterprise on soft skills</a:t>
            </a:r>
          </a:p>
          <a:p>
            <a:pPr lvl="1">
              <a:buFont typeface="Wingdings" pitchFamily="2" charset="2"/>
              <a:buChar char="q"/>
              <a:tabLst>
                <a:tab pos="1371600" algn="l"/>
              </a:tabLst>
            </a:pPr>
            <a:r>
              <a:rPr lang="en-US" sz="1100" dirty="0"/>
              <a:t>Contributing to the </a:t>
            </a:r>
            <a:r>
              <a:rPr lang="en-US" sz="1100" dirty="0">
                <a:hlinkClick r:id="rId8"/>
              </a:rPr>
              <a:t>ServiceNow Community</a:t>
            </a:r>
            <a:r>
              <a:rPr lang="en-US" sz="1100" dirty="0"/>
              <a:t> by monitoring Q&amp;A and contributing answers to other customers</a:t>
            </a:r>
          </a:p>
          <a:p>
            <a:pPr lvl="1">
              <a:buFont typeface="Wingdings" pitchFamily="2" charset="2"/>
              <a:buChar char="q"/>
              <a:tabLst>
                <a:tab pos="1371600" algn="l"/>
              </a:tabLst>
            </a:pPr>
            <a:r>
              <a:rPr lang="en-US" sz="1100" dirty="0"/>
              <a:t>Joining the </a:t>
            </a:r>
            <a:r>
              <a:rPr lang="en-US" sz="1100" dirty="0">
                <a:hlinkClick r:id="rId6"/>
              </a:rPr>
              <a:t>ServiceNow Developer Program</a:t>
            </a:r>
            <a:r>
              <a:rPr lang="en-US" sz="1100" dirty="0"/>
              <a:t>, which provides resources to learn, build, and deploy applications on the Now Platform, and offers resources (for example, the technical library, developer community, online training, etc.) to ensure a successful application-building experience </a:t>
            </a:r>
          </a:p>
          <a:p>
            <a:pPr lvl="1">
              <a:buFont typeface="Wingdings" pitchFamily="2" charset="2"/>
              <a:buChar char="q"/>
              <a:tabLst>
                <a:tab pos="1371600" algn="l"/>
              </a:tabLst>
            </a:pPr>
            <a:r>
              <a:rPr lang="en-US" sz="1100" dirty="0"/>
              <a:t>Populating your knowledge base to grow organizational knowledge</a:t>
            </a: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7" name="Group 16">
            <a:extLst>
              <a:ext uri="{FF2B5EF4-FFF2-40B4-BE49-F238E27FC236}">
                <a16:creationId xmlns:a16="http://schemas.microsoft.com/office/drawing/2014/main" id="{D4030400-BF4A-4800-B8A9-A8CD1037AA36}"/>
              </a:ext>
            </a:extLst>
          </p:cNvPr>
          <p:cNvGrpSpPr/>
          <p:nvPr/>
        </p:nvGrpSpPr>
        <p:grpSpPr>
          <a:xfrm>
            <a:off x="1660432" y="5698996"/>
            <a:ext cx="6429041" cy="605948"/>
            <a:chOff x="504805" y="6528308"/>
            <a:chExt cx="6481090" cy="462116"/>
          </a:xfrm>
        </p:grpSpPr>
        <p:sp>
          <p:nvSpPr>
            <p:cNvPr id="27" name="Chevron 29">
              <a:extLst>
                <a:ext uri="{FF2B5EF4-FFF2-40B4-BE49-F238E27FC236}">
                  <a16:creationId xmlns:a16="http://schemas.microsoft.com/office/drawing/2014/main" id="{CBBE7D7C-D935-41DC-917F-FF65E9D5F6AF}"/>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05532087-4243-4C6B-ABBC-069651FBEB31}"/>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0" name="Chevron 35">
              <a:extLst>
                <a:ext uri="{FF2B5EF4-FFF2-40B4-BE49-F238E27FC236}">
                  <a16:creationId xmlns:a16="http://schemas.microsoft.com/office/drawing/2014/main" id="{FB6BCDE3-878F-4E19-BA55-314D7B341B7E}"/>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1" name="Chevron 36">
              <a:extLst>
                <a:ext uri="{FF2B5EF4-FFF2-40B4-BE49-F238E27FC236}">
                  <a16:creationId xmlns:a16="http://schemas.microsoft.com/office/drawing/2014/main" id="{FC5E49A0-BCAC-413B-A2E3-4A3E622972E0}"/>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2" name="Chevron 37">
            <a:extLst>
              <a:ext uri="{FF2B5EF4-FFF2-40B4-BE49-F238E27FC236}">
                <a16:creationId xmlns:a16="http://schemas.microsoft.com/office/drawing/2014/main" id="{B5345A14-FDFE-43E4-B290-A16B095E17C0}"/>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3" name="Chevron 37">
            <a:extLst>
              <a:ext uri="{FF2B5EF4-FFF2-40B4-BE49-F238E27FC236}">
                <a16:creationId xmlns:a16="http://schemas.microsoft.com/office/drawing/2014/main" id="{97E723F3-7C5C-42F6-B78D-2DEEAF0962A1}"/>
              </a:ext>
            </a:extLst>
          </p:cNvPr>
          <p:cNvSpPr/>
          <p:nvPr/>
        </p:nvSpPr>
        <p:spPr>
          <a:xfrm>
            <a:off x="9607657" y="5698996"/>
            <a:ext cx="2058656" cy="60594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Build career development and learning</a:t>
            </a:r>
          </a:p>
        </p:txBody>
      </p:sp>
    </p:spTree>
    <p:extLst>
      <p:ext uri="{BB962C8B-B14F-4D97-AF65-F5344CB8AC3E}">
        <p14:creationId xmlns:p14="http://schemas.microsoft.com/office/powerpoint/2010/main" val="383042438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5b: Refresh and enhance training ongoing (Continued) </a:t>
            </a:r>
          </a:p>
        </p:txBody>
      </p:sp>
      <p:sp>
        <p:nvSpPr>
          <p:cNvPr id="20" name="Content Placeholder 11">
            <a:extLst>
              <a:ext uri="{FF2B5EF4-FFF2-40B4-BE49-F238E27FC236}">
                <a16:creationId xmlns:a16="http://schemas.microsoft.com/office/drawing/2014/main" id="{6978B923-2C78-4302-BDDE-D60F49A09D66}"/>
              </a:ext>
            </a:extLst>
          </p:cNvPr>
          <p:cNvSpPr txBox="1">
            <a:spLocks/>
          </p:cNvSpPr>
          <p:nvPr/>
        </p:nvSpPr>
        <p:spPr>
          <a:xfrm>
            <a:off x="441231" y="1317706"/>
            <a:ext cx="11225082" cy="277112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Provide training to the ServiceNow platform team on topics beyond standard product and skills training</a:t>
            </a:r>
          </a:p>
          <a:p>
            <a:pPr marL="227965" marR="0" lvl="0" indent="-227965">
              <a:spcAft>
                <a:spcPts val="0"/>
              </a:spcAft>
              <a:buFont typeface="Wingdings" pitchFamily="2" charset="2"/>
              <a:buChar char="q"/>
              <a:tabLst>
                <a:tab pos="914400" algn="l"/>
              </a:tabLst>
            </a:pPr>
            <a:r>
              <a:rPr lang="en-US" sz="1200" dirty="0"/>
              <a:t>Incorporate education on your organization’s </a:t>
            </a:r>
            <a:r>
              <a:rPr lang="en-US" sz="1200" dirty="0">
                <a:hlinkClick r:id="rId3"/>
              </a:rPr>
              <a:t>vision, strategy, and goals</a:t>
            </a:r>
            <a:r>
              <a:rPr lang="en-US" sz="1200" dirty="0"/>
              <a:t> so the team can understand and deliver better business outcomes. Include topics on:</a:t>
            </a:r>
          </a:p>
          <a:p>
            <a:pPr marL="514442" indent="-285750">
              <a:spcBef>
                <a:spcPts val="0"/>
              </a:spcBef>
              <a:buFont typeface="Wingdings" panose="05000000000000000000" pitchFamily="2" charset="2"/>
              <a:buChar char=""/>
              <a:tabLst>
                <a:tab pos="1371600" algn="l"/>
              </a:tabLst>
            </a:pPr>
            <a:r>
              <a:rPr lang="en-US" sz="1100" dirty="0">
                <a:latin typeface="Century Gothic" panose="020B0502020202020204" pitchFamily="34" charset="0"/>
                <a:cs typeface="Times New Roman" panose="02020603050405020304" pitchFamily="18" charset="0"/>
              </a:rPr>
              <a:t>The importance of digital transformation</a:t>
            </a:r>
          </a:p>
          <a:p>
            <a:pPr marL="514350" indent="-285750">
              <a:spcBef>
                <a:spcPts val="0"/>
              </a:spcBef>
              <a:buFont typeface="Wingdings" panose="05000000000000000000" pitchFamily="2" charset="2"/>
              <a:buChar char=""/>
              <a:tabLst>
                <a:tab pos="1371600" algn="l"/>
              </a:tabLst>
            </a:pPr>
            <a:r>
              <a:rPr lang="en-US" sz="1100" dirty="0">
                <a:latin typeface="Century Gothic" panose="020B0502020202020204" pitchFamily="34" charset="0"/>
                <a:cs typeface="Times New Roman" panose="02020603050405020304" pitchFamily="18" charset="0"/>
              </a:rPr>
              <a:t>Ways to </a:t>
            </a:r>
            <a:r>
              <a:rPr lang="en-US" sz="1100" dirty="0">
                <a:latin typeface="Century Gothic" panose="020B0502020202020204" pitchFamily="34" charset="0"/>
                <a:cs typeface="Times New Roman" panose="02020603050405020304" pitchFamily="18" charset="0"/>
                <a:hlinkClick r:id="rId4"/>
              </a:rPr>
              <a:t>reimagine workflow processes</a:t>
            </a:r>
            <a:r>
              <a:rPr lang="en-US" sz="1100" dirty="0">
                <a:latin typeface="Century Gothic" panose="020B0502020202020204" pitchFamily="34" charset="0"/>
                <a:cs typeface="Times New Roman" panose="02020603050405020304" pitchFamily="18" charset="0"/>
              </a:rPr>
              <a:t> </a:t>
            </a:r>
          </a:p>
          <a:p>
            <a:pPr marL="514350" indent="-285750">
              <a:spcBef>
                <a:spcPts val="0"/>
              </a:spcBef>
              <a:buFont typeface="Wingdings" panose="05000000000000000000" pitchFamily="2" charset="2"/>
              <a:buChar char=""/>
              <a:tabLst>
                <a:tab pos="1371600" algn="l"/>
              </a:tabLst>
            </a:pPr>
            <a:r>
              <a:rPr lang="en-US" sz="1100" dirty="0">
                <a:latin typeface="Century Gothic" panose="020B0502020202020204" pitchFamily="34" charset="0"/>
                <a:cs typeface="Times New Roman" panose="02020603050405020304" pitchFamily="18" charset="0"/>
              </a:rPr>
              <a:t>The next generation of innovation tools, such as artificial intelligence</a:t>
            </a:r>
          </a:p>
          <a:p>
            <a:pPr marL="227965" indent="-227965">
              <a:buFont typeface="Wingdings" pitchFamily="2" charset="2"/>
              <a:buChar char="q"/>
              <a:tabLst>
                <a:tab pos="914400" algn="l"/>
              </a:tabLst>
            </a:pPr>
            <a:r>
              <a:rPr lang="en-US" sz="1200" dirty="0"/>
              <a:t>Incorporate training on </a:t>
            </a:r>
            <a:r>
              <a:rPr lang="en-US" sz="1200" dirty="0">
                <a:hlinkClick r:id="rId5"/>
              </a:rPr>
              <a:t>human-centered design</a:t>
            </a:r>
            <a:r>
              <a:rPr lang="en-US" sz="1200" dirty="0"/>
              <a:t> (HCM) to arm the team with enhanced skills to provide better </a:t>
            </a:r>
            <a:r>
              <a:rPr lang="en-US" sz="1200" dirty="0">
                <a:hlinkClick r:id="rId6"/>
              </a:rPr>
              <a:t>employee and customer experiences</a:t>
            </a:r>
            <a:r>
              <a:rPr lang="en-US" sz="1200" dirty="0"/>
              <a:t>.</a:t>
            </a:r>
          </a:p>
          <a:p>
            <a:pPr marL="0" indent="0">
              <a:spcBef>
                <a:spcPts val="0"/>
              </a:spcBef>
              <a:buNone/>
              <a:tabLst>
                <a:tab pos="914400" algn="l"/>
              </a:tabLst>
            </a:pPr>
            <a:endParaRPr lang="en-US" sz="1200" dirty="0">
              <a:latin typeface="Century Gothic" panose="020B0502020202020204" pitchFamily="34" charset="0"/>
              <a:cs typeface="Times New Roman" panose="02020603050405020304" pitchFamily="18" charset="0"/>
            </a:endParaRPr>
          </a:p>
          <a:p>
            <a:pPr marL="0" indent="0">
              <a:spcBef>
                <a:spcPts val="0"/>
              </a:spcBef>
              <a:buNone/>
            </a:pPr>
            <a:r>
              <a:rPr lang="en-US" sz="1200" b="1" dirty="0"/>
              <a:t>Create a feedback loop to extract lessons learned from training and then incorporate them into enhanced training and product design</a:t>
            </a:r>
          </a:p>
          <a:p>
            <a:pPr marR="0" lvl="0">
              <a:spcAft>
                <a:spcPts val="0"/>
              </a:spcAft>
              <a:buFont typeface="Wingdings" pitchFamily="2" charset="2"/>
              <a:buChar char="q"/>
              <a:tabLst>
                <a:tab pos="914400" algn="l"/>
              </a:tabLst>
            </a:pPr>
            <a:r>
              <a:rPr lang="en-US" sz="1200" dirty="0"/>
              <a:t>Review post-training satisfaction surveys and follow up on opportunities for improvement.</a:t>
            </a:r>
          </a:p>
          <a:p>
            <a:pPr marR="0" lvl="0">
              <a:spcAft>
                <a:spcPts val="0"/>
              </a:spcAft>
              <a:buFont typeface="Wingdings" pitchFamily="2" charset="2"/>
              <a:buChar char="q"/>
              <a:tabLst>
                <a:tab pos="914400" algn="l"/>
              </a:tabLst>
            </a:pPr>
            <a:r>
              <a:rPr lang="en-US" sz="1200" dirty="0"/>
              <a:t>Incorporate training feedback into the development of enhanced user support with the product, baked in FAQs, guided messaging for the user, etc. </a:t>
            </a:r>
          </a:p>
          <a:p>
            <a:pPr marL="0" marR="0" indent="0">
              <a:spcBef>
                <a:spcPts val="0"/>
              </a:spcBef>
              <a:spcAft>
                <a:spcPts val="0"/>
              </a:spcAft>
              <a:buNone/>
            </a:pP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marL="457200" marR="0" lvl="1" indent="0">
              <a:spcBef>
                <a:spcPts val="0"/>
              </a:spcBef>
              <a:spcAft>
                <a:spcPts val="0"/>
              </a:spcAft>
              <a:buNone/>
              <a:tabLst>
                <a:tab pos="1371600" algn="l"/>
              </a:tabLst>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7" name="Group 16">
            <a:extLst>
              <a:ext uri="{FF2B5EF4-FFF2-40B4-BE49-F238E27FC236}">
                <a16:creationId xmlns:a16="http://schemas.microsoft.com/office/drawing/2014/main" id="{D4030400-BF4A-4800-B8A9-A8CD1037AA36}"/>
              </a:ext>
            </a:extLst>
          </p:cNvPr>
          <p:cNvGrpSpPr/>
          <p:nvPr/>
        </p:nvGrpSpPr>
        <p:grpSpPr>
          <a:xfrm>
            <a:off x="1660432" y="5698996"/>
            <a:ext cx="6429041" cy="605948"/>
            <a:chOff x="504805" y="6528308"/>
            <a:chExt cx="6481090" cy="462116"/>
          </a:xfrm>
        </p:grpSpPr>
        <p:sp>
          <p:nvSpPr>
            <p:cNvPr id="27" name="Chevron 29">
              <a:extLst>
                <a:ext uri="{FF2B5EF4-FFF2-40B4-BE49-F238E27FC236}">
                  <a16:creationId xmlns:a16="http://schemas.microsoft.com/office/drawing/2014/main" id="{CBBE7D7C-D935-41DC-917F-FF65E9D5F6AF}"/>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05532087-4243-4C6B-ABBC-069651FBEB31}"/>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0" name="Chevron 35">
              <a:extLst>
                <a:ext uri="{FF2B5EF4-FFF2-40B4-BE49-F238E27FC236}">
                  <a16:creationId xmlns:a16="http://schemas.microsoft.com/office/drawing/2014/main" id="{FB6BCDE3-878F-4E19-BA55-314D7B341B7E}"/>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1" name="Chevron 36">
              <a:extLst>
                <a:ext uri="{FF2B5EF4-FFF2-40B4-BE49-F238E27FC236}">
                  <a16:creationId xmlns:a16="http://schemas.microsoft.com/office/drawing/2014/main" id="{FC5E49A0-BCAC-413B-A2E3-4A3E622972E0}"/>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2" name="Chevron 37">
            <a:extLst>
              <a:ext uri="{FF2B5EF4-FFF2-40B4-BE49-F238E27FC236}">
                <a16:creationId xmlns:a16="http://schemas.microsoft.com/office/drawing/2014/main" id="{B5345A14-FDFE-43E4-B290-A16B095E17C0}"/>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3" name="Chevron 37">
            <a:extLst>
              <a:ext uri="{FF2B5EF4-FFF2-40B4-BE49-F238E27FC236}">
                <a16:creationId xmlns:a16="http://schemas.microsoft.com/office/drawing/2014/main" id="{97E723F3-7C5C-42F6-B78D-2DEEAF0962A1}"/>
              </a:ext>
            </a:extLst>
          </p:cNvPr>
          <p:cNvSpPr/>
          <p:nvPr/>
        </p:nvSpPr>
        <p:spPr>
          <a:xfrm>
            <a:off x="9607657" y="5698996"/>
            <a:ext cx="2058656" cy="60594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Build career development and learning</a:t>
            </a:r>
          </a:p>
        </p:txBody>
      </p:sp>
    </p:spTree>
    <p:extLst>
      <p:ext uri="{BB962C8B-B14F-4D97-AF65-F5344CB8AC3E}">
        <p14:creationId xmlns:p14="http://schemas.microsoft.com/office/powerpoint/2010/main" val="1676428767"/>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1278515441"/>
              </p:ext>
            </p:extLst>
          </p:nvPr>
        </p:nvGraphicFramePr>
        <p:xfrm>
          <a:off x="546266" y="1753024"/>
          <a:ext cx="10640289" cy="4140958"/>
        </p:xfrm>
        <a:graphic>
          <a:graphicData uri="http://schemas.openxmlformats.org/drawingml/2006/table">
            <a:tbl>
              <a:tblPr>
                <a:tableStyleId>{9D7B26C5-4107-4FEC-AEDC-1716B250A1EF}</a:tableStyleId>
              </a:tblPr>
              <a:tblGrid>
                <a:gridCol w="3546763">
                  <a:extLst>
                    <a:ext uri="{9D8B030D-6E8A-4147-A177-3AD203B41FA5}">
                      <a16:colId xmlns:a16="http://schemas.microsoft.com/office/drawing/2014/main" val="821785997"/>
                    </a:ext>
                  </a:extLst>
                </a:gridCol>
                <a:gridCol w="3546763">
                  <a:extLst>
                    <a:ext uri="{9D8B030D-6E8A-4147-A177-3AD203B41FA5}">
                      <a16:colId xmlns:a16="http://schemas.microsoft.com/office/drawing/2014/main" val="3178034869"/>
                    </a:ext>
                  </a:extLst>
                </a:gridCol>
                <a:gridCol w="3546763">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 of certified staff for key ServiceNow roles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 of staff that completed soft skills training</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Impact of training on job performance</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Availability and scope </a:t>
                      </a:r>
                      <a:r>
                        <a:rPr lang="en-US" sz="1200" kern="1200">
                          <a:solidFill>
                            <a:schemeClr val="tx1"/>
                          </a:solidFill>
                          <a:latin typeface="+mn-lt"/>
                          <a:ea typeface="+mn-ea"/>
                          <a:cs typeface="+mn-cs"/>
                        </a:rPr>
                        <a:t>of the training </a:t>
                      </a:r>
                      <a:r>
                        <a:rPr lang="en-US" sz="1200" kern="1200" dirty="0">
                          <a:solidFill>
                            <a:schemeClr val="tx1"/>
                          </a:solidFill>
                          <a:latin typeface="+mn-lt"/>
                          <a:ea typeface="+mn-ea"/>
                          <a:cs typeface="+mn-cs"/>
                        </a:rPr>
                        <a:t>budget</a:t>
                      </a:r>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Pipeline of potential internal candidates for service management positions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 of users who have completed training</a:t>
                      </a:r>
                    </a:p>
                    <a:p>
                      <a:pPr marL="285750" lvl="1" indent="-285750" algn="l" defTabSz="457017" rtl="0" eaLnBrk="1" latinLnBrk="0" hangingPunct="1">
                        <a:buFont typeface="Arial" panose="020B0604020202020204" pitchFamily="34" charset="0"/>
                        <a:buChar char="•"/>
                      </a:pPr>
                      <a:endParaRPr lang="en-US" sz="1200" kern="1200" dirty="0">
                        <a:solidFill>
                          <a:schemeClr val="tx1"/>
                        </a:solidFill>
                        <a:latin typeface="+mn-lt"/>
                        <a:ea typeface="+mn-ea"/>
                        <a:cs typeface="+mn-cs"/>
                      </a:endParaRP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endParaRPr lang="en-US" sz="1200" kern="1200" dirty="0">
                        <a:solidFill>
                          <a:schemeClr val="tx1"/>
                        </a:solidFill>
                        <a:latin typeface="+mn-lt"/>
                        <a:ea typeface="+mn-ea"/>
                        <a:cs typeface="+mn-cs"/>
                      </a:endParaRP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Now Platform owner</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Learning and development</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Service owners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Human resources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Senior management</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Service owners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IT developers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Process owners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Service process users </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Case agents</a:t>
                      </a:r>
                    </a:p>
                    <a:p>
                      <a:pPr marL="285750" marR="0" lvl="0" indent="-285750" algn="l" defTabSz="457017" rtl="0" eaLnBrk="1" latinLnBrk="0" hangingPunct="1">
                        <a:spcBef>
                          <a:spcPts val="0"/>
                        </a:spcBef>
                        <a:spcAft>
                          <a:spcPts val="0"/>
                        </a:spcAft>
                        <a:buFont typeface="Arial" panose="020B0604020202020204" pitchFamily="34" charset="0"/>
                        <a:buChar char="•"/>
                        <a:tabLst>
                          <a:tab pos="457200" algn="l"/>
                        </a:tabLst>
                      </a:pPr>
                      <a:r>
                        <a:rPr lang="en-US" sz="1200" kern="1200" dirty="0">
                          <a:solidFill>
                            <a:schemeClr val="tx1"/>
                          </a:solidFill>
                          <a:latin typeface="+mn-lt"/>
                          <a:ea typeface="+mn-ea"/>
                          <a:cs typeface="+mn-cs"/>
                        </a:rPr>
                        <a:t>Adoption champions</a:t>
                      </a:r>
                    </a:p>
                    <a:p>
                      <a:pPr marL="0" indent="0">
                        <a:buFont typeface="Arial" panose="020B0604020202020204" pitchFamily="34" charset="0"/>
                        <a:buNone/>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384995"/>
          </a:xfrm>
          <a:prstGeom prst="rect">
            <a:avLst/>
          </a:prstGeom>
          <a:noFill/>
        </p:spPr>
        <p:txBody>
          <a:bodyPr wrap="square" rtlCol="0">
            <a:spAutoFit/>
          </a:bodyPr>
          <a:lstStyle/>
          <a:p>
            <a:r>
              <a:rPr lang="en-US" sz="1200" dirty="0"/>
              <a:t>Training and skill development should not just be “one and done” for meeting initial implementation requirements. Rather, training and skill development for your ServiceNow</a:t>
            </a:r>
            <a:r>
              <a:rPr lang="en-US" sz="1200" baseline="30000" dirty="0"/>
              <a:t>®</a:t>
            </a:r>
            <a:r>
              <a:rPr lang="en-US" sz="1200" dirty="0"/>
              <a:t> team, process users, and customer base should be ongoing, and it should build a comprehensive set of skills and knowledge to help make your transformation happen.</a:t>
            </a:r>
          </a:p>
          <a:p>
            <a:r>
              <a:rPr lang="en-US" sz="1200" dirty="0"/>
              <a:t> </a:t>
            </a:r>
          </a:p>
          <a:p>
            <a:r>
              <a:rPr lang="en-US" sz="1200" dirty="0"/>
              <a:t>To take a holistic view of training, organizations must understand the skills required to manage ServiceNow as a program of action and transformation. This improves your talent pipeline for ServiceNow roles (like your platform team and process users) and increases organizational engagement around the value of service delivery.</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600971897"/>
              </p:ext>
            </p:extLst>
          </p:nvPr>
        </p:nvGraphicFramePr>
        <p:xfrm>
          <a:off x="405548" y="2654076"/>
          <a:ext cx="11225081" cy="1852473"/>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48685">
                <a:tc>
                  <a:txBody>
                    <a:bodyPr/>
                    <a:lstStyle/>
                    <a:p>
                      <a:r>
                        <a:rPr lang="en-US" sz="1400" dirty="0"/>
                        <a:t>Insight: Build an internal team of ServiceNow experts and train users</a:t>
                      </a:r>
                    </a:p>
                  </a:txBody>
                  <a:tcPr/>
                </a:tc>
                <a:extLst>
                  <a:ext uri="{0D108BD9-81ED-4DB2-BD59-A6C34878D82A}">
                    <a16:rowId xmlns:a16="http://schemas.microsoft.com/office/drawing/2014/main" val="74787461"/>
                  </a:ext>
                </a:extLst>
              </a:tr>
              <a:tr h="1547673">
                <a:tc>
                  <a:txBody>
                    <a:bodyPr/>
                    <a:lstStyle/>
                    <a:p>
                      <a:r>
                        <a:rPr lang="en-US" sz="1200" kern="1200" dirty="0">
                          <a:solidFill>
                            <a:schemeClr val="tx1"/>
                          </a:solidFill>
                          <a:latin typeface="+mn-lt"/>
                          <a:ea typeface="+mn-ea"/>
                          <a:cs typeface="+mn-cs"/>
                        </a:rPr>
                        <a:t>Building and training an internal team of ServiceNow experts involves targeting three populations: </a:t>
                      </a:r>
                    </a:p>
                    <a:p>
                      <a:pPr marL="171450" lvl="0" indent="-171450">
                        <a:buFont typeface="Arial" panose="020B0604020202020204" pitchFamily="34" charset="0"/>
                        <a:buChar char="•"/>
                      </a:pPr>
                      <a:r>
                        <a:rPr lang="en-US" sz="1200" b="1" i="0" kern="1200" dirty="0">
                          <a:solidFill>
                            <a:schemeClr val="tx1"/>
                          </a:solidFill>
                          <a:latin typeface="+mn-lt"/>
                          <a:ea typeface="+mn-ea"/>
                          <a:cs typeface="+mn-cs"/>
                        </a:rPr>
                        <a:t>The ServiceNow platform team – </a:t>
                      </a:r>
                      <a:r>
                        <a:rPr lang="en-US" sz="1200" b="0" i="0" kern="1200" dirty="0">
                          <a:solidFill>
                            <a:schemeClr val="tx1"/>
                          </a:solidFill>
                          <a:latin typeface="+mn-lt"/>
                          <a:ea typeface="+mn-ea"/>
                          <a:cs typeface="+mn-cs"/>
                        </a:rPr>
                        <a:t>This team </a:t>
                      </a:r>
                      <a:r>
                        <a:rPr lang="en-US" sz="1200" kern="1200" dirty="0">
                          <a:solidFill>
                            <a:schemeClr val="tx1"/>
                          </a:solidFill>
                          <a:latin typeface="+mn-lt"/>
                          <a:ea typeface="+mn-ea"/>
                          <a:cs typeface="+mn-cs"/>
                        </a:rPr>
                        <a:t>needs training to design, support, and maintain the Now Platform</a:t>
                      </a:r>
                      <a:r>
                        <a:rPr lang="en-US" sz="1200" kern="1200" baseline="30000" dirty="0">
                          <a:solidFill>
                            <a:schemeClr val="tx1"/>
                          </a:solidFill>
                          <a:latin typeface="+mn-lt"/>
                          <a:ea typeface="+mn-ea"/>
                          <a:cs typeface="+mn-cs"/>
                        </a:rPr>
                        <a:t>®</a:t>
                      </a:r>
                      <a:r>
                        <a:rPr lang="en-US" sz="1200" kern="1200" baseline="0" dirty="0">
                          <a:solidFill>
                            <a:schemeClr val="tx1"/>
                          </a:solidFill>
                          <a:latin typeface="+mn-lt"/>
                          <a:ea typeface="+mn-ea"/>
                          <a:cs typeface="+mn-cs"/>
                        </a:rPr>
                        <a:t>.</a:t>
                      </a:r>
                    </a:p>
                    <a:p>
                      <a:pPr marL="171450" lvl="0" indent="-171450">
                        <a:buFont typeface="Arial" panose="020B0604020202020204" pitchFamily="34" charset="0"/>
                        <a:buChar char="•"/>
                      </a:pPr>
                      <a:r>
                        <a:rPr lang="en-US" sz="1200" b="1" kern="1200" dirty="0">
                          <a:solidFill>
                            <a:schemeClr val="tx1"/>
                          </a:solidFill>
                          <a:latin typeface="+mn-lt"/>
                          <a:ea typeface="+mn-ea"/>
                          <a:cs typeface="+mn-cs"/>
                        </a:rPr>
                        <a:t>Process users – </a:t>
                      </a:r>
                      <a:r>
                        <a:rPr lang="en-US" sz="1200" b="0" kern="1200" dirty="0">
                          <a:solidFill>
                            <a:schemeClr val="tx1"/>
                          </a:solidFill>
                          <a:latin typeface="+mn-lt"/>
                          <a:ea typeface="+mn-ea"/>
                          <a:cs typeface="+mn-cs"/>
                        </a:rPr>
                        <a:t>These </a:t>
                      </a:r>
                      <a:r>
                        <a:rPr lang="en-US" sz="1200" kern="1200" dirty="0">
                          <a:solidFill>
                            <a:schemeClr val="tx1"/>
                          </a:solidFill>
                          <a:latin typeface="+mn-lt"/>
                          <a:ea typeface="+mn-ea"/>
                          <a:cs typeface="+mn-cs"/>
                        </a:rPr>
                        <a:t>primary users of the platform fulfill employee requests, and they need to be fully trained to support the services you offer.</a:t>
                      </a:r>
                    </a:p>
                    <a:p>
                      <a:pPr marL="171450" lvl="0" indent="-171450">
                        <a:buFont typeface="Arial" panose="020B0604020202020204" pitchFamily="34" charset="0"/>
                        <a:buChar char="•"/>
                      </a:pPr>
                      <a:r>
                        <a:rPr lang="en-US" sz="1200" b="1" kern="1200" dirty="0">
                          <a:solidFill>
                            <a:schemeClr val="tx1"/>
                          </a:solidFill>
                          <a:latin typeface="+mn-lt"/>
                          <a:ea typeface="+mn-ea"/>
                          <a:cs typeface="+mn-cs"/>
                        </a:rPr>
                        <a:t>Users</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 </a:t>
                      </a:r>
                      <a:r>
                        <a:rPr lang="en-US" sz="1200" b="0" kern="1200" dirty="0">
                          <a:solidFill>
                            <a:schemeClr val="tx1"/>
                          </a:solidFill>
                          <a:latin typeface="+mn-lt"/>
                          <a:ea typeface="+mn-ea"/>
                          <a:cs typeface="+mn-cs"/>
                        </a:rPr>
                        <a:t>Your users </a:t>
                      </a:r>
                      <a:r>
                        <a:rPr lang="en-US" sz="1200" kern="1200" dirty="0">
                          <a:solidFill>
                            <a:schemeClr val="tx1"/>
                          </a:solidFill>
                          <a:latin typeface="+mn-lt"/>
                          <a:ea typeface="+mn-ea"/>
                          <a:cs typeface="+mn-cs"/>
                        </a:rPr>
                        <a:t>need to be aware of how service management can help them, and they need to be trained to be comfortable with the tools and services you offer through ServiceNow so they’re sure to adopt those tools and services.</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23387" y="351281"/>
            <a:ext cx="11311382" cy="668692"/>
          </a:xfrm>
        </p:spPr>
        <p:txBody>
          <a:bodyPr/>
          <a:lstStyle/>
          <a:p>
            <a:r>
              <a:rPr lang="en-US" dirty="0"/>
              <a:t>Build an internal team of ServiceNow experts and train users</a:t>
            </a:r>
          </a:p>
        </p:txBody>
      </p:sp>
      <p:graphicFrame>
        <p:nvGraphicFramePr>
          <p:cNvPr id="12" name="Table 11">
            <a:extLst>
              <a:ext uri="{FF2B5EF4-FFF2-40B4-BE49-F238E27FC236}">
                <a16:creationId xmlns:a16="http://schemas.microsoft.com/office/drawing/2014/main" id="{9DC0F5C4-DF37-409C-AFDE-4AE833D3A0F9}"/>
              </a:ext>
            </a:extLst>
          </p:cNvPr>
          <p:cNvGraphicFramePr>
            <a:graphicFrameLocks noGrp="1"/>
          </p:cNvGraphicFramePr>
          <p:nvPr>
            <p:extLst>
              <p:ext uri="{D42A27DB-BD31-4B8C-83A1-F6EECF244321}">
                <p14:modId xmlns:p14="http://schemas.microsoft.com/office/powerpoint/2010/main" val="460136717"/>
              </p:ext>
            </p:extLst>
          </p:nvPr>
        </p:nvGraphicFramePr>
        <p:xfrm>
          <a:off x="416041" y="4876104"/>
          <a:ext cx="11205572" cy="579120"/>
        </p:xfrm>
        <a:graphic>
          <a:graphicData uri="http://schemas.openxmlformats.org/drawingml/2006/table">
            <a:tbl>
              <a:tblPr firstRow="1" bandRow="1" bandCol="1">
                <a:tableStyleId>{69012ECD-51FC-41F1-AA8D-1B2483CD663E}</a:tableStyleId>
              </a:tblPr>
              <a:tblGrid>
                <a:gridCol w="4393351">
                  <a:extLst>
                    <a:ext uri="{9D8B030D-6E8A-4147-A177-3AD203B41FA5}">
                      <a16:colId xmlns:a16="http://schemas.microsoft.com/office/drawing/2014/main" val="2402900772"/>
                    </a:ext>
                  </a:extLst>
                </a:gridCol>
                <a:gridCol w="4369777">
                  <a:extLst>
                    <a:ext uri="{9D8B030D-6E8A-4147-A177-3AD203B41FA5}">
                      <a16:colId xmlns:a16="http://schemas.microsoft.com/office/drawing/2014/main" val="1017232797"/>
                    </a:ext>
                  </a:extLst>
                </a:gridCol>
                <a:gridCol w="2442444">
                  <a:extLst>
                    <a:ext uri="{9D8B030D-6E8A-4147-A177-3AD203B41FA5}">
                      <a16:colId xmlns:a16="http://schemas.microsoft.com/office/drawing/2014/main" val="1742334045"/>
                    </a:ext>
                  </a:extLst>
                </a:gridCol>
              </a:tblGrid>
              <a:tr h="0">
                <a:tc gridSpan="3">
                  <a:txBody>
                    <a:bodyPr/>
                    <a:lstStyle/>
                    <a:p>
                      <a:pPr>
                        <a:buNone/>
                      </a:pPr>
                      <a:r>
                        <a:rPr lang="en-US" sz="1400" dirty="0"/>
                        <a:t>Key implementation steps</a:t>
                      </a:r>
                    </a:p>
                  </a:txBody>
                  <a:tcPr/>
                </a:tc>
                <a:tc hMerge="1">
                  <a:txBody>
                    <a:bodyPr/>
                    <a:lstStyle/>
                    <a:p>
                      <a:endParaRPr lang="en-US" sz="1400" dirty="0"/>
                    </a:p>
                  </a:txBody>
                  <a:tcPr/>
                </a:tc>
                <a:tc hMerge="1">
                  <a:txBody>
                    <a:bodyPr/>
                    <a:lstStyle/>
                    <a:p>
                      <a:endParaRPr lang="en-US" sz="1400" dirty="0"/>
                    </a:p>
                  </a:txBody>
                  <a:tcPr/>
                </a:tc>
                <a:extLst>
                  <a:ext uri="{0D108BD9-81ED-4DB2-BD59-A6C34878D82A}">
                    <a16:rowId xmlns:a16="http://schemas.microsoft.com/office/drawing/2014/main" val="74787461"/>
                  </a:ext>
                </a:extLst>
              </a:tr>
              <a:tr h="0">
                <a:tc>
                  <a:txBody>
                    <a:bodyPr/>
                    <a:lstStyle/>
                    <a:p>
                      <a:pPr lvl="0" algn="ctr">
                        <a:buNone/>
                      </a:pPr>
                      <a:r>
                        <a:rPr lang="en-US" sz="1200" dirty="0"/>
                        <a:t>Start</a:t>
                      </a:r>
                    </a:p>
                  </a:txBody>
                  <a:tcPr/>
                </a:tc>
                <a:tc>
                  <a:txBody>
                    <a:bodyPr/>
                    <a:lstStyle/>
                    <a:p>
                      <a:pPr lvl="0" algn="ctr">
                        <a:buNone/>
                      </a:pPr>
                      <a:r>
                        <a:rPr lang="en-US" sz="1200" dirty="0"/>
                        <a:t>Improve</a:t>
                      </a:r>
                    </a:p>
                  </a:txBody>
                  <a:tcPr/>
                </a:tc>
                <a:tc>
                  <a:txBody>
                    <a:bodyPr/>
                    <a:lstStyle/>
                    <a:p>
                      <a:pPr lvl="0" algn="ctr">
                        <a:buNone/>
                      </a:pPr>
                      <a:r>
                        <a:rPr lang="en-US" sz="1200" dirty="0"/>
                        <a:t>Optimize</a:t>
                      </a:r>
                    </a:p>
                  </a:txBody>
                  <a:tcPr/>
                </a:tc>
                <a:extLst>
                  <a:ext uri="{0D108BD9-81ED-4DB2-BD59-A6C34878D82A}">
                    <a16:rowId xmlns:a16="http://schemas.microsoft.com/office/drawing/2014/main" val="411607133"/>
                  </a:ext>
                </a:extLst>
              </a:tr>
            </a:tbl>
          </a:graphicData>
        </a:graphic>
      </p:graphicFrame>
      <p:sp>
        <p:nvSpPr>
          <p:cNvPr id="20" name="Chevron 34">
            <a:extLst>
              <a:ext uri="{FF2B5EF4-FFF2-40B4-BE49-F238E27FC236}">
                <a16:creationId xmlns:a16="http://schemas.microsoft.com/office/drawing/2014/main" id="{C5E5E600-F9F8-4F53-BB2B-4E3CEEE3407F}"/>
              </a:ext>
            </a:extLst>
          </p:cNvPr>
          <p:cNvSpPr/>
          <p:nvPr/>
        </p:nvSpPr>
        <p:spPr>
          <a:xfrm>
            <a:off x="423345" y="5457268"/>
            <a:ext cx="242546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1. Determine the expert resources needed on a ServiceNow team</a:t>
            </a:r>
          </a:p>
        </p:txBody>
      </p:sp>
      <p:sp>
        <p:nvSpPr>
          <p:cNvPr id="21" name="Chevron 35">
            <a:extLst>
              <a:ext uri="{FF2B5EF4-FFF2-40B4-BE49-F238E27FC236}">
                <a16:creationId xmlns:a16="http://schemas.microsoft.com/office/drawing/2014/main" id="{E3C666E5-7E8B-4E21-9D45-088561FB4D20}"/>
              </a:ext>
            </a:extLst>
          </p:cNvPr>
          <p:cNvSpPr/>
          <p:nvPr/>
        </p:nvSpPr>
        <p:spPr>
          <a:xfrm>
            <a:off x="2618076" y="5457268"/>
            <a:ext cx="242939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2. Develop a training plan to build up ServiceNow expertise</a:t>
            </a:r>
          </a:p>
        </p:txBody>
      </p:sp>
      <p:sp>
        <p:nvSpPr>
          <p:cNvPr id="22" name="Chevron 36">
            <a:extLst>
              <a:ext uri="{FF2B5EF4-FFF2-40B4-BE49-F238E27FC236}">
                <a16:creationId xmlns:a16="http://schemas.microsoft.com/office/drawing/2014/main" id="{0BD64D6B-3BAB-4120-8E4F-757D28858BB7}"/>
              </a:ext>
            </a:extLst>
          </p:cNvPr>
          <p:cNvSpPr/>
          <p:nvPr/>
        </p:nvSpPr>
        <p:spPr>
          <a:xfrm>
            <a:off x="4792663" y="5457268"/>
            <a:ext cx="242579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3. Develop a product training plan for ServiceNow process users</a:t>
            </a:r>
          </a:p>
        </p:txBody>
      </p:sp>
      <p:sp>
        <p:nvSpPr>
          <p:cNvPr id="23" name="Chevron 37">
            <a:extLst>
              <a:ext uri="{FF2B5EF4-FFF2-40B4-BE49-F238E27FC236}">
                <a16:creationId xmlns:a16="http://schemas.microsoft.com/office/drawing/2014/main" id="{06A8A790-CD4C-4920-9640-12F58A0407A7}"/>
              </a:ext>
            </a:extLst>
          </p:cNvPr>
          <p:cNvSpPr/>
          <p:nvPr/>
        </p:nvSpPr>
        <p:spPr>
          <a:xfrm>
            <a:off x="9159199" y="5457268"/>
            <a:ext cx="243279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5. Build career development and learning</a:t>
            </a:r>
          </a:p>
        </p:txBody>
      </p:sp>
      <p:sp>
        <p:nvSpPr>
          <p:cNvPr id="24" name="Chevron 37">
            <a:extLst>
              <a:ext uri="{FF2B5EF4-FFF2-40B4-BE49-F238E27FC236}">
                <a16:creationId xmlns:a16="http://schemas.microsoft.com/office/drawing/2014/main" id="{94BF6873-7160-43E6-938C-8D1B41742183}"/>
              </a:ext>
            </a:extLst>
          </p:cNvPr>
          <p:cNvSpPr/>
          <p:nvPr/>
        </p:nvSpPr>
        <p:spPr>
          <a:xfrm>
            <a:off x="6976182" y="5457268"/>
            <a:ext cx="2422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4. Extend service management training to the broader organization</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1">
            <a:extLst>
              <a:ext uri="{FF2B5EF4-FFF2-40B4-BE49-F238E27FC236}">
                <a16:creationId xmlns:a16="http://schemas.microsoft.com/office/drawing/2014/main" id="{58F98CD8-8AA2-4D1B-B5A1-C573286727D1}"/>
              </a:ext>
            </a:extLst>
          </p:cNvPr>
          <p:cNvSpPr txBox="1">
            <a:spLocks/>
          </p:cNvSpPr>
          <p:nvPr/>
        </p:nvSpPr>
        <p:spPr>
          <a:xfrm>
            <a:off x="6393411" y="1519024"/>
            <a:ext cx="5653181" cy="168163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lvl="1">
              <a:buFont typeface="Wingdings" pitchFamily="2" charset="2"/>
              <a:buChar char="q"/>
              <a:tabLst>
                <a:tab pos="1371600" algn="l"/>
              </a:tabLst>
            </a:pPr>
            <a:r>
              <a:rPr lang="en-US" sz="1100" b="1" dirty="0"/>
              <a:t>ServiceNow business analyst – </a:t>
            </a:r>
            <a:r>
              <a:rPr lang="en-US" sz="1100" dirty="0"/>
              <a:t>Has expertise in working with key project stakeholders to capture business and user requirements and in  communicating those requirements to the platform team</a:t>
            </a:r>
          </a:p>
          <a:p>
            <a:pPr lvl="1">
              <a:buFont typeface="Wingdings" pitchFamily="2" charset="2"/>
              <a:buChar char="q"/>
              <a:tabLst>
                <a:tab pos="1371600" algn="l"/>
              </a:tabLst>
            </a:pPr>
            <a:r>
              <a:rPr lang="en-US" sz="1100" b="1" dirty="0"/>
              <a:t>ServiceNow trainer – </a:t>
            </a:r>
            <a:r>
              <a:rPr lang="en-US" sz="1100" dirty="0"/>
              <a:t>Has expertise in creating materials and delivering user training that ensures effective and efficient application use</a:t>
            </a:r>
          </a:p>
          <a:p>
            <a:pPr lvl="1">
              <a:buFont typeface="Wingdings" pitchFamily="2" charset="2"/>
              <a:buChar char="q"/>
              <a:tabLst>
                <a:tab pos="1371600" algn="l"/>
              </a:tabLst>
            </a:pPr>
            <a:r>
              <a:rPr lang="en-US" sz="1100" b="1" dirty="0"/>
              <a:t>ServiceNow project manager/scrum master –</a:t>
            </a:r>
            <a:r>
              <a:rPr lang="en-US" sz="1100" dirty="0"/>
              <a:t> Has expertise in planning, managing, and delivering software releases</a:t>
            </a:r>
          </a:p>
          <a:p>
            <a:pPr marL="228692" indent="0">
              <a:spcBef>
                <a:spcPts val="0"/>
              </a:spcBef>
              <a:buNone/>
              <a:tabLst>
                <a:tab pos="1371600" algn="l"/>
              </a:tabLst>
            </a:pPr>
            <a:endParaRPr lang="en-US" sz="1050" dirty="0">
              <a:latin typeface="Arial" panose="020B0604020202020204" pitchFamily="34" charset="0"/>
              <a:ea typeface="Times New Roman" panose="02020603050405020304" pitchFamily="18" charset="0"/>
              <a:cs typeface="Times New Roman" panose="02020603050405020304" pitchFamily="18" charset="0"/>
            </a:endParaRPr>
          </a:p>
          <a:p>
            <a:pPr>
              <a:buFont typeface="Wingdings" pitchFamily="2" charset="2"/>
              <a:buChar char="q"/>
            </a:pPr>
            <a:endParaRPr lang="en-US" sz="1200" dirty="0"/>
          </a:p>
          <a:p>
            <a:pPr>
              <a:buFont typeface="Wingdings" pitchFamily="2" charset="2"/>
              <a:buChar char="q"/>
            </a:pPr>
            <a:endParaRPr lang="en-US" sz="1100" dirty="0"/>
          </a:p>
          <a:p>
            <a:pPr marL="0" indent="0">
              <a:buNone/>
            </a:pPr>
            <a:endParaRPr lang="en-US" sz="1200" dirty="0"/>
          </a:p>
          <a:p>
            <a:pPr marL="0" indent="0">
              <a:buNone/>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59004"/>
            <a:ext cx="11225082" cy="276999"/>
          </a:xfrm>
          <a:prstGeom prst="rect">
            <a:avLst/>
          </a:prstGeom>
          <a:noFill/>
        </p:spPr>
        <p:txBody>
          <a:bodyPr wrap="square" rtlCol="0">
            <a:spAutoFit/>
          </a:bodyPr>
          <a:lstStyle/>
          <a:p>
            <a:r>
              <a:rPr lang="en-US" sz="1200" dirty="0"/>
              <a:t>Begin implementing ServiceNow by thoroughly assessing and identifying the expert roles you need to support the platform.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Determine your needs for internal ServiceNow expertise</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1660432" y="5698996"/>
            <a:ext cx="6429041" cy="605948"/>
            <a:chOff x="504805" y="6528308"/>
            <a:chExt cx="6481090"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49" y="6528308"/>
              <a:ext cx="228320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Determine the expert resources needed on a ServiceNow team</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24" name="Chevron 36">
              <a:extLst>
                <a:ext uri="{FF2B5EF4-FFF2-40B4-BE49-F238E27FC236}">
                  <a16:creationId xmlns:a16="http://schemas.microsoft.com/office/drawing/2014/main" id="{AA6747BE-4E0B-4523-AE55-A2D1174607A0}"/>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26" name="Chevron 37">
            <a:extLst>
              <a:ext uri="{FF2B5EF4-FFF2-40B4-BE49-F238E27FC236}">
                <a16:creationId xmlns:a16="http://schemas.microsoft.com/office/drawing/2014/main" id="{F2DE90DB-B7AA-4123-9675-DFF99F8FB8CB}"/>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519023"/>
            <a:ext cx="5653181" cy="404595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Understand the roles and knowledge you need on the ServiceNow platform team to provide platform design, support, configuration, and maintenance </a:t>
            </a:r>
          </a:p>
          <a:p>
            <a:pPr marR="0" lvl="0">
              <a:spcAft>
                <a:spcPts val="0"/>
              </a:spcAft>
              <a:buFont typeface="Wingdings" pitchFamily="2" charset="2"/>
              <a:buChar char="q"/>
              <a:tabLst>
                <a:tab pos="914400" algn="l"/>
              </a:tabLst>
            </a:pPr>
            <a:r>
              <a:rPr lang="en-US" sz="1200" dirty="0"/>
              <a:t>Define the roles and expertise you need to comprise your </a:t>
            </a:r>
            <a:r>
              <a:rPr lang="en-US" sz="1200" dirty="0">
                <a:hlinkClick r:id="rId3"/>
              </a:rPr>
              <a:t>ServiceNow platform team</a:t>
            </a:r>
            <a:r>
              <a:rPr lang="en-US" sz="1200" dirty="0"/>
              <a:t> (must be logged into HI).</a:t>
            </a:r>
          </a:p>
          <a:p>
            <a:pPr lvl="1">
              <a:buFont typeface="Wingdings" pitchFamily="2" charset="2"/>
              <a:buChar char="q"/>
              <a:tabLst>
                <a:tab pos="1371600" algn="l"/>
              </a:tabLst>
            </a:pPr>
            <a:r>
              <a:rPr lang="en-US" sz="1100" b="1" dirty="0"/>
              <a:t>Now Platform owner –</a:t>
            </a:r>
            <a:r>
              <a:rPr lang="en-US" sz="1100" dirty="0"/>
              <a:t> A senior leader who leads the decision-making for the platform with expertise in governance, business, and platform strategy</a:t>
            </a:r>
          </a:p>
          <a:p>
            <a:pPr lvl="1">
              <a:buFont typeface="Wingdings" pitchFamily="2" charset="2"/>
              <a:buChar char="q"/>
              <a:tabLst>
                <a:tab pos="1371600" algn="l"/>
              </a:tabLst>
            </a:pPr>
            <a:r>
              <a:rPr lang="en-US" sz="1100" b="1" dirty="0"/>
              <a:t>Now Platform architect – </a:t>
            </a:r>
            <a:r>
              <a:rPr lang="en-US" sz="1100" dirty="0"/>
              <a:t>A senior technical leader who creates and maintains a detailed view of the existing platform and who has expertise in consultative leadership, business strategy, and governance, along with strong technical abilities</a:t>
            </a:r>
          </a:p>
          <a:p>
            <a:pPr lvl="1">
              <a:buFont typeface="Wingdings" pitchFamily="2" charset="2"/>
              <a:buChar char="q"/>
              <a:tabLst>
                <a:tab pos="1371600" algn="l"/>
              </a:tabLst>
            </a:pPr>
            <a:r>
              <a:rPr lang="en-US" sz="1100" b="1" dirty="0"/>
              <a:t>ServiceNow application developer – </a:t>
            </a:r>
            <a:r>
              <a:rPr lang="en-US" sz="1100" dirty="0"/>
              <a:t>A senior technical resource who is able to design, build, and customize applications and services and who has expertise in advanced system administration, systems design, requirements gathering, and scripting</a:t>
            </a:r>
          </a:p>
          <a:p>
            <a:pPr lvl="1">
              <a:buFont typeface="Wingdings" pitchFamily="2" charset="2"/>
              <a:buChar char="q"/>
              <a:tabLst>
                <a:tab pos="1371600" algn="l"/>
              </a:tabLst>
            </a:pPr>
            <a:r>
              <a:rPr lang="en-US" sz="1100" b="1" dirty="0"/>
              <a:t>ServiceNow system administrator – </a:t>
            </a:r>
            <a:r>
              <a:rPr lang="en-US" sz="1100" dirty="0"/>
              <a:t>Assures stability and performance of the Now Platform and has expertise in application maintenance, user management, and managing support incidents, along with strong technical abilities</a:t>
            </a:r>
          </a:p>
          <a:p>
            <a:pPr marL="456565" lvl="1" indent="-224790">
              <a:buFont typeface="Wingdings" pitchFamily="2" charset="2"/>
              <a:buChar char="q"/>
              <a:tabLst>
                <a:tab pos="1371600" algn="l"/>
              </a:tabLst>
            </a:pPr>
            <a:r>
              <a:rPr lang="en-US" sz="1100" b="1" dirty="0"/>
              <a:t>ServiceNow quality assurance engineer –</a:t>
            </a:r>
            <a:r>
              <a:rPr lang="en-US" sz="1100" dirty="0"/>
              <a:t> Ensures the quality of the platform and has expertise in reviewing requirements and technical designs and in software quality assurance methodology</a:t>
            </a:r>
            <a:endParaRPr lang="en-US" sz="1200" dirty="0"/>
          </a:p>
          <a:p>
            <a:pPr>
              <a:buFont typeface="Wingdings" pitchFamily="2" charset="2"/>
              <a:buChar char="q"/>
            </a:pPr>
            <a:endParaRPr lang="en-US" sz="1100" dirty="0"/>
          </a:p>
          <a:p>
            <a:pPr marL="0" indent="0">
              <a:buNone/>
            </a:pPr>
            <a:endParaRPr lang="en-US" sz="1200" dirty="0"/>
          </a:p>
          <a:p>
            <a:pPr>
              <a:buFont typeface="Wingdings" pitchFamily="2" charset="2"/>
              <a:buChar char="q"/>
            </a:pPr>
            <a:endParaRPr lang="en-US" sz="1200" dirty="0"/>
          </a:p>
        </p:txBody>
      </p:sp>
      <p:sp>
        <p:nvSpPr>
          <p:cNvPr id="29" name="Rectangle 28">
            <a:extLst>
              <a:ext uri="{FF2B5EF4-FFF2-40B4-BE49-F238E27FC236}">
                <a16:creationId xmlns:a16="http://schemas.microsoft.com/office/drawing/2014/main" id="{DFC5C9CD-CDA3-4350-8800-090CF7188D80}"/>
              </a:ext>
            </a:extLst>
          </p:cNvPr>
          <p:cNvSpPr/>
          <p:nvPr/>
        </p:nvSpPr>
        <p:spPr>
          <a:xfrm>
            <a:off x="6526525" y="3200661"/>
            <a:ext cx="5139788" cy="207283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The size of your ServiceNow team and the expertise it requires will vary based on the scope of your ServiceNow deployment. For example, your team construction depends on whether you’re supporting multiple products or need to build custom apps. Initially, you may only have a few resources, and those resources will take on multiple roles. Typically, there are two to three members on the team, and they wear multiple hats. For example, the platform owner and system administrator (maybe the same person), and application developer are roles mentioned, and they may not even be fully dedicated to the role. You can borrow project management from your program management team.</a:t>
            </a:r>
          </a:p>
        </p:txBody>
      </p:sp>
    </p:spTree>
    <p:extLst>
      <p:ext uri="{BB962C8B-B14F-4D97-AF65-F5344CB8AC3E}">
        <p14:creationId xmlns:p14="http://schemas.microsoft.com/office/powerpoint/2010/main" val="320183055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Determine your needs for internal ServiceNow expertise (Continued)</a:t>
            </a:r>
          </a:p>
        </p:txBody>
      </p:sp>
      <p:sp>
        <p:nvSpPr>
          <p:cNvPr id="20" name="Content Placeholder 11">
            <a:extLst>
              <a:ext uri="{FF2B5EF4-FFF2-40B4-BE49-F238E27FC236}">
                <a16:creationId xmlns:a16="http://schemas.microsoft.com/office/drawing/2014/main" id="{4A4A51A1-DBDC-473B-A47F-494F3DC233CE}"/>
              </a:ext>
            </a:extLst>
          </p:cNvPr>
          <p:cNvSpPr txBox="1">
            <a:spLocks/>
          </p:cNvSpPr>
          <p:nvPr/>
        </p:nvSpPr>
        <p:spPr>
          <a:xfrm>
            <a:off x="441231" y="1404969"/>
            <a:ext cx="10839140" cy="221949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tabLst>
                <a:tab pos="914400" algn="l"/>
              </a:tabLst>
            </a:pPr>
            <a:r>
              <a:rPr lang="en-US" sz="1200" b="1" dirty="0"/>
              <a:t>Understand the roles and knowledge you need on the ServiceNow platform team to provide platform design, support, configuration, and maintenance (Continued)</a:t>
            </a:r>
          </a:p>
          <a:p>
            <a:pPr marL="227965" marR="0" lvl="0" indent="-227965">
              <a:spcAft>
                <a:spcPts val="0"/>
              </a:spcAft>
              <a:buFont typeface="Wingdings" pitchFamily="2" charset="2"/>
              <a:buChar char="q"/>
              <a:tabLst>
                <a:tab pos="914400" algn="l"/>
              </a:tabLst>
            </a:pPr>
            <a:r>
              <a:rPr lang="en-US" sz="1200" dirty="0"/>
              <a:t>Create a chart that documents each roles’ responsibilities and accountabilities (a RACI) to ensure your platform needs are addressed.</a:t>
            </a:r>
          </a:p>
          <a:p>
            <a:pPr marR="0" lvl="0">
              <a:spcAft>
                <a:spcPts val="0"/>
              </a:spcAft>
              <a:buFont typeface="Wingdings" pitchFamily="2" charset="2"/>
              <a:buChar char="q"/>
              <a:tabLst>
                <a:tab pos="914400" algn="l"/>
              </a:tabLst>
            </a:pPr>
            <a:r>
              <a:rPr lang="en-US" sz="1200" dirty="0"/>
              <a:t>Assess the number of expert staff you need on your ServiceNow platform team.</a:t>
            </a:r>
          </a:p>
          <a:p>
            <a:pPr lvl="1">
              <a:buFont typeface="Wingdings" pitchFamily="2" charset="2"/>
              <a:buChar char="q"/>
              <a:tabLst>
                <a:tab pos="1371600" algn="l"/>
              </a:tabLst>
            </a:pPr>
            <a:r>
              <a:rPr lang="en-US" sz="1100" dirty="0"/>
              <a:t>Review your implementation roadmap to determine which products you’re implementing and when and how they’re phased out. This will help you gain insight into the level of expertise your team will need to provide and when.</a:t>
            </a:r>
          </a:p>
          <a:p>
            <a:pPr lvl="1">
              <a:buFont typeface="Wingdings" pitchFamily="2" charset="2"/>
              <a:buChar char="q"/>
              <a:tabLst>
                <a:tab pos="1371600" algn="l"/>
              </a:tabLst>
            </a:pPr>
            <a:r>
              <a:rPr lang="en-US" sz="1100" dirty="0"/>
              <a:t>Work with your implementation partner to determine if they can handle the initial support for some of this expertise and then transition it back over time.</a:t>
            </a:r>
          </a:p>
          <a:p>
            <a:pPr marL="0" indent="0">
              <a:buNone/>
            </a:pPr>
            <a:endParaRPr lang="en-US" sz="1200" dirty="0"/>
          </a:p>
          <a:p>
            <a:pPr>
              <a:buFont typeface="Wingdings" pitchFamily="2" charset="2"/>
              <a:buChar char="q"/>
            </a:pPr>
            <a:endParaRPr lang="en-US" sz="1200" dirty="0"/>
          </a:p>
        </p:txBody>
      </p:sp>
      <p:grpSp>
        <p:nvGrpSpPr>
          <p:cNvPr id="16" name="Group 15">
            <a:extLst>
              <a:ext uri="{FF2B5EF4-FFF2-40B4-BE49-F238E27FC236}">
                <a16:creationId xmlns:a16="http://schemas.microsoft.com/office/drawing/2014/main" id="{CEC53841-AF24-4ED4-B2CE-C2855EDCE88C}"/>
              </a:ext>
            </a:extLst>
          </p:cNvPr>
          <p:cNvGrpSpPr/>
          <p:nvPr/>
        </p:nvGrpSpPr>
        <p:grpSpPr>
          <a:xfrm>
            <a:off x="1660432" y="5698996"/>
            <a:ext cx="6429041" cy="605948"/>
            <a:chOff x="504805" y="6528308"/>
            <a:chExt cx="6481090" cy="462116"/>
          </a:xfrm>
        </p:grpSpPr>
        <p:sp>
          <p:nvSpPr>
            <p:cNvPr id="17" name="Chevron 29">
              <a:extLst>
                <a:ext uri="{FF2B5EF4-FFF2-40B4-BE49-F238E27FC236}">
                  <a16:creationId xmlns:a16="http://schemas.microsoft.com/office/drawing/2014/main" id="{8FF8D0E9-4751-4534-9820-4713F0929402}"/>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0" name="Chevron 34">
              <a:extLst>
                <a:ext uri="{FF2B5EF4-FFF2-40B4-BE49-F238E27FC236}">
                  <a16:creationId xmlns:a16="http://schemas.microsoft.com/office/drawing/2014/main" id="{DA67BDA0-E33F-4FBF-9DC9-575B0F048ED0}"/>
                </a:ext>
              </a:extLst>
            </p:cNvPr>
            <p:cNvSpPr/>
            <p:nvPr/>
          </p:nvSpPr>
          <p:spPr>
            <a:xfrm>
              <a:off x="1253849" y="6528308"/>
              <a:ext cx="228320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Determine the expert resources needed on a ServiceNow team</a:t>
              </a:r>
            </a:p>
          </p:txBody>
        </p:sp>
        <p:sp>
          <p:nvSpPr>
            <p:cNvPr id="31" name="Chevron 35">
              <a:extLst>
                <a:ext uri="{FF2B5EF4-FFF2-40B4-BE49-F238E27FC236}">
                  <a16:creationId xmlns:a16="http://schemas.microsoft.com/office/drawing/2014/main" id="{D4C3BA82-ADDC-408A-AFAA-0481F0840EBC}"/>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2" name="Chevron 36">
              <a:extLst>
                <a:ext uri="{FF2B5EF4-FFF2-40B4-BE49-F238E27FC236}">
                  <a16:creationId xmlns:a16="http://schemas.microsoft.com/office/drawing/2014/main" id="{7D07F267-F554-4F78-A55F-68AC7E0FE2B1}"/>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3" name="Chevron 37">
            <a:extLst>
              <a:ext uri="{FF2B5EF4-FFF2-40B4-BE49-F238E27FC236}">
                <a16:creationId xmlns:a16="http://schemas.microsoft.com/office/drawing/2014/main" id="{CDA9F2D8-F9D0-4CD6-9DAF-6A0CA0E97211}"/>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5" name="Chevron 37">
            <a:extLst>
              <a:ext uri="{FF2B5EF4-FFF2-40B4-BE49-F238E27FC236}">
                <a16:creationId xmlns:a16="http://schemas.microsoft.com/office/drawing/2014/main" id="{4F8F37F8-4F26-43EF-8599-CE59F688017F}"/>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340225556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spAutoFit/>
          </a:bodyPr>
          <a:lstStyle/>
          <a:p>
            <a:r>
              <a:rPr lang="en-US" sz="1200" dirty="0">
                <a:latin typeface="Century Gothic" panose="020B0502020202020204" pitchFamily="34" charset="0"/>
                <a:ea typeface="Calibri" panose="020F0502020204030204" pitchFamily="34" charset="0"/>
                <a:cs typeface="Times New Roman" panose="02020603050405020304" pitchFamily="18" charset="0"/>
              </a:rPr>
              <a:t>Training needs to </a:t>
            </a:r>
            <a:r>
              <a:rPr lang="en-US" sz="1200" dirty="0"/>
              <a:t>be a key component of enterprise service transformation and fully funded across the program lifecycle. To support this, the training budget needs to be owned by a senior executive who </a:t>
            </a:r>
            <a:r>
              <a:rPr lang="en-US" sz="1200" dirty="0">
                <a:latin typeface="Century Gothic" panose="020B0502020202020204" pitchFamily="34" charset="0"/>
                <a:ea typeface="Calibri" panose="020F0502020204030204" pitchFamily="34" charset="0"/>
                <a:cs typeface="Times New Roman" panose="02020603050405020304" pitchFamily="18" charset="0"/>
              </a:rPr>
              <a:t>can protect funding as organizational priorities and needs evolve. </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1b: Document the needed training, certifications, and skills </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29" y="1785533"/>
            <a:ext cx="5319491" cy="369231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Research the ServiceNow technical product training course and certification options and calculate the training costs needed to train your ServiceNow platform team</a:t>
            </a:r>
          </a:p>
          <a:p>
            <a:pPr marR="0" lvl="0">
              <a:spcAft>
                <a:spcPts val="0"/>
              </a:spcAft>
              <a:buFont typeface="Wingdings" pitchFamily="2" charset="2"/>
              <a:buChar char="q"/>
              <a:tabLst>
                <a:tab pos="914400" algn="l"/>
              </a:tabLst>
            </a:pPr>
            <a:r>
              <a:rPr lang="en-US" sz="1200" dirty="0"/>
              <a:t>Research local or online providers of </a:t>
            </a:r>
            <a:r>
              <a:rPr lang="en-US" sz="1200" dirty="0">
                <a:hlinkClick r:id="rId3"/>
              </a:rPr>
              <a:t>ITIL</a:t>
            </a:r>
            <a:r>
              <a:rPr lang="en-US" sz="1200" dirty="0"/>
              <a:t> training and </a:t>
            </a:r>
            <a:r>
              <a:rPr lang="en-US" sz="1200" dirty="0">
                <a:hlinkClick r:id="rId4"/>
              </a:rPr>
              <a:t>certifications</a:t>
            </a:r>
            <a:r>
              <a:rPr lang="en-US" sz="1200" dirty="0"/>
              <a:t>.</a:t>
            </a:r>
          </a:p>
          <a:p>
            <a:pPr marR="0" lvl="0">
              <a:spcAft>
                <a:spcPts val="0"/>
              </a:spcAft>
              <a:buFont typeface="Wingdings" pitchFamily="2" charset="2"/>
              <a:buChar char="q"/>
              <a:tabLst>
                <a:tab pos="914400" algn="l"/>
              </a:tabLst>
            </a:pPr>
            <a:r>
              <a:rPr lang="en-US" sz="1200" dirty="0"/>
              <a:t>Review the </a:t>
            </a:r>
            <a:r>
              <a:rPr lang="en-US" sz="1200" dirty="0">
                <a:hlinkClick r:id="rId5"/>
              </a:rPr>
              <a:t>ServiceNow training and certification guide</a:t>
            </a:r>
            <a:r>
              <a:rPr lang="en-US" sz="1200" dirty="0"/>
              <a:t> for available paths by role and by product.</a:t>
            </a:r>
          </a:p>
          <a:p>
            <a:pPr lvl="1">
              <a:buFont typeface="Wingdings" pitchFamily="2" charset="2"/>
              <a:buChar char="q"/>
              <a:tabLst>
                <a:tab pos="1371600" algn="l"/>
              </a:tabLst>
            </a:pPr>
            <a:r>
              <a:rPr lang="en-US" sz="1100" dirty="0"/>
              <a:t>Review the training paths applicable to the ServiceNow products your company is implementing, such as ITSM, ITOM, ITBM, CSM, HR, Security, or Now Platform.</a:t>
            </a:r>
          </a:p>
          <a:p>
            <a:pPr marR="0" lvl="0">
              <a:spcAft>
                <a:spcPts val="0"/>
              </a:spcAft>
              <a:buFont typeface="Wingdings" pitchFamily="2" charset="2"/>
              <a:buChar char="q"/>
              <a:tabLst>
                <a:tab pos="914400" algn="l"/>
              </a:tabLst>
            </a:pPr>
            <a:r>
              <a:rPr lang="en-US" sz="1200" dirty="0"/>
              <a:t>Estimate the costs for training and certifications.</a:t>
            </a:r>
          </a:p>
          <a:p>
            <a:pPr marL="456565" lvl="1" indent="-224790">
              <a:buFont typeface="Wingdings" pitchFamily="2" charset="2"/>
              <a:buChar char="q"/>
              <a:tabLst>
                <a:tab pos="1371600" algn="l"/>
              </a:tabLst>
            </a:pPr>
            <a:r>
              <a:rPr lang="en-US" sz="1100" dirty="0"/>
              <a:t>Review the ServiceNow training and certification courses and the  ServiceNow training catalog to obtain costs.</a:t>
            </a:r>
          </a:p>
          <a:p>
            <a:pPr marL="456565" lvl="1" indent="-224790">
              <a:buFont typeface="Wingdings" pitchFamily="2" charset="2"/>
              <a:buChar char="q"/>
              <a:tabLst>
                <a:tab pos="1371600" algn="l"/>
              </a:tabLst>
            </a:pPr>
            <a:r>
              <a:rPr lang="en-US" sz="1100" dirty="0"/>
              <a:t>Incorporate other training opportunities such as industry and ServiceNow events like </a:t>
            </a:r>
            <a:r>
              <a:rPr lang="en-US" sz="1100" dirty="0">
                <a:hlinkClick r:id="rId6"/>
              </a:rPr>
              <a:t>Knowledge</a:t>
            </a:r>
            <a:r>
              <a:rPr lang="en-US" sz="1100" dirty="0"/>
              <a:t> and </a:t>
            </a:r>
            <a:r>
              <a:rPr lang="en-US" sz="1100" dirty="0">
                <a:hlinkClick r:id="rId7"/>
              </a:rPr>
              <a:t>NowForum/NowSummit</a:t>
            </a:r>
            <a:r>
              <a:rPr lang="en-US" sz="1100" dirty="0"/>
              <a:t>.</a:t>
            </a:r>
          </a:p>
          <a:p>
            <a:pPr marL="456565" lvl="1" indent="-224790">
              <a:buFont typeface="Wingdings" pitchFamily="2" charset="2"/>
              <a:buChar char="q"/>
              <a:tabLst>
                <a:tab pos="1371600" algn="l"/>
              </a:tabLst>
            </a:pPr>
            <a:r>
              <a:rPr lang="en-US" sz="1100" dirty="0"/>
              <a:t>Partner with your finance team to build out a model of the associated costs to use to determine the overall budget you need for compensation, training, and certifications.</a:t>
            </a:r>
          </a:p>
          <a:p>
            <a:pPr marL="456565" lvl="1" indent="-224790">
              <a:buFont typeface="Wingdings" pitchFamily="2" charset="2"/>
              <a:buChar char="q"/>
              <a:tabLst>
                <a:tab pos="1371600" algn="l"/>
              </a:tabLst>
            </a:pPr>
            <a:r>
              <a:rPr lang="en-US" sz="1100" dirty="0"/>
              <a:t>Work with your </a:t>
            </a:r>
            <a:r>
              <a:rPr lang="en-US" sz="1100" dirty="0">
                <a:hlinkClick r:id="rId8"/>
              </a:rPr>
              <a:t>executive sponsor</a:t>
            </a:r>
            <a:r>
              <a:rPr lang="en-US" sz="1100" dirty="0"/>
              <a:t> to get budget approval.</a:t>
            </a: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20" name="Content Placeholder 11">
            <a:extLst>
              <a:ext uri="{FF2B5EF4-FFF2-40B4-BE49-F238E27FC236}">
                <a16:creationId xmlns:a16="http://schemas.microsoft.com/office/drawing/2014/main" id="{6978B923-2C78-4302-BDDE-D60F49A09D66}"/>
              </a:ext>
            </a:extLst>
          </p:cNvPr>
          <p:cNvSpPr txBox="1">
            <a:spLocks/>
          </p:cNvSpPr>
          <p:nvPr/>
        </p:nvSpPr>
        <p:spPr>
          <a:xfrm>
            <a:off x="5825489" y="1820146"/>
            <a:ext cx="5721997" cy="2606576"/>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Assemble a </a:t>
            </a:r>
            <a:r>
              <a:rPr lang="en-US" sz="1200" b="1" dirty="0">
                <a:hlinkClick r:id="rId9"/>
              </a:rPr>
              <a:t>mission critical skill list</a:t>
            </a:r>
            <a:r>
              <a:rPr lang="en-US" sz="1200" b="1" dirty="0"/>
              <a:t> and a wish list of skills your ServiceNow platform team should possess or develop </a:t>
            </a:r>
          </a:p>
          <a:p>
            <a:pPr>
              <a:buFont typeface="Wingdings" pitchFamily="2" charset="2"/>
              <a:buChar char="q"/>
              <a:tabLst>
                <a:tab pos="914400" algn="l"/>
              </a:tabLst>
            </a:pPr>
            <a:r>
              <a:rPr lang="en-US" sz="1200" dirty="0"/>
              <a:t>Top skills should include:</a:t>
            </a:r>
          </a:p>
          <a:p>
            <a:pPr lvl="1">
              <a:buFont typeface="Wingdings" pitchFamily="2" charset="2"/>
              <a:buChar char="q"/>
              <a:tabLst>
                <a:tab pos="1371600" algn="l"/>
              </a:tabLst>
            </a:pPr>
            <a:r>
              <a:rPr lang="en-US" sz="1100" dirty="0"/>
              <a:t>Technical skills, especially with cloud-based products </a:t>
            </a:r>
          </a:p>
          <a:p>
            <a:pPr lvl="1">
              <a:buFont typeface="Wingdings" pitchFamily="2" charset="2"/>
              <a:buChar char="q"/>
              <a:tabLst>
                <a:tab pos="1371600" algn="l"/>
              </a:tabLst>
            </a:pPr>
            <a:r>
              <a:rPr lang="en-US" sz="1100" dirty="0"/>
              <a:t>Communication and collaboration skills </a:t>
            </a:r>
          </a:p>
          <a:p>
            <a:pPr marL="456565" lvl="1" indent="-224790">
              <a:buFont typeface="Wingdings" pitchFamily="2" charset="2"/>
              <a:buChar char="q"/>
              <a:tabLst>
                <a:tab pos="1371600" algn="l"/>
              </a:tabLst>
            </a:pPr>
            <a:r>
              <a:rPr lang="en-US" sz="1100" dirty="0"/>
              <a:t>People skills</a:t>
            </a:r>
          </a:p>
          <a:p>
            <a:pPr marR="0" lvl="0">
              <a:spcAft>
                <a:spcPts val="0"/>
              </a:spcAft>
              <a:buFont typeface="Wingdings" pitchFamily="2" charset="2"/>
              <a:buChar char="q"/>
              <a:tabLst>
                <a:tab pos="914400" algn="l"/>
              </a:tabLst>
            </a:pPr>
            <a:r>
              <a:rPr lang="en-US" sz="1200" dirty="0"/>
              <a:t>Some top capabilities would include:</a:t>
            </a:r>
          </a:p>
          <a:p>
            <a:pPr lvl="1">
              <a:buFont typeface="Wingdings" pitchFamily="2" charset="2"/>
              <a:buChar char="q"/>
              <a:tabLst>
                <a:tab pos="1371600" algn="l"/>
              </a:tabLst>
            </a:pPr>
            <a:r>
              <a:rPr lang="en-US" sz="1100" dirty="0"/>
              <a:t>An understanding of what outcomes you want to achieve and how to measure the value realized</a:t>
            </a:r>
          </a:p>
          <a:p>
            <a:pPr lvl="1">
              <a:buFont typeface="Wingdings" pitchFamily="2" charset="2"/>
              <a:buChar char="q"/>
              <a:tabLst>
                <a:tab pos="1371600" algn="l"/>
              </a:tabLst>
            </a:pPr>
            <a:r>
              <a:rPr lang="en-US" sz="1100" dirty="0"/>
              <a:t>An understanding of artificial intelligence (AI) and analytics </a:t>
            </a:r>
          </a:p>
          <a:p>
            <a:pPr lvl="1">
              <a:buFont typeface="Wingdings" pitchFamily="2" charset="2"/>
              <a:buChar char="q"/>
              <a:tabLst>
                <a:tab pos="1371600" algn="l"/>
              </a:tabLst>
            </a:pPr>
            <a:r>
              <a:rPr lang="en-US" sz="1100" dirty="0"/>
              <a:t>A focus on innovation for better business outcomes </a:t>
            </a:r>
          </a:p>
          <a:p>
            <a:pPr marL="0" marR="0" indent="0">
              <a:spcBef>
                <a:spcPts val="0"/>
              </a:spcBef>
              <a:spcAft>
                <a:spcPts val="0"/>
              </a:spcAft>
              <a:buNone/>
            </a:pPr>
            <a:endParaRPr lang="en-US" sz="1100" dirty="0">
              <a:latin typeface="Arial" panose="020B0604020202020204" pitchFamily="34" charset="0"/>
              <a:ea typeface="Times New Roman" panose="02020603050405020304" pitchFamily="18" charset="0"/>
              <a:cs typeface="Times New Roman" panose="02020603050405020304" pitchFamily="18" charset="0"/>
            </a:endParaRP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27" name="Rectangle 26">
            <a:extLst>
              <a:ext uri="{FF2B5EF4-FFF2-40B4-BE49-F238E27FC236}">
                <a16:creationId xmlns:a16="http://schemas.microsoft.com/office/drawing/2014/main" id="{7EF03DD4-DEC7-4E10-BD86-3D805FB3FF01}"/>
              </a:ext>
            </a:extLst>
          </p:cNvPr>
          <p:cNvSpPr/>
          <p:nvPr/>
        </p:nvSpPr>
        <p:spPr>
          <a:xfrm>
            <a:off x="5825489" y="4618761"/>
            <a:ext cx="5840824" cy="79395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rPr>
              <a:t>Training needs to be integrated with the organization’s overall skills and training roadmap for transformation, ensuring that soft skills such as collaboration, negotiation, and influence are included as well as more structured service management and operational skills.</a:t>
            </a: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29" name="Group 28">
            <a:extLst>
              <a:ext uri="{FF2B5EF4-FFF2-40B4-BE49-F238E27FC236}">
                <a16:creationId xmlns:a16="http://schemas.microsoft.com/office/drawing/2014/main" id="{F57859DA-A704-42A5-82E2-874F221E5E63}"/>
              </a:ext>
            </a:extLst>
          </p:cNvPr>
          <p:cNvGrpSpPr/>
          <p:nvPr/>
        </p:nvGrpSpPr>
        <p:grpSpPr>
          <a:xfrm>
            <a:off x="1660432" y="5698996"/>
            <a:ext cx="6429041" cy="605948"/>
            <a:chOff x="504805" y="6528308"/>
            <a:chExt cx="6481090" cy="462116"/>
          </a:xfrm>
        </p:grpSpPr>
        <p:sp>
          <p:nvSpPr>
            <p:cNvPr id="30" name="Chevron 29">
              <a:extLst>
                <a:ext uri="{FF2B5EF4-FFF2-40B4-BE49-F238E27FC236}">
                  <a16:creationId xmlns:a16="http://schemas.microsoft.com/office/drawing/2014/main" id="{020CA8C0-A307-4EF1-A31A-1BB747FB1E3D}"/>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1" name="Chevron 34">
              <a:extLst>
                <a:ext uri="{FF2B5EF4-FFF2-40B4-BE49-F238E27FC236}">
                  <a16:creationId xmlns:a16="http://schemas.microsoft.com/office/drawing/2014/main" id="{AF040158-7E7A-45D9-88B1-93D621D99713}"/>
                </a:ext>
              </a:extLst>
            </p:cNvPr>
            <p:cNvSpPr/>
            <p:nvPr/>
          </p:nvSpPr>
          <p:spPr>
            <a:xfrm>
              <a:off x="1253849" y="6528308"/>
              <a:ext cx="2283209"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Determine the expert resources needed on a ServiceNow team</a:t>
              </a:r>
            </a:p>
          </p:txBody>
        </p:sp>
        <p:sp>
          <p:nvSpPr>
            <p:cNvPr id="32" name="Chevron 35">
              <a:extLst>
                <a:ext uri="{FF2B5EF4-FFF2-40B4-BE49-F238E27FC236}">
                  <a16:creationId xmlns:a16="http://schemas.microsoft.com/office/drawing/2014/main" id="{8B29F69B-1FF7-42C4-AC80-5F1F1D873531}"/>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33" name="Chevron 36">
              <a:extLst>
                <a:ext uri="{FF2B5EF4-FFF2-40B4-BE49-F238E27FC236}">
                  <a16:creationId xmlns:a16="http://schemas.microsoft.com/office/drawing/2014/main" id="{3C825E70-30BE-4705-A615-858C79561437}"/>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5" name="Chevron 37">
            <a:extLst>
              <a:ext uri="{FF2B5EF4-FFF2-40B4-BE49-F238E27FC236}">
                <a16:creationId xmlns:a16="http://schemas.microsoft.com/office/drawing/2014/main" id="{1B82CD40-DEAE-47E7-ABE6-EC1D5BB5C726}"/>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6" name="Chevron 37">
            <a:extLst>
              <a:ext uri="{FF2B5EF4-FFF2-40B4-BE49-F238E27FC236}">
                <a16:creationId xmlns:a16="http://schemas.microsoft.com/office/drawing/2014/main" id="{C26A9791-E272-4C77-9E0F-B41A01AA7506}"/>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23810765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latin typeface="Century Gothic" panose="020B0502020202020204" pitchFamily="34" charset="0"/>
                <a:ea typeface="Calibri" panose="020F0502020204030204" pitchFamily="34" charset="0"/>
                <a:cs typeface="Times New Roman" panose="02020603050405020304" pitchFamily="18" charset="0"/>
              </a:rPr>
              <a:t>ServiceNow and service management training should include formalized training activities and on-the-job learning opportunities to build key skills. Training needs to be integrated with the organization’s overall skills and training roadmap for transformation, ensuring that soft skills such as collaboration, negotiation, and influence are included as well as more structured service management and operational expertise.</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 Develop a training plan to build up ServiceNow expertise</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0" y="1932546"/>
            <a:ext cx="11103069" cy="283396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Document training requirements for the ServiceNow platform team by role, (see Step 1) which will be used to help build training plans for your team</a:t>
            </a:r>
          </a:p>
          <a:p>
            <a:pPr marR="0" lvl="0">
              <a:spcAft>
                <a:spcPts val="0"/>
              </a:spcAft>
              <a:buFont typeface="Wingdings" pitchFamily="2" charset="2"/>
              <a:buChar char="q"/>
              <a:tabLst>
                <a:tab pos="914400" algn="l"/>
              </a:tabLst>
            </a:pPr>
            <a:r>
              <a:rPr lang="en-US" sz="1200" dirty="0"/>
              <a:t>Create a matrix of training requirements that will include a row for each role and a column for key learning opportunities, including:</a:t>
            </a:r>
          </a:p>
          <a:p>
            <a:pPr lvl="1">
              <a:buFont typeface="Wingdings" pitchFamily="2" charset="2"/>
              <a:buChar char="q"/>
              <a:tabLst>
                <a:tab pos="1371600" algn="l"/>
              </a:tabLst>
            </a:pPr>
            <a:r>
              <a:rPr lang="en-US" sz="1100" dirty="0"/>
              <a:t>ServiceNow-related training </a:t>
            </a:r>
          </a:p>
          <a:p>
            <a:pPr lvl="1">
              <a:buFont typeface="Wingdings" pitchFamily="2" charset="2"/>
              <a:buChar char="q"/>
              <a:tabLst>
                <a:tab pos="1371600" algn="l"/>
              </a:tabLst>
            </a:pPr>
            <a:r>
              <a:rPr lang="en-US" sz="1100" dirty="0"/>
              <a:t>ServiceNow certifications</a:t>
            </a:r>
          </a:p>
          <a:p>
            <a:pPr lvl="1">
              <a:buFont typeface="Wingdings" pitchFamily="2" charset="2"/>
              <a:buChar char="q"/>
              <a:tabLst>
                <a:tab pos="1371600" algn="l"/>
              </a:tabLst>
            </a:pPr>
            <a:r>
              <a:rPr lang="en-US" sz="1100" dirty="0"/>
              <a:t>Service management concepts</a:t>
            </a:r>
          </a:p>
          <a:p>
            <a:pPr marL="456565" lvl="1" indent="-224790">
              <a:buFont typeface="Wingdings" pitchFamily="2" charset="2"/>
              <a:buChar char="q"/>
              <a:tabLst>
                <a:tab pos="1371600" algn="l"/>
              </a:tabLst>
            </a:pPr>
            <a:r>
              <a:rPr lang="en-US" sz="1100" dirty="0"/>
              <a:t>Other related certifications (like ITIL or PMP)</a:t>
            </a:r>
          </a:p>
          <a:p>
            <a:pPr marL="456565" lvl="1" indent="-224790">
              <a:buFont typeface="Wingdings" pitchFamily="2" charset="2"/>
              <a:buChar char="q"/>
              <a:tabLst>
                <a:tab pos="1371600" algn="l"/>
              </a:tabLst>
            </a:pPr>
            <a:r>
              <a:rPr lang="en-US" sz="1100" dirty="0"/>
              <a:t>Industry-related expertise</a:t>
            </a:r>
          </a:p>
          <a:p>
            <a:pPr lvl="1">
              <a:buFont typeface="Wingdings" pitchFamily="2" charset="2"/>
              <a:buChar char="q"/>
              <a:tabLst>
                <a:tab pos="1371600" algn="l"/>
              </a:tabLst>
            </a:pPr>
            <a:r>
              <a:rPr lang="en-US" sz="1100" dirty="0"/>
              <a:t>Product area expertise (like HR, Customer Service, Security, etc.)</a:t>
            </a:r>
          </a:p>
          <a:p>
            <a:pPr marL="456565" lvl="1" indent="-224790">
              <a:buFont typeface="Wingdings" pitchFamily="2" charset="2"/>
              <a:buChar char="q"/>
              <a:tabLst>
                <a:tab pos="1371600" algn="l"/>
              </a:tabLst>
            </a:pPr>
            <a:r>
              <a:rPr lang="en-US" sz="1100" dirty="0"/>
              <a:t>Skill development (technical, soft, etc.)</a:t>
            </a:r>
          </a:p>
          <a:p>
            <a:pPr lvl="1">
              <a:buFont typeface="Wingdings" pitchFamily="2" charset="2"/>
              <a:buChar char="q"/>
              <a:tabLst>
                <a:tab pos="1371600" algn="l"/>
              </a:tabLst>
            </a:pPr>
            <a:endParaRPr lang="en-US" sz="1100" dirty="0"/>
          </a:p>
          <a:p>
            <a:pPr marL="231682" lvl="1" indent="0">
              <a:buNone/>
              <a:tabLst>
                <a:tab pos="1371600" algn="l"/>
              </a:tabLst>
            </a:pPr>
            <a:endParaRPr lang="en-US" sz="1100" dirty="0"/>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31" name="Group 30">
            <a:extLst>
              <a:ext uri="{FF2B5EF4-FFF2-40B4-BE49-F238E27FC236}">
                <a16:creationId xmlns:a16="http://schemas.microsoft.com/office/drawing/2014/main" id="{9B164071-603E-42D5-9A98-747CEA377A31}"/>
              </a:ext>
            </a:extLst>
          </p:cNvPr>
          <p:cNvGrpSpPr/>
          <p:nvPr/>
        </p:nvGrpSpPr>
        <p:grpSpPr>
          <a:xfrm>
            <a:off x="1660432" y="5698996"/>
            <a:ext cx="6429041" cy="605948"/>
            <a:chOff x="504805" y="6528308"/>
            <a:chExt cx="6481090" cy="462116"/>
          </a:xfrm>
        </p:grpSpPr>
        <p:sp>
          <p:nvSpPr>
            <p:cNvPr id="32" name="Chevron 29">
              <a:extLst>
                <a:ext uri="{FF2B5EF4-FFF2-40B4-BE49-F238E27FC236}">
                  <a16:creationId xmlns:a16="http://schemas.microsoft.com/office/drawing/2014/main" id="{11AC96EA-4E48-4276-99AF-EEAB07E49BF3}"/>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3" name="Chevron 34">
              <a:extLst>
                <a:ext uri="{FF2B5EF4-FFF2-40B4-BE49-F238E27FC236}">
                  <a16:creationId xmlns:a16="http://schemas.microsoft.com/office/drawing/2014/main" id="{A8CE69E5-C420-423B-BA3C-FE2D6240CBC9}"/>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5" name="Chevron 35">
              <a:extLst>
                <a:ext uri="{FF2B5EF4-FFF2-40B4-BE49-F238E27FC236}">
                  <a16:creationId xmlns:a16="http://schemas.microsoft.com/office/drawing/2014/main" id="{C32C1708-26E4-47D5-8DA6-DEC6AF38A8F4}"/>
                </a:ext>
              </a:extLst>
            </p:cNvPr>
            <p:cNvSpPr/>
            <p:nvPr/>
          </p:nvSpPr>
          <p:spPr>
            <a:xfrm>
              <a:off x="3095961" y="6528308"/>
              <a:ext cx="216950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Develop a training plan to build up ServiceNow expertise</a:t>
              </a:r>
            </a:p>
          </p:txBody>
        </p:sp>
        <p:sp>
          <p:nvSpPr>
            <p:cNvPr id="36" name="Chevron 36">
              <a:extLst>
                <a:ext uri="{FF2B5EF4-FFF2-40B4-BE49-F238E27FC236}">
                  <a16:creationId xmlns:a16="http://schemas.microsoft.com/office/drawing/2014/main" id="{6E647368-34FB-4779-9C3A-EB99A242B2D3}"/>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7" name="Chevron 37">
            <a:extLst>
              <a:ext uri="{FF2B5EF4-FFF2-40B4-BE49-F238E27FC236}">
                <a16:creationId xmlns:a16="http://schemas.microsoft.com/office/drawing/2014/main" id="{E26B2751-738D-4BBE-B40F-31E0F2820E45}"/>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8" name="Chevron 37">
            <a:extLst>
              <a:ext uri="{FF2B5EF4-FFF2-40B4-BE49-F238E27FC236}">
                <a16:creationId xmlns:a16="http://schemas.microsoft.com/office/drawing/2014/main" id="{4460FA67-C77F-4F40-94D0-0A5406FC9CDB}"/>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1454722757"/>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1466990" cy="668692"/>
          </a:xfrm>
        </p:spPr>
        <p:txBody>
          <a:bodyPr/>
          <a:lstStyle/>
          <a:p>
            <a:r>
              <a:rPr lang="en-US" dirty="0"/>
              <a:t>Step 2: Develop a training plan to build up ServiceNow expertise (Continued)</a:t>
            </a:r>
          </a:p>
        </p:txBody>
      </p:sp>
      <p:sp>
        <p:nvSpPr>
          <p:cNvPr id="20" name="Content Placeholder 11">
            <a:extLst>
              <a:ext uri="{FF2B5EF4-FFF2-40B4-BE49-F238E27FC236}">
                <a16:creationId xmlns:a16="http://schemas.microsoft.com/office/drawing/2014/main" id="{6978B923-2C78-4302-BDDE-D60F49A09D66}"/>
              </a:ext>
            </a:extLst>
          </p:cNvPr>
          <p:cNvSpPr txBox="1">
            <a:spLocks/>
          </p:cNvSpPr>
          <p:nvPr/>
        </p:nvSpPr>
        <p:spPr>
          <a:xfrm>
            <a:off x="441231" y="1262937"/>
            <a:ext cx="11022020" cy="165507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training plans for each member of the ServiceNow platform team</a:t>
            </a:r>
          </a:p>
          <a:p>
            <a:pPr>
              <a:buFont typeface="Wingdings" pitchFamily="2" charset="2"/>
              <a:buChar char="q"/>
              <a:tabLst>
                <a:tab pos="914400" algn="l"/>
              </a:tabLst>
            </a:pPr>
            <a:r>
              <a:rPr lang="en-US" sz="1200" dirty="0"/>
              <a:t>Perform a training needs assessment with each member of the team using the training matrix to determine where expertise gaps exist for each person in each role.</a:t>
            </a:r>
          </a:p>
          <a:p>
            <a:pPr marR="0" lvl="0">
              <a:spcAft>
                <a:spcPts val="0"/>
              </a:spcAft>
              <a:buFont typeface="Wingdings" pitchFamily="2" charset="2"/>
              <a:buChar char="q"/>
              <a:tabLst>
                <a:tab pos="914400" algn="l"/>
              </a:tabLst>
            </a:pPr>
            <a:r>
              <a:rPr lang="en-US" sz="1200" dirty="0"/>
              <a:t>Assign training plans for each member of the team and address any gaps from the training needs assessment.</a:t>
            </a:r>
          </a:p>
          <a:p>
            <a:pPr lvl="1">
              <a:buFont typeface="Wingdings" pitchFamily="2" charset="2"/>
              <a:buChar char="q"/>
              <a:tabLst>
                <a:tab pos="1371600" algn="l"/>
              </a:tabLst>
            </a:pPr>
            <a:r>
              <a:rPr lang="en-US" sz="1100" dirty="0"/>
              <a:t>Define training and certification paths for team members based on the ServiceNow products you’re implementing and your role-based needs assessment.</a:t>
            </a:r>
          </a:p>
          <a:p>
            <a:pPr lvl="1">
              <a:buFont typeface="Wingdings" pitchFamily="2" charset="2"/>
              <a:buChar char="q"/>
              <a:tabLst>
                <a:tab pos="1371600" algn="l"/>
              </a:tabLst>
            </a:pPr>
            <a:r>
              <a:rPr lang="en-US" sz="1100" dirty="0"/>
              <a:t>Set training deadlines to finish before implementation starts.</a:t>
            </a: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9" name="Content Placeholder 11">
            <a:extLst>
              <a:ext uri="{FF2B5EF4-FFF2-40B4-BE49-F238E27FC236}">
                <a16:creationId xmlns:a16="http://schemas.microsoft.com/office/drawing/2014/main" id="{BF35CC31-664A-427D-B517-6F8DE4805438}"/>
              </a:ext>
            </a:extLst>
          </p:cNvPr>
          <p:cNvSpPr txBox="1">
            <a:spLocks/>
          </p:cNvSpPr>
          <p:nvPr/>
        </p:nvSpPr>
        <p:spPr>
          <a:xfrm>
            <a:off x="441231" y="2974854"/>
            <a:ext cx="11022020" cy="103305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If you’re using a partner for implementation, use the partner to train your ServiceNow platform team in new skills</a:t>
            </a:r>
            <a:endParaRPr lang="en-US" dirty="0"/>
          </a:p>
          <a:p>
            <a:pPr marR="0" lvl="0">
              <a:spcAft>
                <a:spcPts val="0"/>
              </a:spcAft>
              <a:buFont typeface="Wingdings" pitchFamily="2" charset="2"/>
              <a:buChar char="q"/>
              <a:tabLst>
                <a:tab pos="914400" algn="l"/>
              </a:tabLst>
            </a:pPr>
            <a:r>
              <a:rPr lang="en-US" sz="1200" dirty="0"/>
              <a:t>Work with you partner to determine opportunities for group and individual training.</a:t>
            </a:r>
          </a:p>
          <a:p>
            <a:pPr marR="0" lvl="0">
              <a:spcAft>
                <a:spcPts val="0"/>
              </a:spcAft>
              <a:buFont typeface="Wingdings" pitchFamily="2" charset="2"/>
              <a:buChar char="q"/>
              <a:tabLst>
                <a:tab pos="914400" algn="l"/>
              </a:tabLst>
            </a:pPr>
            <a:r>
              <a:rPr lang="en-US" sz="1200" dirty="0"/>
              <a:t>Ensure your partner is supporting ServiceNow implementation knowledge transfer by providing technical and development materials.</a:t>
            </a:r>
          </a:p>
          <a:p>
            <a:pPr marL="742950" marR="0" lvl="1" indent="-285750">
              <a:spcBef>
                <a:spcPts val="0"/>
              </a:spcBef>
              <a:spcAft>
                <a:spcPts val="0"/>
              </a:spcAft>
              <a:buFont typeface="Wingdings" panose="05000000000000000000" pitchFamily="2" charset="2"/>
              <a:buChar char=""/>
              <a:tabLst>
                <a:tab pos="1371600" algn="l"/>
              </a:tabLst>
            </a:pPr>
            <a:endParaRPr lang="en-US" sz="1100" dirty="0">
              <a:latin typeface="Century Gothic" panose="020B050202020202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Wingdings" panose="05000000000000000000" pitchFamily="2" charset="2"/>
              <a:buChar char=""/>
              <a:tabLst>
                <a:tab pos="1371600" algn="l"/>
              </a:tabLst>
            </a:pPr>
            <a:endParaRPr lang="en-US" sz="1100" dirty="0">
              <a:latin typeface="Century Gothic" panose="020B050202020202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Wingdings" panose="05000000000000000000" pitchFamily="2" charset="2"/>
              <a:buChar char=""/>
              <a:tabLst>
                <a:tab pos="1371600" algn="l"/>
              </a:tabLst>
            </a:pPr>
            <a:endParaRPr lang="en-US" sz="1100" dirty="0">
              <a:latin typeface="Arial" panose="020B0604020202020204" pitchFamily="34" charset="0"/>
              <a:ea typeface="Times New Roman" panose="02020603050405020304" pitchFamily="18" charset="0"/>
              <a:cs typeface="Times New Roman" panose="02020603050405020304" pitchFamily="18" charset="0"/>
            </a:endParaRP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C43D96EB-2B05-4EA0-AE30-282FA23520E1}"/>
              </a:ext>
            </a:extLst>
          </p:cNvPr>
          <p:cNvSpPr/>
          <p:nvPr/>
        </p:nvSpPr>
        <p:spPr>
          <a:xfrm>
            <a:off x="3472075" y="4212764"/>
            <a:ext cx="5244674" cy="8877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 </a:t>
            </a:r>
            <a:r>
              <a:rPr lang="en-US" sz="1200" dirty="0">
                <a:solidFill>
                  <a:schemeClr val="tx1"/>
                </a:solidFill>
              </a:rPr>
              <a:t>ServiceNow provides access to tools and resources on the </a:t>
            </a:r>
            <a:r>
              <a:rPr lang="en-US" sz="1200" dirty="0">
                <a:solidFill>
                  <a:schemeClr val="tx1"/>
                </a:solidFill>
                <a:hlinkClick r:id="rId3"/>
              </a:rPr>
              <a:t>Customer Success Center</a:t>
            </a:r>
            <a:r>
              <a:rPr lang="en-US" sz="1200" dirty="0">
                <a:solidFill>
                  <a:schemeClr val="tx1"/>
                </a:solidFill>
              </a:rPr>
              <a:t> site, including best practice guidance and templates. Incorporate these resources into your training plan.</a:t>
            </a:r>
          </a:p>
        </p:txBody>
      </p:sp>
      <p:grpSp>
        <p:nvGrpSpPr>
          <p:cNvPr id="31" name="Group 30">
            <a:extLst>
              <a:ext uri="{FF2B5EF4-FFF2-40B4-BE49-F238E27FC236}">
                <a16:creationId xmlns:a16="http://schemas.microsoft.com/office/drawing/2014/main" id="{9B164071-603E-42D5-9A98-747CEA377A31}"/>
              </a:ext>
            </a:extLst>
          </p:cNvPr>
          <p:cNvGrpSpPr/>
          <p:nvPr/>
        </p:nvGrpSpPr>
        <p:grpSpPr>
          <a:xfrm>
            <a:off x="1660432" y="5698996"/>
            <a:ext cx="6429041" cy="605948"/>
            <a:chOff x="504805" y="6528308"/>
            <a:chExt cx="6481090" cy="462116"/>
          </a:xfrm>
        </p:grpSpPr>
        <p:sp>
          <p:nvSpPr>
            <p:cNvPr id="32" name="Chevron 29">
              <a:extLst>
                <a:ext uri="{FF2B5EF4-FFF2-40B4-BE49-F238E27FC236}">
                  <a16:creationId xmlns:a16="http://schemas.microsoft.com/office/drawing/2014/main" id="{11AC96EA-4E48-4276-99AF-EEAB07E49BF3}"/>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3" name="Chevron 34">
              <a:extLst>
                <a:ext uri="{FF2B5EF4-FFF2-40B4-BE49-F238E27FC236}">
                  <a16:creationId xmlns:a16="http://schemas.microsoft.com/office/drawing/2014/main" id="{A8CE69E5-C420-423B-BA3C-FE2D6240CBC9}"/>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35" name="Chevron 35">
              <a:extLst>
                <a:ext uri="{FF2B5EF4-FFF2-40B4-BE49-F238E27FC236}">
                  <a16:creationId xmlns:a16="http://schemas.microsoft.com/office/drawing/2014/main" id="{C32C1708-26E4-47D5-8DA6-DEC6AF38A8F4}"/>
                </a:ext>
              </a:extLst>
            </p:cNvPr>
            <p:cNvSpPr/>
            <p:nvPr/>
          </p:nvSpPr>
          <p:spPr>
            <a:xfrm>
              <a:off x="3095961" y="6528308"/>
              <a:ext cx="216950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Develop a training plan to build up ServiceNow expertise</a:t>
              </a:r>
            </a:p>
          </p:txBody>
        </p:sp>
        <p:sp>
          <p:nvSpPr>
            <p:cNvPr id="36" name="Chevron 36">
              <a:extLst>
                <a:ext uri="{FF2B5EF4-FFF2-40B4-BE49-F238E27FC236}">
                  <a16:creationId xmlns:a16="http://schemas.microsoft.com/office/drawing/2014/main" id="{6E647368-34FB-4779-9C3A-EB99A242B2D3}"/>
                </a:ext>
              </a:extLst>
            </p:cNvPr>
            <p:cNvSpPr/>
            <p:nvPr/>
          </p:nvSpPr>
          <p:spPr>
            <a:xfrm>
              <a:off x="4857369" y="6528308"/>
              <a:ext cx="21285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Develop a product training plan for ServiceNow process users</a:t>
              </a:r>
            </a:p>
          </p:txBody>
        </p:sp>
      </p:grpSp>
      <p:sp>
        <p:nvSpPr>
          <p:cNvPr id="37" name="Chevron 37">
            <a:extLst>
              <a:ext uri="{FF2B5EF4-FFF2-40B4-BE49-F238E27FC236}">
                <a16:creationId xmlns:a16="http://schemas.microsoft.com/office/drawing/2014/main" id="{E26B2751-738D-4BBE-B40F-31E0F2820E45}"/>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8" name="Chevron 37">
            <a:extLst>
              <a:ext uri="{FF2B5EF4-FFF2-40B4-BE49-F238E27FC236}">
                <a16:creationId xmlns:a16="http://schemas.microsoft.com/office/drawing/2014/main" id="{4460FA67-C77F-4F40-94D0-0A5406FC9CDB}"/>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2829538940"/>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200329"/>
          </a:xfrm>
          <a:prstGeom prst="rect">
            <a:avLst/>
          </a:prstGeom>
          <a:noFill/>
        </p:spPr>
        <p:txBody>
          <a:bodyPr wrap="square" rtlCol="0">
            <a:spAutoFit/>
          </a:bodyPr>
          <a:lstStyle/>
          <a:p>
            <a:r>
              <a:rPr lang="en-US" sz="1200" dirty="0">
                <a:latin typeface="Century Gothic" panose="020B0502020202020204" pitchFamily="34" charset="0"/>
                <a:ea typeface="Calibri" panose="020F0502020204030204" pitchFamily="34" charset="0"/>
                <a:cs typeface="Times New Roman" panose="02020603050405020304" pitchFamily="18" charset="0"/>
              </a:rPr>
              <a:t>Process user training is critical. Process users (like your </a:t>
            </a:r>
            <a:r>
              <a:rPr lang="en-US" sz="1200" dirty="0"/>
              <a:t>service desk agents, change managers, HR analysts, field service agents, project managers, security team support agents, customer service representatives, etc.) </a:t>
            </a:r>
            <a:r>
              <a:rPr lang="en-US" sz="1200" dirty="0">
                <a:latin typeface="Century Gothic" panose="020B0502020202020204" pitchFamily="34" charset="0"/>
                <a:ea typeface="Calibri" panose="020F0502020204030204" pitchFamily="34" charset="0"/>
                <a:cs typeface="Times New Roman" panose="02020603050405020304" pitchFamily="18" charset="0"/>
              </a:rPr>
              <a:t>are the front line for most services offered on your Now Platform—they interface with your users and make sure users get the services they need. To be successful, you need to make sure these process users understand what they need to do in ServiceNow and how. Remember—not all training is created equally. It’s worth it to seriously consider how to best train your process users, and to make sure that your trainers completely understand your specific ServiceNow implementation so they can apply that knowledge in their work.</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3a: Identify who will train your process users </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2417295"/>
            <a:ext cx="10859374" cy="346558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100" b="1" dirty="0"/>
              <a:t>Determine what resources you will use to provide training to your process users—through ServiceNow, your partner, internally through your Now Platform team, or a combination </a:t>
            </a:r>
          </a:p>
          <a:p>
            <a:pPr marR="0" lvl="0">
              <a:spcAft>
                <a:spcPts val="0"/>
              </a:spcAft>
              <a:buFont typeface="Wingdings" pitchFamily="2" charset="2"/>
              <a:buChar char="q"/>
              <a:tabLst>
                <a:tab pos="914400" algn="l"/>
              </a:tabLst>
            </a:pPr>
            <a:r>
              <a:rPr lang="en-US" sz="1100" dirty="0"/>
              <a:t>Assess where ServiceNow can develop and deliver </a:t>
            </a:r>
            <a:r>
              <a:rPr lang="en-US" sz="1100" dirty="0">
                <a:hlinkClick r:id="rId3"/>
              </a:rPr>
              <a:t>customized training</a:t>
            </a:r>
            <a:r>
              <a:rPr lang="en-US" sz="1100" dirty="0"/>
              <a:t> to your process users according to your specific implementation. Training packages scale from a small group of process users or trainers to thousands of process users.</a:t>
            </a:r>
          </a:p>
          <a:p>
            <a:pPr lvl="1">
              <a:buFont typeface="Wingdings" pitchFamily="2" charset="2"/>
              <a:buChar char="q"/>
              <a:tabLst>
                <a:tab pos="1371600" algn="l"/>
              </a:tabLst>
            </a:pPr>
            <a:r>
              <a:rPr lang="en-US" sz="1100" dirty="0"/>
              <a:t>Consider a train-the-trainer approach by having ServiceNow train selected </a:t>
            </a:r>
            <a:r>
              <a:rPr lang="en-US" sz="1100" i="1" dirty="0"/>
              <a:t>process user trainers</a:t>
            </a:r>
            <a:r>
              <a:rPr lang="en-US" sz="1100" dirty="0"/>
              <a:t> who will learn from the ServiceNow trainer and then pass that knowledge along to train the rest of your team.</a:t>
            </a:r>
          </a:p>
          <a:p>
            <a:pPr marR="0" lvl="0">
              <a:spcAft>
                <a:spcPts val="0"/>
              </a:spcAft>
              <a:buFont typeface="Wingdings" pitchFamily="2" charset="2"/>
              <a:buChar char="q"/>
              <a:tabLst>
                <a:tab pos="914400" algn="l"/>
              </a:tabLst>
            </a:pPr>
            <a:r>
              <a:rPr lang="en-US" sz="1200" dirty="0"/>
              <a:t>Work with your partner to determine what types of process user training they offer.</a:t>
            </a:r>
          </a:p>
          <a:p>
            <a:pPr marR="0" lvl="0">
              <a:spcAft>
                <a:spcPts val="0"/>
              </a:spcAft>
              <a:buFont typeface="Wingdings" pitchFamily="2" charset="2"/>
              <a:buChar char="q"/>
              <a:tabLst>
                <a:tab pos="914400" algn="l"/>
              </a:tabLst>
            </a:pPr>
            <a:r>
              <a:rPr lang="en-US" sz="1200" dirty="0"/>
              <a:t>Develop training through your team.</a:t>
            </a:r>
          </a:p>
          <a:p>
            <a:pPr lvl="1">
              <a:buFont typeface="Wingdings" pitchFamily="2" charset="2"/>
              <a:buChar char="q"/>
              <a:tabLst>
                <a:tab pos="1371600" algn="l"/>
              </a:tabLst>
            </a:pPr>
            <a:r>
              <a:rPr lang="en-US" sz="1100" dirty="0"/>
              <a:t>If you filled a ServiceNow trainer role on your platform team (defined in Step 1), investigate what that person can support in terms of training development and delivery. However, you will still likely need assistance from the team (and your partner) for curriculum development.</a:t>
            </a:r>
          </a:p>
          <a:p>
            <a:pPr lvl="1">
              <a:buFont typeface="Wingdings" pitchFamily="2" charset="2"/>
              <a:buChar char="q"/>
              <a:tabLst>
                <a:tab pos="1371600" algn="l"/>
              </a:tabLst>
            </a:pPr>
            <a:r>
              <a:rPr lang="en-US" sz="1100" dirty="0"/>
              <a:t>If you didn’t hire a ServiceNow trainer yet, identify and assign trainers from the ServiceNow platform team or from your learning and development team who will build and conduct training for process users.</a:t>
            </a:r>
          </a:p>
          <a:p>
            <a:pPr marL="0" marR="0" indent="0">
              <a:spcBef>
                <a:spcPts val="0"/>
              </a:spcBef>
              <a:spcAft>
                <a:spcPts val="0"/>
              </a:spcAft>
              <a:buNone/>
            </a:pPr>
            <a:endParaRPr lang="en-US" sz="1100" dirty="0">
              <a:latin typeface="Century Gothic" panose="020B0502020202020204" pitchFamily="34" charset="0"/>
              <a:cs typeface="Times New Roman" panose="02020603050405020304" pitchFamily="18" charset="0"/>
            </a:endParaRPr>
          </a:p>
        </p:txBody>
      </p:sp>
      <p:sp>
        <p:nvSpPr>
          <p:cNvPr id="14" name="Rectangle 12">
            <a:extLst>
              <a:ext uri="{FF2B5EF4-FFF2-40B4-BE49-F238E27FC236}">
                <a16:creationId xmlns:a16="http://schemas.microsoft.com/office/drawing/2014/main" id="{DA548166-62F9-4834-B8F1-535A9DB39166}"/>
              </a:ext>
            </a:extLst>
          </p:cNvPr>
          <p:cNvSpPr>
            <a:spLocks noChangeArrowheads="1"/>
          </p:cNvSpPr>
          <p:nvPr/>
        </p:nvSpPr>
        <p:spPr bwMode="auto">
          <a:xfrm flipH="1">
            <a:off x="7223761" y="615000"/>
            <a:ext cx="944748" cy="117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6" name="Rectangle 14">
            <a:extLst>
              <a:ext uri="{FF2B5EF4-FFF2-40B4-BE49-F238E27FC236}">
                <a16:creationId xmlns:a16="http://schemas.microsoft.com/office/drawing/2014/main" id="{4BADB098-649C-47B7-A701-2752F7AF48DE}"/>
              </a:ext>
            </a:extLst>
          </p:cNvPr>
          <p:cNvSpPr>
            <a:spLocks noChangeArrowheads="1"/>
          </p:cNvSpPr>
          <p:nvPr/>
        </p:nvSpPr>
        <p:spPr bwMode="auto">
          <a:xfrm>
            <a:off x="79438" y="4212764"/>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5" name="Group 14">
            <a:extLst>
              <a:ext uri="{FF2B5EF4-FFF2-40B4-BE49-F238E27FC236}">
                <a16:creationId xmlns:a16="http://schemas.microsoft.com/office/drawing/2014/main" id="{C815D74B-43FE-4EB2-828F-B7B254BBA400}"/>
              </a:ext>
            </a:extLst>
          </p:cNvPr>
          <p:cNvGrpSpPr/>
          <p:nvPr/>
        </p:nvGrpSpPr>
        <p:grpSpPr>
          <a:xfrm>
            <a:off x="1660432" y="5698996"/>
            <a:ext cx="6429041" cy="605948"/>
            <a:chOff x="504805" y="6528308"/>
            <a:chExt cx="6481090" cy="462116"/>
          </a:xfrm>
        </p:grpSpPr>
        <p:sp>
          <p:nvSpPr>
            <p:cNvPr id="17" name="Chevron 29">
              <a:extLst>
                <a:ext uri="{FF2B5EF4-FFF2-40B4-BE49-F238E27FC236}">
                  <a16:creationId xmlns:a16="http://schemas.microsoft.com/office/drawing/2014/main" id="{40E5C13F-34DB-4168-A6D2-A1860E512EF5}"/>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0" name="Chevron 34">
              <a:extLst>
                <a:ext uri="{FF2B5EF4-FFF2-40B4-BE49-F238E27FC236}">
                  <a16:creationId xmlns:a16="http://schemas.microsoft.com/office/drawing/2014/main" id="{6A19F610-04BF-4A89-9818-DDD812A16F24}"/>
                </a:ext>
              </a:extLst>
            </p:cNvPr>
            <p:cNvSpPr/>
            <p:nvPr/>
          </p:nvSpPr>
          <p:spPr>
            <a:xfrm>
              <a:off x="1253849" y="6528308"/>
              <a:ext cx="228320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Determine the expert resources needed on a ServiceNow team</a:t>
              </a:r>
            </a:p>
          </p:txBody>
        </p:sp>
        <p:sp>
          <p:nvSpPr>
            <p:cNvPr id="27" name="Chevron 35">
              <a:extLst>
                <a:ext uri="{FF2B5EF4-FFF2-40B4-BE49-F238E27FC236}">
                  <a16:creationId xmlns:a16="http://schemas.microsoft.com/office/drawing/2014/main" id="{35982FCE-0184-4D02-95B9-20678122DC6D}"/>
                </a:ext>
              </a:extLst>
            </p:cNvPr>
            <p:cNvSpPr/>
            <p:nvPr/>
          </p:nvSpPr>
          <p:spPr>
            <a:xfrm>
              <a:off x="3095961" y="6528308"/>
              <a:ext cx="21695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Develop a training plan to build up ServiceNow expertise</a:t>
              </a:r>
            </a:p>
          </p:txBody>
        </p:sp>
        <p:sp>
          <p:nvSpPr>
            <p:cNvPr id="29" name="Chevron 36">
              <a:extLst>
                <a:ext uri="{FF2B5EF4-FFF2-40B4-BE49-F238E27FC236}">
                  <a16:creationId xmlns:a16="http://schemas.microsoft.com/office/drawing/2014/main" id="{FC19D37F-B959-487D-99C3-23D862DDA90F}"/>
                </a:ext>
              </a:extLst>
            </p:cNvPr>
            <p:cNvSpPr/>
            <p:nvPr/>
          </p:nvSpPr>
          <p:spPr>
            <a:xfrm>
              <a:off x="4857369" y="6528308"/>
              <a:ext cx="212852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Develop a product training plan for ServiceNow process users</a:t>
              </a:r>
            </a:p>
          </p:txBody>
        </p:sp>
      </p:grpSp>
      <p:sp>
        <p:nvSpPr>
          <p:cNvPr id="30" name="Chevron 37">
            <a:extLst>
              <a:ext uri="{FF2B5EF4-FFF2-40B4-BE49-F238E27FC236}">
                <a16:creationId xmlns:a16="http://schemas.microsoft.com/office/drawing/2014/main" id="{5D5E4060-D61C-4DCB-859B-6CBF927A949B}"/>
              </a:ext>
            </a:extLst>
          </p:cNvPr>
          <p:cNvSpPr/>
          <p:nvPr/>
        </p:nvSpPr>
        <p:spPr>
          <a:xfrm>
            <a:off x="7795625" y="5698996"/>
            <a:ext cx="2152084"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Extend service management training to the broader organization</a:t>
            </a:r>
          </a:p>
        </p:txBody>
      </p:sp>
      <p:sp>
        <p:nvSpPr>
          <p:cNvPr id="31" name="Chevron 37">
            <a:extLst>
              <a:ext uri="{FF2B5EF4-FFF2-40B4-BE49-F238E27FC236}">
                <a16:creationId xmlns:a16="http://schemas.microsoft.com/office/drawing/2014/main" id="{159E122D-4496-457A-A147-D3E30354BFFF}"/>
              </a:ext>
            </a:extLst>
          </p:cNvPr>
          <p:cNvSpPr/>
          <p:nvPr/>
        </p:nvSpPr>
        <p:spPr>
          <a:xfrm>
            <a:off x="9607657" y="5698996"/>
            <a:ext cx="2058656" cy="60594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Build career development and learning</a:t>
            </a:r>
          </a:p>
        </p:txBody>
      </p:sp>
    </p:spTree>
    <p:extLst>
      <p:ext uri="{BB962C8B-B14F-4D97-AF65-F5344CB8AC3E}">
        <p14:creationId xmlns:p14="http://schemas.microsoft.com/office/powerpoint/2010/main" val="87362038"/>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1c10534-3f78-4a9b-b82a-989c172f5ffc">
      <UserInfo>
        <DisplayName>Kristie Browns</DisplayName>
        <AccountId>26</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BFB960-8CFF-4551-9B1B-6D8FD4E1F1A3}">
  <ds:schemaRefs>
    <ds:schemaRef ds:uri="http://schemas.microsoft.com/office/2006/metadata/properties"/>
    <ds:schemaRef ds:uri="http://schemas.microsoft.com/office/infopath/2007/PartnerControls"/>
    <ds:schemaRef ds:uri="b1c10534-3f78-4a9b-b82a-989c172f5ffc"/>
  </ds:schemaRefs>
</ds:datastoreItem>
</file>

<file path=customXml/itemProps2.xml><?xml version="1.0" encoding="utf-8"?>
<ds:datastoreItem xmlns:ds="http://schemas.openxmlformats.org/officeDocument/2006/customXml" ds:itemID="{44A2EA2A-9506-491F-82FA-07280C0D211B}">
  <ds:schemaRefs>
    <ds:schemaRef ds:uri="http://schemas.microsoft.com/sharepoint/v3/contenttype/forms"/>
  </ds:schemaRefs>
</ds:datastoreItem>
</file>

<file path=customXml/itemProps3.xml><?xml version="1.0" encoding="utf-8"?>
<ds:datastoreItem xmlns:ds="http://schemas.openxmlformats.org/officeDocument/2006/customXml" ds:itemID="{A7821F4B-B9D8-487C-B057-32ABE6FA02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16646</TotalTime>
  <Words>4700</Words>
  <Application>Microsoft Macintosh PowerPoint</Application>
  <PresentationFormat>Custom</PresentationFormat>
  <Paragraphs>355</Paragraphs>
  <Slides>17</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.AppleSystemUIFont</vt:lpstr>
      <vt:lpstr>Arial</vt:lpstr>
      <vt:lpstr>Avenir Book</vt:lpstr>
      <vt:lpstr>Calibri</vt:lpstr>
      <vt:lpstr>Century Gothic</vt:lpstr>
      <vt:lpstr>Gilroy</vt:lpstr>
      <vt:lpstr>Wingdings</vt:lpstr>
      <vt:lpstr>Office Theme</vt:lpstr>
      <vt:lpstr>Build an internal team of ServiceNow experts and train users</vt:lpstr>
      <vt:lpstr>Success Pillars – Structure</vt:lpstr>
      <vt:lpstr>Build an internal team of ServiceNow experts and train users</vt:lpstr>
      <vt:lpstr>Step 1a: Determine your needs for internal ServiceNow expertise</vt:lpstr>
      <vt:lpstr>Step 1a: Determine your needs for internal ServiceNow expertise (Continued)</vt:lpstr>
      <vt:lpstr>Step 1b: Document the needed training, certifications, and skills </vt:lpstr>
      <vt:lpstr>Step 2: Develop a training plan to build up ServiceNow expertise</vt:lpstr>
      <vt:lpstr>Step 2: Develop a training plan to build up ServiceNow expertise (Continued)</vt:lpstr>
      <vt:lpstr>Step 3a: Identify who will train your process users </vt:lpstr>
      <vt:lpstr>Step 3b: Create a training curriculum plan for process users</vt:lpstr>
      <vt:lpstr>Step 3b: Create a training curriculum plan for process users (Continued)</vt:lpstr>
      <vt:lpstr>Step 3c: Build ongoing support for training and measure outcomes</vt:lpstr>
      <vt:lpstr>Step 4: Extend service management training to the broader organization</vt:lpstr>
      <vt:lpstr>Step 5a: Connect the Now Platform to career development</vt:lpstr>
      <vt:lpstr>Step 5b: Refresh and enhance training ongoing </vt:lpstr>
      <vt:lpstr>Step 5b: Refresh and enhance training ongoing (Continued) </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 Your Team &amp; Find ServiceNow Experts - Customer Success - ServiceNow</dc:title>
  <dc:subject>This checklist outlines how to train internal champions to help your team build a comprehensive set of skills and…</dc:subject>
  <dc:creator>ServiceNow Customer Success</dc:creator>
  <cp:keywords>expert users, training, champions, platform team, process users, users, adoption</cp:keywords>
  <dc:description/>
  <cp:lastModifiedBy>Kristie Browns</cp:lastModifiedBy>
  <cp:revision>993</cp:revision>
  <cp:lastPrinted>2018-04-26T14:46:34Z</cp:lastPrinted>
  <dcterms:created xsi:type="dcterms:W3CDTF">2017-11-01T20:30:48Z</dcterms:created>
  <dcterms:modified xsi:type="dcterms:W3CDTF">2020-03-02T17:24:52Z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3900</vt:r8>
  </property>
  <property fmtid="{D5CDD505-2E9C-101B-9397-08002B2CF9AE}" pid="3" name="ContentTypeId">
    <vt:lpwstr>0x01010049E265F72CA92545B9F9453CFEB18874</vt:lpwstr>
  </property>
</Properties>
</file>