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15"/>
  </p:notesMasterIdLst>
  <p:handoutMasterIdLst>
    <p:handoutMasterId r:id="rId16"/>
  </p:handoutMasterIdLst>
  <p:sldIdLst>
    <p:sldId id="838" r:id="rId5"/>
    <p:sldId id="1195" r:id="rId6"/>
    <p:sldId id="1196" r:id="rId7"/>
    <p:sldId id="1186" r:id="rId8"/>
    <p:sldId id="1189" r:id="rId9"/>
    <p:sldId id="1182" r:id="rId10"/>
    <p:sldId id="1183" r:id="rId11"/>
    <p:sldId id="1184" r:id="rId12"/>
    <p:sldId id="1185" r:id="rId13"/>
    <p:sldId id="1175" r:id="rId14"/>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18" clrIdx="18"/>
  <p:cmAuthor id="20" name="Glen Kaminski" initials="GK" lastIdx="29" clrIdx="19"/>
  <p:cmAuthor id="21" name="Mark Tonsetic" initials="MT" lastIdx="44"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Eric Gerstein" initials="EG" lastIdx="1" clrIdx="60"/>
  <p:cmAuthor id="62" name="Pooja Gupta" initials="PG" lastIdx="20" clrIdx="61"/>
  <p:cmAuthor id="63" name="Jim Keene" initials="JK" lastIdx="1" clrIdx="62"/>
  <p:cmAuthor id="64" name="Jim Keene" initials="JK [2]" lastIdx="1" clrIdx="63"/>
  <p:cmAuthor id="65" name="Jim Keene" initials="JK [3]" lastIdx="1" clrIdx="64"/>
  <p:cmAuthor id="66" name="Jim Keene" initials="JK [4]" lastIdx="1" clrIdx="65"/>
  <p:cmAuthor id="67" name="Jim Keene" initials="JK [5]" lastIdx="1" clrIdx="66"/>
  <p:cmAuthor id="68" name="Kristine Iotte" initials="KI" lastIdx="1" clrIdx="67">
    <p:extLst>
      <p:ext uri="{19B8F6BF-5375-455C-9EA6-DF929625EA0E}">
        <p15:presenceInfo xmlns:p15="http://schemas.microsoft.com/office/powerpoint/2012/main" userId="S::kristine.iotte@servicenow.com::6e11ebdd-7447-465b-a3bb-a76ec9196cb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3366CE-BD80-D24A-E932-40F4324C14AE}" v="6" dt="2020-02-07T02:13:51.866"/>
  </p1510:revLst>
</p1510:revInfo>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709"/>
  </p:normalViewPr>
  <p:slideViewPr>
    <p:cSldViewPr snapToGrid="0">
      <p:cViewPr varScale="1">
        <p:scale>
          <a:sx n="121" d="100"/>
          <a:sy n="121" d="100"/>
        </p:scale>
        <p:origin x="744" y="176"/>
      </p:cViewPr>
      <p:guideLst>
        <p:guide orient="horz" pos="3696"/>
        <p:guide orient="horz" pos="1440"/>
        <p:guide orient="horz" pos="4104"/>
        <p:guide pos="7343"/>
        <p:guide orient="horz" pos="816"/>
        <p:guide pos="335"/>
        <p:guide orient="horz" pos="2544"/>
        <p:guide pos="4415"/>
        <p:guide pos="455"/>
        <p:guide pos="6479"/>
      </p:guideLst>
    </p:cSldViewPr>
  </p:slideViewPr>
  <p:notesTextViewPr>
    <p:cViewPr>
      <p:scale>
        <a:sx n="1" d="1"/>
        <a:sy n="1" d="1"/>
      </p:scale>
      <p:origin x="0" y="0"/>
    </p:cViewPr>
  </p:notesTextViewPr>
  <p:notesViewPr>
    <p:cSldViewPr snapToGrid="0">
      <p:cViewPr>
        <p:scale>
          <a:sx n="1" d="2"/>
          <a:sy n="1" d="2"/>
        </p:scale>
        <p:origin x="0" y="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2/19/20</a:t>
            </a:fld>
            <a:endParaRPr lang="en-US">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2/19/20</a:t>
            </a:fld>
            <a:endParaRPr lang="en-US"/>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a:t>Click to edit Master text styles</a:t>
            </a:r>
          </a:p>
          <a:p>
            <a:pPr lvl="1"/>
            <a:r>
              <a:rPr lang="en-US"/>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a:p>
        </p:txBody>
      </p:sp>
    </p:spTree>
    <p:extLst>
      <p:ext uri="{BB962C8B-B14F-4D97-AF65-F5344CB8AC3E}">
        <p14:creationId xmlns:p14="http://schemas.microsoft.com/office/powerpoint/2010/main" val="4068308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a:p>
        </p:txBody>
      </p:sp>
    </p:spTree>
    <p:extLst>
      <p:ext uri="{BB962C8B-B14F-4D97-AF65-F5344CB8AC3E}">
        <p14:creationId xmlns:p14="http://schemas.microsoft.com/office/powerpoint/2010/main" val="3167917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a:p>
        </p:txBody>
      </p:sp>
    </p:spTree>
    <p:extLst>
      <p:ext uri="{BB962C8B-B14F-4D97-AF65-F5344CB8AC3E}">
        <p14:creationId xmlns:p14="http://schemas.microsoft.com/office/powerpoint/2010/main" val="1995785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a:p>
        </p:txBody>
      </p:sp>
    </p:spTree>
    <p:extLst>
      <p:ext uri="{BB962C8B-B14F-4D97-AF65-F5344CB8AC3E}">
        <p14:creationId xmlns:p14="http://schemas.microsoft.com/office/powerpoint/2010/main" val="3686927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a:p>
        </p:txBody>
      </p:sp>
    </p:spTree>
    <p:extLst>
      <p:ext uri="{BB962C8B-B14F-4D97-AF65-F5344CB8AC3E}">
        <p14:creationId xmlns:p14="http://schemas.microsoft.com/office/powerpoint/2010/main" val="2219968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a:p>
        </p:txBody>
      </p:sp>
    </p:spTree>
    <p:extLst>
      <p:ext uri="{BB962C8B-B14F-4D97-AF65-F5344CB8AC3E}">
        <p14:creationId xmlns:p14="http://schemas.microsoft.com/office/powerpoint/2010/main" val="2865088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a:p>
        </p:txBody>
      </p:sp>
    </p:spTree>
    <p:extLst>
      <p:ext uri="{BB962C8B-B14F-4D97-AF65-F5344CB8AC3E}">
        <p14:creationId xmlns:p14="http://schemas.microsoft.com/office/powerpoint/2010/main" val="3688421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a:t>Click to edit Master text styles</a:t>
            </a:r>
          </a:p>
          <a:p>
            <a:pPr lvl="1"/>
            <a:r>
              <a:rPr lang="en-US"/>
              <a:t>First level</a:t>
            </a:r>
          </a:p>
          <a:p>
            <a:pPr lvl="2"/>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a:solidFill>
                <a:schemeClr val="tx1"/>
              </a:solidFill>
            </a:endParaRPr>
          </a:p>
          <a:p>
            <a:pPr marL="0" indent="0">
              <a:lnSpc>
                <a:spcPct val="95000"/>
              </a:lnSpc>
              <a:buNone/>
            </a:pPr>
            <a:r>
              <a:rPr lang="en-US" sz="105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a:solidFill>
                <a:schemeClr val="tx1"/>
              </a:solidFill>
            </a:endParaRPr>
          </a:p>
          <a:p>
            <a:pPr marL="0" indent="0">
              <a:lnSpc>
                <a:spcPct val="95000"/>
              </a:lnSpc>
              <a:buNone/>
            </a:pPr>
            <a:r>
              <a:rPr lang="en-US" sz="105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a:solidFill>
                <a:schemeClr val="tx1"/>
              </a:solidFill>
            </a:endParaRPr>
          </a:p>
          <a:p>
            <a:pPr marL="0" indent="0">
              <a:lnSpc>
                <a:spcPct val="95000"/>
              </a:lnSpc>
              <a:buNone/>
            </a:pPr>
            <a:r>
              <a:rPr lang="en-US" sz="105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a:solidFill>
                  <a:schemeClr val="tx1"/>
                </a:solidFill>
              </a:rPr>
            </a:br>
            <a:r>
              <a:rPr lang="en-US" sz="105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a:t>
            </a:r>
            <a:r>
              <a:rPr lang="en-US" sz="1050" err="1">
                <a:solidFill>
                  <a:schemeClr val="tx1"/>
                </a:solidFill>
              </a:rPr>
              <a:t>ServiceNow’s</a:t>
            </a:r>
            <a:r>
              <a:rPr lang="en-US" sz="1050">
                <a:solidFill>
                  <a:schemeClr val="tx1"/>
                </a:solidFill>
              </a:rPr>
              <a:t> sole discretion.</a:t>
            </a:r>
          </a:p>
          <a:p>
            <a:pPr>
              <a:lnSpc>
                <a:spcPct val="95000"/>
              </a:lnSpc>
            </a:pPr>
            <a:endParaRPr lang="en-US" sz="1050">
              <a:solidFill>
                <a:schemeClr val="tx1"/>
              </a:solidFill>
            </a:endParaRPr>
          </a:p>
          <a:p>
            <a:pPr>
              <a:lnSpc>
                <a:spcPct val="95000"/>
              </a:lnSpc>
            </a:pPr>
            <a:endParaRPr lang="en-US" sz="105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a:t>Click to edit Master text styles</a:t>
            </a:r>
          </a:p>
          <a:p>
            <a:pPr lvl="1"/>
            <a:r>
              <a:rPr lang="en-US"/>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a:t>Click to edit Master text styles</a:t>
            </a:r>
          </a:p>
          <a:p>
            <a:pPr lvl="1"/>
            <a:r>
              <a:rPr lang="en-US"/>
              <a:t>First level</a:t>
            </a:r>
          </a:p>
          <a:p>
            <a:pPr lvl="2"/>
            <a:r>
              <a:rPr lang="en-US"/>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a:t>Click to edit Master text styles</a:t>
            </a:r>
          </a:p>
          <a:p>
            <a:pPr lvl="1"/>
            <a:r>
              <a:rPr lang="en-US"/>
              <a:t>First level</a:t>
            </a:r>
          </a:p>
          <a:p>
            <a:pPr lvl="2"/>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a:t>Click to edit Master text styles</a:t>
            </a:r>
          </a:p>
          <a:p>
            <a:pPr lvl="1"/>
            <a:r>
              <a:rPr lang="en-US"/>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a:t>Click to edit Master text styles</a:t>
            </a:r>
          </a:p>
          <a:p>
            <a:pPr lvl="1"/>
            <a:r>
              <a:rPr lang="en-US"/>
              <a:t>First level</a:t>
            </a:r>
          </a:p>
          <a:p>
            <a:pPr lvl="2"/>
            <a:r>
              <a:rPr lang="en-US"/>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a:t>Click to edit Master text styles</a:t>
            </a:r>
          </a:p>
          <a:p>
            <a:pPr lvl="1"/>
            <a:r>
              <a:rPr lang="en-US"/>
              <a:t>First level</a:t>
            </a:r>
          </a:p>
          <a:p>
            <a:pPr lvl="2"/>
            <a:r>
              <a:rPr lang="en-US"/>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a:t>Click to edit Master text styles</a:t>
            </a:r>
          </a:p>
          <a:p>
            <a:pPr lvl="1"/>
            <a:r>
              <a:rPr lang="en-US"/>
              <a:t>First level</a:t>
            </a:r>
          </a:p>
          <a:p>
            <a:pPr lvl="2"/>
            <a:r>
              <a:rPr lang="en-US"/>
              <a:t>Second level</a:t>
            </a:r>
          </a:p>
        </p:txBody>
      </p:sp>
      <p:sp>
        <p:nvSpPr>
          <p:cNvPr id="2" name="Title 1"/>
          <p:cNvSpPr>
            <a:spLocks noGrp="1"/>
          </p:cNvSpPr>
          <p:nvPr>
            <p:ph type="title"/>
          </p:nvPr>
        </p:nvSpPr>
        <p:spPr bwMode="gray"/>
        <p:txBody>
          <a:bodyPr/>
          <a:lstStyle/>
          <a:p>
            <a:r>
              <a:rPr lang="en-US"/>
              <a:t>Click to edit Master title style</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a:t>Click to edit Master text styles</a:t>
            </a:r>
          </a:p>
          <a:p>
            <a:pPr lvl="1"/>
            <a:r>
              <a:rPr lang="en-US"/>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a:t>Source: Goes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a:t>Click icon to add table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a:t>Click to edit Master text styles</a:t>
            </a:r>
          </a:p>
          <a:p>
            <a:pPr lvl="1"/>
            <a:r>
              <a:rPr lang="en-US"/>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a:t>Click to edit Master text styles</a:t>
            </a:r>
          </a:p>
          <a:p>
            <a:pPr lvl="1"/>
            <a:r>
              <a:rPr lang="en-US"/>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a:t>Click to edit Master text styles</a:t>
            </a:r>
          </a:p>
          <a:p>
            <a:pPr lvl="1"/>
            <a:r>
              <a:rPr lang="en-US"/>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a:t>Click to edit Master text styles</a:t>
            </a:r>
          </a:p>
          <a:p>
            <a:pPr lvl="1"/>
            <a:r>
              <a:rPr lang="en-US"/>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a:solidFill>
                  <a:srgbClr val="FFFFFF"/>
                </a:solidFill>
              </a:rPr>
              <a:t>Do</a:t>
            </a:r>
            <a:r>
              <a:rPr lang="en-US" sz="3599" baseline="0">
                <a:solidFill>
                  <a:srgbClr val="FFFFFF"/>
                </a:solidFill>
              </a:rPr>
              <a:t> not use this layout. For visual reference in layout masters only.</a:t>
            </a:r>
            <a:endParaRPr lang="en-US" sz="3599">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a:solidFill>
                  <a:srgbClr val="FFFFFF"/>
                </a:solidFill>
              </a:rPr>
              <a:t>Do</a:t>
            </a:r>
            <a:r>
              <a:rPr lang="en-US" sz="3599" baseline="0">
                <a:solidFill>
                  <a:srgbClr val="FFFFFF"/>
                </a:solidFill>
              </a:rPr>
              <a:t> not use this layout. For visual reference in layout masters only.</a:t>
            </a:r>
            <a:endParaRPr lang="en-US" sz="3599">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a:solidFill>
                  <a:srgbClr val="FFFFFF"/>
                </a:solidFill>
              </a:rPr>
              <a:t>Do</a:t>
            </a:r>
            <a:r>
              <a:rPr lang="en-US" sz="3599" baseline="0">
                <a:solidFill>
                  <a:srgbClr val="FFFFFF"/>
                </a:solidFill>
              </a:rPr>
              <a:t> not use this layout. For visual reference in layout masters only.</a:t>
            </a:r>
            <a:endParaRPr lang="en-US" sz="3599">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4" name="Title 3"/>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servicenow.com/success/playbook/gain-executive-sponsor-guide.html"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www.isixsigma.com/tools-templates/cause-effect/determine-root-cause-5-whys/"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www.servicenow.com/success/playbook/performance-analytics.html"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hyperlink" Target="https://docs.servicenow.com/bundle/orlando-performance-analytics-and-reporting/page/use/performance-analytics/reference/r_PALandingPage.html"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servicenow.com/success/playbook/governance-process-policies-team.html"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hyperlink" Target="https://www.servicenow.com/success/playbook/build-support-for-transformation.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a:t>Success Pillar: State and measure your business goals</a:t>
            </a:r>
          </a:p>
          <a:p>
            <a:endParaRPr lang="en-US"/>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a:t>State your transformation vision and outcomes</a:t>
            </a:r>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4287214549"/>
              </p:ext>
            </p:extLst>
          </p:nvPr>
        </p:nvGraphicFramePr>
        <p:xfrm>
          <a:off x="188414" y="1717398"/>
          <a:ext cx="11842476" cy="4140958"/>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947492">
                  <a:extLst>
                    <a:ext uri="{9D8B030D-6E8A-4147-A177-3AD203B41FA5}">
                      <a16:colId xmlns:a16="http://schemas.microsoft.com/office/drawing/2014/main" val="3178034869"/>
                    </a:ext>
                  </a:extLst>
                </a:gridCol>
                <a:gridCol w="3947492">
                  <a:extLst>
                    <a:ext uri="{9D8B030D-6E8A-4147-A177-3AD203B41FA5}">
                      <a16:colId xmlns:a16="http://schemas.microsoft.com/office/drawing/2014/main" val="882216737"/>
                    </a:ext>
                  </a:extLst>
                </a:gridCol>
              </a:tblGrid>
              <a:tr h="2097972">
                <a:tc>
                  <a:txBody>
                    <a:bodyPr/>
                    <a:lstStyle/>
                    <a:p>
                      <a:r>
                        <a:rPr lang="en-US" sz="1600" b="1"/>
                        <a:t>Key performance indicators</a:t>
                      </a:r>
                    </a:p>
                  </a:txBody>
                  <a:tcPr/>
                </a:tc>
                <a:tc>
                  <a:txBody>
                    <a:bodyPr/>
                    <a:lstStyle/>
                    <a:p>
                      <a:r>
                        <a:rPr lang="en-US" sz="1600"/>
                        <a:t>Essential KPIs</a:t>
                      </a:r>
                      <a:endParaRPr lang="en-US" sz="1200"/>
                    </a:p>
                    <a:p>
                      <a:pPr marL="285750" indent="-285750">
                        <a:buFont typeface="Arial" panose="020B0604020202020204" pitchFamily="34" charset="0"/>
                        <a:buChar char="•"/>
                      </a:pPr>
                      <a:r>
                        <a:rPr lang="en-US" sz="1200"/>
                        <a:t>% teams with goals tied to the transformation vision and outcomes</a:t>
                      </a:r>
                    </a:p>
                    <a:p>
                      <a:pPr marL="285750" indent="-285750">
                        <a:buFont typeface="Arial" panose="020B0604020202020204" pitchFamily="34" charset="0"/>
                        <a:buChar char="•"/>
                      </a:pPr>
                      <a:r>
                        <a:rPr lang="en-US" sz="1200"/>
                        <a:t>% of executives who can articulate the transformation vision</a:t>
                      </a:r>
                    </a:p>
                    <a:p>
                      <a:pPr marL="285750" indent="-285750">
                        <a:buFont typeface="Arial" panose="020B0604020202020204" pitchFamily="34" charset="0"/>
                        <a:buChar char="•"/>
                      </a:pPr>
                      <a:endParaRPr lang="en-US" sz="1200"/>
                    </a:p>
                    <a:p>
                      <a:pPr marL="285750" indent="-285750">
                        <a:buFont typeface="Arial" panose="020B0604020202020204" pitchFamily="34" charset="0"/>
                        <a:buChar char="•"/>
                      </a:pPr>
                      <a:endParaRPr lang="en-US" sz="1200"/>
                    </a:p>
                    <a:p>
                      <a:pPr marL="0" indent="0">
                        <a:buFont typeface="Arial" panose="020B0604020202020204" pitchFamily="34" charset="0"/>
                        <a:buNone/>
                      </a:pPr>
                      <a:endParaRPr lang="en-US" sz="1600"/>
                    </a:p>
                  </a:txBody>
                  <a:tcPr/>
                </a:tc>
                <a:tc>
                  <a:txBody>
                    <a:bodyPr/>
                    <a:lstStyle/>
                    <a:p>
                      <a:r>
                        <a:rPr lang="en-US" sz="1600"/>
                        <a:t>Nice-to-have KPIs</a:t>
                      </a:r>
                      <a:endParaRPr lang="en-US" sz="1200"/>
                    </a:p>
                    <a:p>
                      <a:pPr marL="285750" indent="-285750">
                        <a:buFont typeface="Arial" panose="020B0604020202020204" pitchFamily="34" charset="0"/>
                        <a:buChar char="•"/>
                      </a:pPr>
                      <a:r>
                        <a:rPr lang="en-US" sz="1200"/>
                        <a:t>% of process users (e.g., service desk reps), admins, and developers who can articulate how their work relates with the organization’s digital transformation vision</a:t>
                      </a:r>
                    </a:p>
                  </a:txBody>
                  <a:tcPr/>
                </a:tc>
                <a:extLst>
                  <a:ext uri="{0D108BD9-81ED-4DB2-BD59-A6C34878D82A}">
                    <a16:rowId xmlns:a16="http://schemas.microsoft.com/office/drawing/2014/main" val="1080930406"/>
                  </a:ext>
                </a:extLst>
              </a:tr>
              <a:tr h="2042986">
                <a:tc>
                  <a:txBody>
                    <a:bodyPr/>
                    <a:lstStyle/>
                    <a:p>
                      <a:r>
                        <a:rPr lang="en-US" sz="1600" b="1"/>
                        <a:t>Stakeholder map</a:t>
                      </a:r>
                    </a:p>
                  </a:txBody>
                  <a:tcPr/>
                </a:tc>
                <a:tc>
                  <a:txBody>
                    <a:bodyPr/>
                    <a:lstStyle/>
                    <a:p>
                      <a:r>
                        <a:rPr lang="en-US" sz="1600"/>
                        <a:t>Responsible/accountable</a:t>
                      </a:r>
                    </a:p>
                    <a:p>
                      <a:pPr marL="285750" indent="-285750">
                        <a:buFont typeface="Arial" panose="020B0604020202020204" pitchFamily="34" charset="0"/>
                        <a:buChar char="•"/>
                      </a:pPr>
                      <a:r>
                        <a:rPr lang="en-US" sz="1200"/>
                        <a:t>Now Platform owner</a:t>
                      </a:r>
                    </a:p>
                    <a:p>
                      <a:pPr marL="285750" indent="-285750">
                        <a:buFont typeface="Arial" panose="020B0604020202020204" pitchFamily="34" charset="0"/>
                        <a:buChar char="•"/>
                      </a:pPr>
                      <a:r>
                        <a:rPr lang="en-US" sz="1200">
                          <a:hlinkClick r:id="rId2"/>
                        </a:rPr>
                        <a:t>Executive sponsor</a:t>
                      </a:r>
                    </a:p>
                    <a:p>
                      <a:pPr marL="285750" indent="-285750">
                        <a:buFont typeface="Arial" panose="020B0604020202020204" pitchFamily="34" charset="0"/>
                        <a:buChar char="•"/>
                      </a:pPr>
                      <a:r>
                        <a:rPr lang="en-US" sz="1200"/>
                        <a:t>CIO</a:t>
                      </a:r>
                    </a:p>
                    <a:p>
                      <a:pPr marL="285750" indent="-285750">
                        <a:buFont typeface="Arial" panose="020B0604020202020204" pitchFamily="34" charset="0"/>
                        <a:buChar char="•"/>
                      </a:pPr>
                      <a:r>
                        <a:rPr lang="en-US" sz="1200"/>
                        <a:t>CFO</a:t>
                      </a:r>
                    </a:p>
                    <a:p>
                      <a:pPr marL="285750" indent="-285750">
                        <a:buFont typeface="Arial" panose="020B0604020202020204" pitchFamily="34" charset="0"/>
                        <a:buChar char="•"/>
                      </a:pPr>
                      <a:endParaRPr lang="en-US" sz="1200"/>
                    </a:p>
                    <a:p>
                      <a:pPr marL="285750" indent="-285750">
                        <a:buFont typeface="Arial" panose="020B0604020202020204" pitchFamily="34" charset="0"/>
                        <a:buChar char="•"/>
                      </a:pPr>
                      <a:endParaRPr lang="en-US" sz="1600"/>
                    </a:p>
                  </a:txBody>
                  <a:tcPr/>
                </a:tc>
                <a:tc>
                  <a:txBody>
                    <a:bodyPr/>
                    <a:lstStyle/>
                    <a:p>
                      <a:r>
                        <a:rPr lang="en-US" sz="1600"/>
                        <a:t>Consulted/informed</a:t>
                      </a:r>
                    </a:p>
                    <a:p>
                      <a:pPr marL="285750" indent="-285750">
                        <a:buFont typeface="Arial" panose="020B0604020202020204" pitchFamily="34" charset="0"/>
                        <a:buChar char="•"/>
                      </a:pPr>
                      <a:r>
                        <a:rPr lang="en-US" sz="1200"/>
                        <a:t>Business leaders</a:t>
                      </a:r>
                    </a:p>
                    <a:p>
                      <a:pPr marL="285750" indent="-285750">
                        <a:buFont typeface="Arial" panose="020B0604020202020204" pitchFamily="34" charset="0"/>
                        <a:buChar char="•"/>
                      </a:pPr>
                      <a:r>
                        <a:rPr lang="en-US" sz="1200"/>
                        <a:t>Service owners</a:t>
                      </a:r>
                    </a:p>
                    <a:p>
                      <a:pPr marL="285750" indent="-285750">
                        <a:buFont typeface="Arial" panose="020B0604020202020204" pitchFamily="34" charset="0"/>
                        <a:buChar char="•"/>
                      </a:pPr>
                      <a:r>
                        <a:rPr lang="en-US" sz="1200"/>
                        <a:t>Application managers</a:t>
                      </a:r>
                    </a:p>
                    <a:p>
                      <a:pPr marL="285750" indent="-285750">
                        <a:buFont typeface="Arial" panose="020B0604020202020204" pitchFamily="34" charset="0"/>
                        <a:buChar char="•"/>
                      </a:pPr>
                      <a:r>
                        <a:rPr lang="en-US" sz="1200"/>
                        <a:t>Business partners</a:t>
                      </a:r>
                    </a:p>
                    <a:p>
                      <a:pPr marL="285750" indent="-285750">
                        <a:buFont typeface="Arial" panose="020B0604020202020204" pitchFamily="34" charset="0"/>
                        <a:buChar char="•"/>
                      </a:pPr>
                      <a:r>
                        <a:rPr lang="en-US" sz="1200"/>
                        <a:t>ServiceNow users (inform only)</a:t>
                      </a:r>
                    </a:p>
                    <a:p>
                      <a:pPr marL="285750" indent="-285750">
                        <a:buFont typeface="Arial" panose="020B0604020202020204" pitchFamily="34" charset="0"/>
                        <a:buChar char="•"/>
                      </a:pPr>
                      <a:endParaRPr lang="en-US" sz="120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60175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a:t>Success Pillars </a:t>
            </a:r>
            <a:r>
              <a:rPr lang="mr-IN"/>
              <a:t>–</a:t>
            </a:r>
            <a:r>
              <a:rPr lang="en-US"/>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Manage to </a:t>
            </a:r>
          </a:p>
          <a:p>
            <a:pPr algn="ctr"/>
            <a:r>
              <a:rPr lang="en-US" sz="1200">
                <a:solidFill>
                  <a:schemeClr val="tx1"/>
                </a:solidFill>
              </a:rPr>
              <a:t> out of the box</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Build a phased</a:t>
            </a:r>
          </a:p>
          <a:p>
            <a:pPr algn="ctr"/>
            <a:r>
              <a:rPr lang="en-US" sz="120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61472" y="1075064"/>
            <a:ext cx="11379834" cy="1200329"/>
          </a:xfrm>
          <a:prstGeom prst="rect">
            <a:avLst/>
          </a:prstGeom>
          <a:noFill/>
        </p:spPr>
        <p:txBody>
          <a:bodyPr wrap="square" rtlCol="0">
            <a:spAutoFit/>
          </a:bodyPr>
          <a:lstStyle/>
          <a:p>
            <a:r>
              <a:rPr lang="en-US" sz="1200"/>
              <a:t>Many organizations have digital transformation as a strategic imperative, but few state a vision that translates into tangible and realistic measures of success that can inform planning and budget decisions. </a:t>
            </a:r>
            <a:endParaRPr lang="en-US" sz="1200">
              <a:solidFill>
                <a:srgbClr val="FF0000"/>
              </a:solidFill>
            </a:endParaRPr>
          </a:p>
          <a:p>
            <a:endParaRPr lang="en-US" sz="1200"/>
          </a:p>
          <a:p>
            <a:r>
              <a:rPr lang="en-US" sz="1200"/>
              <a:t>A clearly defined and communicated transformation vision and outcomes sets a North Star for teams that are implementing the Now Platform</a:t>
            </a:r>
            <a:r>
              <a:rPr lang="en-US" sz="1200" baseline="30000"/>
              <a:t>®</a:t>
            </a:r>
            <a:r>
              <a:rPr lang="en-US" sz="1200"/>
              <a:t> to deliver business value. It helps them understand how their work contributes to broader business goals and helps senior managers see the benefits of their technology investment. </a:t>
            </a: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2042426365"/>
              </p:ext>
            </p:extLst>
          </p:nvPr>
        </p:nvGraphicFramePr>
        <p:xfrm>
          <a:off x="361472" y="2357628"/>
          <a:ext cx="11225081" cy="2516389"/>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413269">
                <a:tc>
                  <a:txBody>
                    <a:bodyPr/>
                    <a:lstStyle/>
                    <a:p>
                      <a:r>
                        <a:rPr lang="en-US" sz="1400"/>
                        <a:t>Insight: State your transformation vision and outcomes</a:t>
                      </a:r>
                    </a:p>
                  </a:txBody>
                  <a:tcPr/>
                </a:tc>
                <a:extLst>
                  <a:ext uri="{0D108BD9-81ED-4DB2-BD59-A6C34878D82A}">
                    <a16:rowId xmlns:a16="http://schemas.microsoft.com/office/drawing/2014/main" val="74787461"/>
                  </a:ext>
                </a:extLst>
              </a:tr>
              <a:tr h="1198046">
                <a:tc>
                  <a:txBody>
                    <a:bodyPr/>
                    <a:lstStyle/>
                    <a:p>
                      <a:r>
                        <a:rPr lang="en-US" sz="1200" baseline="0"/>
                        <a:t>A strong transformation vision should address four questions:</a:t>
                      </a:r>
                    </a:p>
                    <a:p>
                      <a:pPr marL="742767" lvl="1" indent="-285750">
                        <a:buFont typeface="Arial" panose="020B0604020202020204" pitchFamily="34" charset="0"/>
                        <a:buChar char="•"/>
                      </a:pPr>
                      <a:r>
                        <a:rPr lang="en-US" sz="1200" b="1" i="0" kern="1200">
                          <a:solidFill>
                            <a:schemeClr val="tx1"/>
                          </a:solidFill>
                          <a:effectLst/>
                          <a:latin typeface="+mn-lt"/>
                          <a:ea typeface="+mn-ea"/>
                          <a:cs typeface="+mn-cs"/>
                        </a:rPr>
                        <a:t>Vision</a:t>
                      </a:r>
                      <a:r>
                        <a:rPr lang="en-US" sz="1200" b="0" i="0" kern="1200">
                          <a:solidFill>
                            <a:schemeClr val="tx1"/>
                          </a:solidFill>
                          <a:effectLst/>
                          <a:latin typeface="+mn-lt"/>
                          <a:ea typeface="+mn-ea"/>
                          <a:cs typeface="+mn-cs"/>
                        </a:rPr>
                        <a:t> </a:t>
                      </a:r>
                      <a:r>
                        <a:rPr lang="en-US" sz="1200" b="1" i="0" kern="1200">
                          <a:solidFill>
                            <a:schemeClr val="tx1"/>
                          </a:solidFill>
                          <a:effectLst/>
                          <a:latin typeface="+mn-lt"/>
                          <a:ea typeface="+mn-ea"/>
                          <a:cs typeface="+mn-cs"/>
                        </a:rPr>
                        <a:t>–</a:t>
                      </a:r>
                      <a:r>
                        <a:rPr lang="en-US" sz="1200" b="0" i="0" kern="1200">
                          <a:solidFill>
                            <a:schemeClr val="tx1"/>
                          </a:solidFill>
                          <a:effectLst/>
                          <a:latin typeface="+mn-lt"/>
                          <a:ea typeface="+mn-ea"/>
                          <a:cs typeface="+mn-cs"/>
                        </a:rPr>
                        <a:t> What’s the ideal future state for our customers and team?</a:t>
                      </a:r>
                    </a:p>
                    <a:p>
                      <a:pPr marL="742767" marR="0" lvl="1"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a:solidFill>
                            <a:schemeClr val="tx1"/>
                          </a:solidFill>
                          <a:effectLst/>
                          <a:latin typeface="+mn-lt"/>
                          <a:ea typeface="+mn-ea"/>
                          <a:cs typeface="+mn-cs"/>
                        </a:rPr>
                        <a:t>Expected business outcomes</a:t>
                      </a:r>
                      <a:r>
                        <a:rPr lang="en-US" sz="1200" b="0" i="0" kern="1200">
                          <a:solidFill>
                            <a:schemeClr val="tx1"/>
                          </a:solidFill>
                          <a:effectLst/>
                          <a:latin typeface="+mn-lt"/>
                          <a:ea typeface="+mn-ea"/>
                          <a:cs typeface="+mn-cs"/>
                        </a:rPr>
                        <a:t> </a:t>
                      </a:r>
                      <a:r>
                        <a:rPr lang="en-US" sz="1200" b="1" i="0" kern="1200">
                          <a:solidFill>
                            <a:schemeClr val="tx1"/>
                          </a:solidFill>
                          <a:effectLst/>
                          <a:latin typeface="+mn-lt"/>
                          <a:ea typeface="+mn-ea"/>
                          <a:cs typeface="+mn-cs"/>
                        </a:rPr>
                        <a:t>–</a:t>
                      </a:r>
                      <a:r>
                        <a:rPr lang="en-US" sz="1200" b="0" i="0" kern="1200">
                          <a:solidFill>
                            <a:schemeClr val="tx1"/>
                          </a:solidFill>
                          <a:effectLst/>
                          <a:latin typeface="+mn-lt"/>
                          <a:ea typeface="+mn-ea"/>
                          <a:cs typeface="+mn-cs"/>
                        </a:rPr>
                        <a:t> What business value will we realize?</a:t>
                      </a:r>
                    </a:p>
                    <a:p>
                      <a:pPr marL="742767" marR="0" lvl="1"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a:solidFill>
                            <a:schemeClr val="tx1"/>
                          </a:solidFill>
                          <a:effectLst/>
                          <a:latin typeface="+mn-lt"/>
                          <a:ea typeface="+mn-ea"/>
                          <a:cs typeface="+mn-cs"/>
                        </a:rPr>
                        <a:t>Desired business capabilities</a:t>
                      </a:r>
                      <a:r>
                        <a:rPr lang="en-US" sz="1200" b="0" i="0" kern="1200">
                          <a:solidFill>
                            <a:schemeClr val="tx1"/>
                          </a:solidFill>
                          <a:effectLst/>
                          <a:latin typeface="+mn-lt"/>
                          <a:ea typeface="+mn-ea"/>
                          <a:cs typeface="+mn-cs"/>
                        </a:rPr>
                        <a:t> </a:t>
                      </a:r>
                      <a:r>
                        <a:rPr lang="en-US" sz="1200" b="1" i="0" kern="1200">
                          <a:solidFill>
                            <a:schemeClr val="tx1"/>
                          </a:solidFill>
                          <a:effectLst/>
                          <a:latin typeface="+mn-lt"/>
                          <a:ea typeface="+mn-ea"/>
                          <a:cs typeface="+mn-cs"/>
                        </a:rPr>
                        <a:t>–</a:t>
                      </a:r>
                      <a:r>
                        <a:rPr lang="en-US" sz="1200" b="0" i="0" kern="1200">
                          <a:solidFill>
                            <a:schemeClr val="tx1"/>
                          </a:solidFill>
                          <a:effectLst/>
                          <a:latin typeface="+mn-lt"/>
                          <a:ea typeface="+mn-ea"/>
                          <a:cs typeface="+mn-cs"/>
                        </a:rPr>
                        <a:t> What execution strategies are necessary to achieve this vision?</a:t>
                      </a:r>
                    </a:p>
                    <a:p>
                      <a:pPr marL="742767" lvl="1" indent="-285750">
                        <a:buFont typeface="Arial" panose="020B0604020202020204" pitchFamily="34" charset="0"/>
                        <a:buChar char="•"/>
                      </a:pPr>
                      <a:r>
                        <a:rPr lang="en-US" sz="1200" b="1" i="0" kern="1200">
                          <a:solidFill>
                            <a:schemeClr val="tx1"/>
                          </a:solidFill>
                          <a:effectLst/>
                          <a:latin typeface="+mn-lt"/>
                          <a:ea typeface="+mn-ea"/>
                          <a:cs typeface="+mn-cs"/>
                        </a:rPr>
                        <a:t>Key measures of success –</a:t>
                      </a:r>
                      <a:r>
                        <a:rPr lang="en-US" sz="1200" b="0" i="0" kern="1200">
                          <a:solidFill>
                            <a:schemeClr val="tx1"/>
                          </a:solidFill>
                          <a:effectLst/>
                          <a:latin typeface="+mn-lt"/>
                          <a:ea typeface="+mn-ea"/>
                          <a:cs typeface="+mn-cs"/>
                        </a:rPr>
                        <a:t> How will we know when we’ve realized our targeted value?</a:t>
                      </a:r>
                    </a:p>
                    <a:p>
                      <a:pPr marL="457017" lvl="1" indent="0">
                        <a:buFont typeface="Arial" panose="020B0604020202020204" pitchFamily="34" charset="0"/>
                        <a:buNone/>
                      </a:pPr>
                      <a:endParaRPr lang="en-US" sz="1200" b="0" i="0" kern="1200">
                        <a:solidFill>
                          <a:schemeClr val="tx1"/>
                        </a:solidFill>
                        <a:effectLst/>
                        <a:latin typeface="+mn-lt"/>
                        <a:ea typeface="+mn-ea"/>
                        <a:cs typeface="+mn-cs"/>
                      </a:endParaRPr>
                    </a:p>
                    <a:p>
                      <a:r>
                        <a:rPr lang="en-US" sz="1200"/>
                        <a:t>In the absence of an effective transformation vision at the organization level, create one for your Now Platform implementation and link it to your company’s established strategic drivers, such as operational excellence, cost reduction, or employee experience. </a:t>
                      </a:r>
                      <a:r>
                        <a:rPr lang="en-US" sz="1200" kern="1200" baseline="0">
                          <a:solidFill>
                            <a:schemeClr val="tx1"/>
                          </a:solidFill>
                          <a:latin typeface="+mn-lt"/>
                          <a:ea typeface="+mn-ea"/>
                          <a:cs typeface="+mn-cs"/>
                        </a:rPr>
                        <a:t>Shape the transformation vision to ensure it translates into measurable outcomes for your team, and effectively communicate it across the organization to support roadmap planning, budget allocation, and prioritization decisions. Regularly revisit the transformation vision and your desired business capabilities as you scale ServiceNow</a:t>
                      </a:r>
                      <a:r>
                        <a:rPr lang="en-US" sz="1200" kern="1200" baseline="30000">
                          <a:solidFill>
                            <a:schemeClr val="tx1"/>
                          </a:solidFill>
                          <a:latin typeface="+mn-lt"/>
                          <a:ea typeface="+mn-ea"/>
                          <a:cs typeface="+mn-cs"/>
                        </a:rPr>
                        <a:t>®</a:t>
                      </a:r>
                      <a:r>
                        <a:rPr lang="en-US" sz="1200" kern="1200" baseline="0">
                          <a:solidFill>
                            <a:schemeClr val="tx1"/>
                          </a:solidFill>
                          <a:latin typeface="+mn-lt"/>
                          <a:ea typeface="+mn-ea"/>
                          <a:cs typeface="+mn-cs"/>
                        </a:rPr>
                        <a:t> and as your organization’s business strategy evolves. </a:t>
                      </a:r>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23390" y="286980"/>
            <a:ext cx="11207242" cy="668692"/>
          </a:xfrm>
        </p:spPr>
        <p:txBody>
          <a:bodyPr/>
          <a:lstStyle/>
          <a:p>
            <a:r>
              <a:rPr lang="en-US"/>
              <a:t>State your transformation vision and outcomes</a:t>
            </a:r>
          </a:p>
        </p:txBody>
      </p:sp>
      <p:graphicFrame>
        <p:nvGraphicFramePr>
          <p:cNvPr id="12" name="Table 11">
            <a:extLst>
              <a:ext uri="{FF2B5EF4-FFF2-40B4-BE49-F238E27FC236}">
                <a16:creationId xmlns:a16="http://schemas.microsoft.com/office/drawing/2014/main" id="{BA696AE8-BBA8-42F7-BC64-C5B66E008DCE}"/>
              </a:ext>
            </a:extLst>
          </p:cNvPr>
          <p:cNvGraphicFramePr>
            <a:graphicFrameLocks noGrp="1"/>
          </p:cNvGraphicFramePr>
          <p:nvPr>
            <p:extLst>
              <p:ext uri="{D42A27DB-BD31-4B8C-83A1-F6EECF244321}">
                <p14:modId xmlns:p14="http://schemas.microsoft.com/office/powerpoint/2010/main" val="730848154"/>
              </p:ext>
            </p:extLst>
          </p:nvPr>
        </p:nvGraphicFramePr>
        <p:xfrm>
          <a:off x="354934" y="4962955"/>
          <a:ext cx="11200351" cy="579120"/>
        </p:xfrm>
        <a:graphic>
          <a:graphicData uri="http://schemas.openxmlformats.org/drawingml/2006/table">
            <a:tbl>
              <a:tblPr firstRow="1" bandRow="1" bandCol="1">
                <a:tableStyleId>{69012ECD-51FC-41F1-AA8D-1B2483CD663E}</a:tableStyleId>
              </a:tblPr>
              <a:tblGrid>
                <a:gridCol w="4252373">
                  <a:extLst>
                    <a:ext uri="{9D8B030D-6E8A-4147-A177-3AD203B41FA5}">
                      <a16:colId xmlns:a16="http://schemas.microsoft.com/office/drawing/2014/main" val="2402900772"/>
                    </a:ext>
                  </a:extLst>
                </a:gridCol>
                <a:gridCol w="4147891">
                  <a:extLst>
                    <a:ext uri="{9D8B030D-6E8A-4147-A177-3AD203B41FA5}">
                      <a16:colId xmlns:a16="http://schemas.microsoft.com/office/drawing/2014/main" val="1835952919"/>
                    </a:ext>
                  </a:extLst>
                </a:gridCol>
                <a:gridCol w="2800087">
                  <a:extLst>
                    <a:ext uri="{9D8B030D-6E8A-4147-A177-3AD203B41FA5}">
                      <a16:colId xmlns:a16="http://schemas.microsoft.com/office/drawing/2014/main" val="1039412353"/>
                    </a:ext>
                  </a:extLst>
                </a:gridCol>
              </a:tblGrid>
              <a:tr h="269079">
                <a:tc gridSpan="3">
                  <a:txBody>
                    <a:bodyPr/>
                    <a:lstStyle/>
                    <a:p>
                      <a:pPr>
                        <a:buNone/>
                      </a:pPr>
                      <a:r>
                        <a:rPr lang="en-US" sz="1400"/>
                        <a:t>Key implementation steps</a:t>
                      </a:r>
                    </a:p>
                  </a:txBody>
                  <a:tcPr/>
                </a:tc>
                <a:tc hMerge="1">
                  <a:txBody>
                    <a:bodyPr/>
                    <a:lstStyle/>
                    <a:p>
                      <a:endParaRPr lang="en-US" sz="1400"/>
                    </a:p>
                  </a:txBody>
                  <a:tcPr/>
                </a:tc>
                <a:tc hMerge="1">
                  <a:txBody>
                    <a:bodyPr/>
                    <a:lstStyle/>
                    <a:p>
                      <a:endParaRPr lang="en-US" sz="1400"/>
                    </a:p>
                  </a:txBody>
                  <a:tcPr/>
                </a:tc>
                <a:extLst>
                  <a:ext uri="{0D108BD9-81ED-4DB2-BD59-A6C34878D82A}">
                    <a16:rowId xmlns:a16="http://schemas.microsoft.com/office/drawing/2014/main" val="74787461"/>
                  </a:ext>
                </a:extLst>
              </a:tr>
              <a:tr h="269078">
                <a:tc>
                  <a:txBody>
                    <a:bodyPr/>
                    <a:lstStyle/>
                    <a:p>
                      <a:pPr lvl="0" algn="ctr">
                        <a:buNone/>
                      </a:pPr>
                      <a:r>
                        <a:rPr lang="en-US" sz="1200"/>
                        <a:t>Start</a:t>
                      </a:r>
                    </a:p>
                  </a:txBody>
                  <a:tcPr/>
                </a:tc>
                <a:tc>
                  <a:txBody>
                    <a:bodyPr/>
                    <a:lstStyle/>
                    <a:p>
                      <a:pPr lvl="0" algn="ctr">
                        <a:buNone/>
                      </a:pPr>
                      <a:r>
                        <a:rPr lang="en-US" sz="1200"/>
                        <a:t>Improve</a:t>
                      </a:r>
                    </a:p>
                  </a:txBody>
                  <a:tcPr/>
                </a:tc>
                <a:tc>
                  <a:txBody>
                    <a:bodyPr/>
                    <a:lstStyle/>
                    <a:p>
                      <a:pPr lvl="0" algn="ctr">
                        <a:buNone/>
                      </a:pPr>
                      <a:r>
                        <a:rPr lang="en-US" sz="1200"/>
                        <a:t>Optimize</a:t>
                      </a:r>
                    </a:p>
                  </a:txBody>
                  <a:tcPr/>
                </a:tc>
                <a:extLst>
                  <a:ext uri="{0D108BD9-81ED-4DB2-BD59-A6C34878D82A}">
                    <a16:rowId xmlns:a16="http://schemas.microsoft.com/office/drawing/2014/main" val="535864615"/>
                  </a:ext>
                </a:extLst>
              </a:tr>
            </a:tbl>
          </a:graphicData>
        </a:graphic>
      </p:graphicFrame>
      <p:cxnSp>
        <p:nvCxnSpPr>
          <p:cNvPr id="28" name="Straight Connector 27">
            <a:extLst>
              <a:ext uri="{FF2B5EF4-FFF2-40B4-BE49-F238E27FC236}">
                <a16:creationId xmlns:a16="http://schemas.microsoft.com/office/drawing/2014/main" id="{06B9C271-423F-4BDB-A2C8-A44123FF2DF0}"/>
              </a:ext>
            </a:extLst>
          </p:cNvPr>
          <p:cNvCxnSpPr>
            <a:cxnSpLocks/>
          </p:cNvCxnSpPr>
          <p:nvPr/>
        </p:nvCxnSpPr>
        <p:spPr>
          <a:xfrm flipV="1">
            <a:off x="9509420" y="7448153"/>
            <a:ext cx="0" cy="262458"/>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Chevron 37">
            <a:extLst>
              <a:ext uri="{FF2B5EF4-FFF2-40B4-BE49-F238E27FC236}">
                <a16:creationId xmlns:a16="http://schemas.microsoft.com/office/drawing/2014/main" id="{5C3B8E70-DED5-48AF-A92C-ED5ACCED8697}"/>
              </a:ext>
            </a:extLst>
          </p:cNvPr>
          <p:cNvSpPr/>
          <p:nvPr/>
        </p:nvSpPr>
        <p:spPr>
          <a:xfrm>
            <a:off x="6648476" y="5536756"/>
            <a:ext cx="2301184"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a:solidFill>
                  <a:schemeClr val="tx1"/>
                </a:solidFill>
              </a:rPr>
              <a:t>4. Socialize the vision and outcomes</a:t>
            </a:r>
          </a:p>
        </p:txBody>
      </p:sp>
      <p:sp>
        <p:nvSpPr>
          <p:cNvPr id="24" name="Chevron 37">
            <a:extLst>
              <a:ext uri="{FF2B5EF4-FFF2-40B4-BE49-F238E27FC236}">
                <a16:creationId xmlns:a16="http://schemas.microsoft.com/office/drawing/2014/main" id="{E5E0E6C4-6ADA-4005-8525-B9CBA179E55D}"/>
              </a:ext>
            </a:extLst>
          </p:cNvPr>
          <p:cNvSpPr/>
          <p:nvPr/>
        </p:nvSpPr>
        <p:spPr>
          <a:xfrm>
            <a:off x="8742366" y="5535501"/>
            <a:ext cx="2876796"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a:solidFill>
                  <a:schemeClr val="tx1"/>
                </a:solidFill>
              </a:rPr>
              <a:t>5. Review and expand the transformation vision</a:t>
            </a:r>
            <a:endParaRPr lang="en-US">
              <a:solidFill>
                <a:schemeClr val="tx1"/>
              </a:solidFill>
            </a:endParaRPr>
          </a:p>
        </p:txBody>
      </p:sp>
      <p:sp>
        <p:nvSpPr>
          <p:cNvPr id="25" name="Chevron 37">
            <a:extLst>
              <a:ext uri="{FF2B5EF4-FFF2-40B4-BE49-F238E27FC236}">
                <a16:creationId xmlns:a16="http://schemas.microsoft.com/office/drawing/2014/main" id="{D11D3429-4F24-40DC-B0E0-57F49BCC3DFF}"/>
              </a:ext>
            </a:extLst>
          </p:cNvPr>
          <p:cNvSpPr/>
          <p:nvPr/>
        </p:nvSpPr>
        <p:spPr>
          <a:xfrm>
            <a:off x="344045" y="5536756"/>
            <a:ext cx="2374359"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a:solidFill>
                  <a:schemeClr val="tx1"/>
                </a:solidFill>
              </a:rPr>
              <a:t>1. Assess your transformation opportunity</a:t>
            </a:r>
          </a:p>
        </p:txBody>
      </p:sp>
      <p:sp>
        <p:nvSpPr>
          <p:cNvPr id="26" name="Chevron 37">
            <a:extLst>
              <a:ext uri="{FF2B5EF4-FFF2-40B4-BE49-F238E27FC236}">
                <a16:creationId xmlns:a16="http://schemas.microsoft.com/office/drawing/2014/main" id="{DEB99CC0-2ED7-438F-84A7-1FBD39C317C8}"/>
              </a:ext>
            </a:extLst>
          </p:cNvPr>
          <p:cNvSpPr/>
          <p:nvPr/>
        </p:nvSpPr>
        <p:spPr>
          <a:xfrm>
            <a:off x="2506683" y="5536753"/>
            <a:ext cx="2285503"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a:solidFill>
                  <a:schemeClr val="tx1"/>
                </a:solidFill>
              </a:rPr>
              <a:t>2. Conduct a visioning exercise</a:t>
            </a:r>
          </a:p>
        </p:txBody>
      </p:sp>
      <p:sp>
        <p:nvSpPr>
          <p:cNvPr id="31" name="Chevron 37">
            <a:extLst>
              <a:ext uri="{FF2B5EF4-FFF2-40B4-BE49-F238E27FC236}">
                <a16:creationId xmlns:a16="http://schemas.microsoft.com/office/drawing/2014/main" id="{B99478EF-770D-4D45-B0EE-8941FD424A2A}"/>
              </a:ext>
            </a:extLst>
          </p:cNvPr>
          <p:cNvSpPr/>
          <p:nvPr/>
        </p:nvSpPr>
        <p:spPr>
          <a:xfrm>
            <a:off x="4553781" y="5536756"/>
            <a:ext cx="2301184"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a:solidFill>
                  <a:schemeClr val="tx1"/>
                </a:solidFill>
              </a:rPr>
              <a:t>3. Define the measures of success</a:t>
            </a:r>
          </a:p>
        </p:txBody>
      </p:sp>
    </p:spTree>
    <p:extLst>
      <p:ext uri="{BB962C8B-B14F-4D97-AF65-F5344CB8AC3E}">
        <p14:creationId xmlns:p14="http://schemas.microsoft.com/office/powerpoint/2010/main" val="267192867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685712"/>
            <a:ext cx="6569168" cy="2805892"/>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Identify the goals of your organization and senior leadership</a:t>
            </a:r>
          </a:p>
          <a:p>
            <a:pPr>
              <a:buFont typeface="Wingdings" pitchFamily="2" charset="2"/>
              <a:buChar char="q"/>
            </a:pPr>
            <a:r>
              <a:rPr lang="en-US" sz="1200"/>
              <a:t>Identify your organization’s mission, vision, and strategy. Explore:</a:t>
            </a:r>
          </a:p>
          <a:p>
            <a:pPr lvl="1">
              <a:buFont typeface="Wingdings" pitchFamily="2" charset="2"/>
              <a:buChar char="q"/>
            </a:pPr>
            <a:r>
              <a:rPr lang="en-US" sz="1100"/>
              <a:t>Messages from CXOs on their priorities and focus areas for the year</a:t>
            </a:r>
          </a:p>
          <a:p>
            <a:pPr lvl="1">
              <a:buFont typeface="Wingdings" pitchFamily="2" charset="2"/>
              <a:buChar char="q"/>
            </a:pPr>
            <a:r>
              <a:rPr lang="en-US" sz="1100"/>
              <a:t>Your organization’s financial reports</a:t>
            </a:r>
          </a:p>
          <a:p>
            <a:pPr marL="456565" lvl="1" indent="-224790">
              <a:buFont typeface="Wingdings" pitchFamily="2" charset="2"/>
              <a:buChar char="q"/>
            </a:pPr>
            <a:r>
              <a:rPr lang="en-US" sz="1100"/>
              <a:t>Your organization's strategic plans for business lines and back-office functions</a:t>
            </a:r>
          </a:p>
          <a:p>
            <a:pPr>
              <a:buFont typeface="Wingdings" pitchFamily="2" charset="2"/>
              <a:buChar char="q"/>
            </a:pPr>
            <a:r>
              <a:rPr lang="en-US" sz="1200"/>
              <a:t>Interview your executive sponsor, senior executives, and function leaders to identify their needs. Find answers to the questions below:</a:t>
            </a:r>
          </a:p>
          <a:p>
            <a:pPr lvl="1">
              <a:buFont typeface="Wingdings" pitchFamily="2" charset="2"/>
              <a:buChar char="q"/>
            </a:pPr>
            <a:r>
              <a:rPr lang="en-US" sz="1100"/>
              <a:t>What business goals (such as improving employee productivity, improving time to market, or reducing costs) do they care most about?</a:t>
            </a:r>
          </a:p>
          <a:p>
            <a:pPr lvl="1">
              <a:buFont typeface="Wingdings" pitchFamily="2" charset="2"/>
              <a:buChar char="q"/>
            </a:pPr>
            <a:r>
              <a:rPr lang="en-US" sz="1100"/>
              <a:t>What barriers do they face in achieving their most important business goals?</a:t>
            </a:r>
          </a:p>
          <a:p>
            <a:pPr lvl="1">
              <a:buFont typeface="Wingdings" pitchFamily="2" charset="2"/>
              <a:buChar char="q"/>
            </a:pPr>
            <a:r>
              <a:rPr lang="en-US" sz="1100"/>
              <a:t>What’s new, what’s changed, and what do they anticipate changing in the next year?</a:t>
            </a:r>
          </a:p>
          <a:p>
            <a:pPr marL="0" indent="0">
              <a:buNone/>
            </a:pPr>
            <a:endParaRPr lang="en-US" sz="120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a:t>Step 1: Assess your transformation opportunity</a:t>
            </a:r>
          </a:p>
        </p:txBody>
      </p:sp>
      <p:grpSp>
        <p:nvGrpSpPr>
          <p:cNvPr id="8" name="Group 7">
            <a:extLst>
              <a:ext uri="{FF2B5EF4-FFF2-40B4-BE49-F238E27FC236}">
                <a16:creationId xmlns:a16="http://schemas.microsoft.com/office/drawing/2014/main" id="{F411CA17-2BC4-4A7B-B191-8ADB64BE4BE2}"/>
              </a:ext>
            </a:extLst>
          </p:cNvPr>
          <p:cNvGrpSpPr/>
          <p:nvPr/>
        </p:nvGrpSpPr>
        <p:grpSpPr>
          <a:xfrm>
            <a:off x="1270000" y="5873196"/>
            <a:ext cx="10552409" cy="462116"/>
            <a:chOff x="2381365" y="5815007"/>
            <a:chExt cx="10214158" cy="462116"/>
          </a:xfrm>
        </p:grpSpPr>
        <p:grpSp>
          <p:nvGrpSpPr>
            <p:cNvPr id="9" name="Group 8">
              <a:extLst>
                <a:ext uri="{FF2B5EF4-FFF2-40B4-BE49-F238E27FC236}">
                  <a16:creationId xmlns:a16="http://schemas.microsoft.com/office/drawing/2014/main" id="{2C20AE62-F226-4D2C-97D0-DF939EC7A3D0}"/>
                </a:ext>
              </a:extLst>
            </p:cNvPr>
            <p:cNvGrpSpPr/>
            <p:nvPr/>
          </p:nvGrpSpPr>
          <p:grpSpPr>
            <a:xfrm>
              <a:off x="2381365" y="5815007"/>
              <a:ext cx="8374274" cy="462116"/>
              <a:chOff x="375303" y="6528308"/>
              <a:chExt cx="8442072" cy="462116"/>
            </a:xfrm>
          </p:grpSpPr>
          <p:sp>
            <p:nvSpPr>
              <p:cNvPr id="11" name="Chevron 29">
                <a:extLst>
                  <a:ext uri="{FF2B5EF4-FFF2-40B4-BE49-F238E27FC236}">
                    <a16:creationId xmlns:a16="http://schemas.microsoft.com/office/drawing/2014/main" id="{97C7B8D0-88EA-4B8A-99A4-FC70ADE2874C}"/>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Steps</a:t>
                </a:r>
              </a:p>
            </p:txBody>
          </p:sp>
          <p:sp>
            <p:nvSpPr>
              <p:cNvPr id="12" name="Chevron 34">
                <a:extLst>
                  <a:ext uri="{FF2B5EF4-FFF2-40B4-BE49-F238E27FC236}">
                    <a16:creationId xmlns:a16="http://schemas.microsoft.com/office/drawing/2014/main" id="{39941B9C-9824-43D7-9C7F-A5216B9AA5E8}"/>
                  </a:ext>
                </a:extLst>
              </p:cNvPr>
              <p:cNvSpPr/>
              <p:nvPr/>
            </p:nvSpPr>
            <p:spPr>
              <a:xfrm>
                <a:off x="1155958"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rPr>
                  <a:t>1. Assess your transformation opportunity</a:t>
                </a:r>
              </a:p>
            </p:txBody>
          </p:sp>
          <p:sp>
            <p:nvSpPr>
              <p:cNvPr id="14" name="Chevron 35">
                <a:extLst>
                  <a:ext uri="{FF2B5EF4-FFF2-40B4-BE49-F238E27FC236}">
                    <a16:creationId xmlns:a16="http://schemas.microsoft.com/office/drawing/2014/main" id="{3F0AEDE0-5B29-4A5D-9BE2-5EEF3BB9F90C}"/>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2. Conduct a visioning exercise</a:t>
                </a:r>
              </a:p>
            </p:txBody>
          </p:sp>
          <p:sp>
            <p:nvSpPr>
              <p:cNvPr id="15" name="Chevron 36">
                <a:extLst>
                  <a:ext uri="{FF2B5EF4-FFF2-40B4-BE49-F238E27FC236}">
                    <a16:creationId xmlns:a16="http://schemas.microsoft.com/office/drawing/2014/main" id="{D2FFA9C9-576B-4D50-890E-692DEE8DF87B}"/>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3. Define the measures of success</a:t>
                </a:r>
              </a:p>
            </p:txBody>
          </p:sp>
          <p:sp>
            <p:nvSpPr>
              <p:cNvPr id="16" name="Chevron 37">
                <a:extLst>
                  <a:ext uri="{FF2B5EF4-FFF2-40B4-BE49-F238E27FC236}">
                    <a16:creationId xmlns:a16="http://schemas.microsoft.com/office/drawing/2014/main" id="{499A1726-5AC9-4FF2-A73F-5985F5DDA444}"/>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4. Socialize the vision and outcomes</a:t>
                </a:r>
              </a:p>
            </p:txBody>
          </p:sp>
        </p:grpSp>
        <p:sp>
          <p:nvSpPr>
            <p:cNvPr id="10" name="Chevron 37">
              <a:extLst>
                <a:ext uri="{FF2B5EF4-FFF2-40B4-BE49-F238E27FC236}">
                  <a16:creationId xmlns:a16="http://schemas.microsoft.com/office/drawing/2014/main" id="{B3CF4AD9-DB0D-4919-9B1A-C6D740D031DF}"/>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5. Review and expand the transformation vision</a:t>
              </a:r>
            </a:p>
          </p:txBody>
        </p:sp>
      </p:grpSp>
      <p:sp>
        <p:nvSpPr>
          <p:cNvPr id="17" name="TextBox 16">
            <a:extLst>
              <a:ext uri="{FF2B5EF4-FFF2-40B4-BE49-F238E27FC236}">
                <a16:creationId xmlns:a16="http://schemas.microsoft.com/office/drawing/2014/main" id="{E787E266-AFBF-4038-AF47-E1FA05E0F3BC}"/>
              </a:ext>
            </a:extLst>
          </p:cNvPr>
          <p:cNvSpPr txBox="1"/>
          <p:nvPr/>
        </p:nvSpPr>
        <p:spPr>
          <a:xfrm>
            <a:off x="441231" y="1139871"/>
            <a:ext cx="11381178" cy="461665"/>
          </a:xfrm>
          <a:prstGeom prst="rect">
            <a:avLst/>
          </a:prstGeom>
          <a:noFill/>
        </p:spPr>
        <p:txBody>
          <a:bodyPr wrap="square" rtlCol="0">
            <a:spAutoFit/>
          </a:bodyPr>
          <a:lstStyle/>
          <a:p>
            <a:r>
              <a:rPr lang="en-US" sz="1200"/>
              <a:t>A strong transformation vision needs to align with the strategic and operational aspirations of the organization. To identify the right direction for your vision, start with an understanding of your organization’s goals and the opportunities you or your team have to realize them.</a:t>
            </a:r>
          </a:p>
        </p:txBody>
      </p:sp>
      <p:sp>
        <p:nvSpPr>
          <p:cNvPr id="20" name="Content Placeholder 11">
            <a:extLst>
              <a:ext uri="{FF2B5EF4-FFF2-40B4-BE49-F238E27FC236}">
                <a16:creationId xmlns:a16="http://schemas.microsoft.com/office/drawing/2014/main" id="{430E792C-67E6-4649-A141-A8117D3B7E51}"/>
              </a:ext>
            </a:extLst>
          </p:cNvPr>
          <p:cNvSpPr txBox="1">
            <a:spLocks/>
          </p:cNvSpPr>
          <p:nvPr/>
        </p:nvSpPr>
        <p:spPr>
          <a:xfrm>
            <a:off x="7216588" y="1685712"/>
            <a:ext cx="4823771" cy="252494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Assess your organization’s current ability to deliver on the transformational business outcomes</a:t>
            </a:r>
          </a:p>
          <a:p>
            <a:pPr>
              <a:buFont typeface="Wingdings" pitchFamily="2" charset="2"/>
              <a:buChar char="q"/>
            </a:pPr>
            <a:r>
              <a:rPr lang="en-US" sz="1200"/>
              <a:t>Identify the current and anticipated barriers—in terms of people, process, and technology—to deliver on current and future business needs. Conduct:</a:t>
            </a:r>
          </a:p>
          <a:p>
            <a:pPr lvl="1">
              <a:buFont typeface="Wingdings" pitchFamily="2" charset="2"/>
              <a:buChar char="q"/>
            </a:pPr>
            <a:r>
              <a:rPr lang="en-US" sz="1100"/>
              <a:t>Interviews with 5–10 end users (employees or customers) to understand their service experience pain points</a:t>
            </a:r>
          </a:p>
          <a:p>
            <a:pPr lvl="1">
              <a:buFont typeface="Wingdings" pitchFamily="2" charset="2"/>
              <a:buChar char="q"/>
            </a:pPr>
            <a:r>
              <a:rPr lang="en-US" sz="1100"/>
              <a:t>Interviews with 5–10 process users (such as service desk reps) to identify any barriers in mitigating those pain points</a:t>
            </a:r>
          </a:p>
          <a:p>
            <a:pPr lvl="1">
              <a:buFont typeface="Wingdings" pitchFamily="2" charset="2"/>
              <a:buChar char="q"/>
            </a:pPr>
            <a:r>
              <a:rPr lang="en-US" sz="1100"/>
              <a:t>An evaluation of your current technology to assess the limitations in removing the identified barriers</a:t>
            </a:r>
          </a:p>
          <a:p>
            <a:pPr marL="0" indent="0">
              <a:buNone/>
            </a:pPr>
            <a:endParaRPr lang="en-US" sz="1200"/>
          </a:p>
        </p:txBody>
      </p:sp>
      <p:sp>
        <p:nvSpPr>
          <p:cNvPr id="21" name="Content Placeholder 11">
            <a:extLst>
              <a:ext uri="{FF2B5EF4-FFF2-40B4-BE49-F238E27FC236}">
                <a16:creationId xmlns:a16="http://schemas.microsoft.com/office/drawing/2014/main" id="{F2215916-0263-49B6-A44B-7C09E16C432F}"/>
              </a:ext>
            </a:extLst>
          </p:cNvPr>
          <p:cNvSpPr txBox="1">
            <a:spLocks/>
          </p:cNvSpPr>
          <p:nvPr/>
        </p:nvSpPr>
        <p:spPr>
          <a:xfrm>
            <a:off x="441230" y="4491604"/>
            <a:ext cx="6569169" cy="120297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Learn about industry and market trends </a:t>
            </a:r>
          </a:p>
          <a:p>
            <a:pPr>
              <a:buFont typeface="Wingdings" pitchFamily="2" charset="2"/>
              <a:buChar char="q"/>
            </a:pPr>
            <a:r>
              <a:rPr lang="en-US" sz="1200"/>
              <a:t>Read external articles to understand the strategic drivers of digital transformation* and how leading organizations are responding to them.</a:t>
            </a:r>
          </a:p>
          <a:p>
            <a:pPr>
              <a:buFont typeface="Wingdings" pitchFamily="2" charset="2"/>
              <a:buChar char="q"/>
            </a:pPr>
            <a:r>
              <a:rPr lang="en-US" sz="1200"/>
              <a:t>Attend conferences to network and learn from peers about their approaches to digital transformation*.</a:t>
            </a:r>
            <a:endParaRPr lang="en-US"/>
          </a:p>
        </p:txBody>
      </p:sp>
      <p:sp>
        <p:nvSpPr>
          <p:cNvPr id="22" name="Rectangle 21">
            <a:extLst>
              <a:ext uri="{FF2B5EF4-FFF2-40B4-BE49-F238E27FC236}">
                <a16:creationId xmlns:a16="http://schemas.microsoft.com/office/drawing/2014/main" id="{2ADB2E40-2AA4-4956-831E-13418765CE84}"/>
              </a:ext>
            </a:extLst>
          </p:cNvPr>
          <p:cNvSpPr/>
          <p:nvPr/>
        </p:nvSpPr>
        <p:spPr>
          <a:xfrm>
            <a:off x="7216588" y="4334593"/>
            <a:ext cx="4670612" cy="8009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a:solidFill>
                  <a:schemeClr val="tx1"/>
                </a:solidFill>
              </a:rPr>
              <a:t>Practitioner insight: </a:t>
            </a:r>
            <a:r>
              <a:rPr lang="en-US" sz="1100">
                <a:solidFill>
                  <a:schemeClr val="tx1"/>
                </a:solidFill>
              </a:rPr>
              <a:t>During the interviews consider using the </a:t>
            </a:r>
            <a:r>
              <a:rPr lang="en-US" sz="1100">
                <a:hlinkClick r:id="rId3"/>
              </a:rPr>
              <a:t>5 Whys methodology for getting to the root cause</a:t>
            </a:r>
            <a:r>
              <a:rPr lang="en-US" sz="1100"/>
              <a:t> </a:t>
            </a:r>
            <a:r>
              <a:rPr lang="en-US" sz="1100">
                <a:solidFill>
                  <a:schemeClr val="tx1"/>
                </a:solidFill>
              </a:rPr>
              <a:t>of the problems identified. Also, consider conducting workshops or focus groups to reach multiple voices at the same time. </a:t>
            </a:r>
          </a:p>
        </p:txBody>
      </p:sp>
      <p:sp>
        <p:nvSpPr>
          <p:cNvPr id="23" name="TextBox 22">
            <a:extLst>
              <a:ext uri="{FF2B5EF4-FFF2-40B4-BE49-F238E27FC236}">
                <a16:creationId xmlns:a16="http://schemas.microsoft.com/office/drawing/2014/main" id="{C7EE45EB-5523-4CE2-B2AF-5EE119A32D65}"/>
              </a:ext>
            </a:extLst>
          </p:cNvPr>
          <p:cNvSpPr txBox="1"/>
          <p:nvPr/>
        </p:nvSpPr>
        <p:spPr>
          <a:xfrm>
            <a:off x="7073912" y="5353342"/>
            <a:ext cx="4966447" cy="461665"/>
          </a:xfrm>
          <a:prstGeom prst="rect">
            <a:avLst/>
          </a:prstGeom>
          <a:noFill/>
        </p:spPr>
        <p:txBody>
          <a:bodyPr wrap="square" rtlCol="0">
            <a:spAutoFit/>
          </a:bodyPr>
          <a:lstStyle/>
          <a:p>
            <a:r>
              <a:rPr lang="en-US" sz="800"/>
              <a:t>* Your vision doesn’t have to be about digital transformation if that’s not what your organization is focused on. Instead, analyze the various possibilities and capabilities enabled through the Now Platform to identify a to-be state that is most relevant for your organization.</a:t>
            </a:r>
          </a:p>
        </p:txBody>
      </p:sp>
    </p:spTree>
    <p:extLst>
      <p:ext uri="{BB962C8B-B14F-4D97-AF65-F5344CB8AC3E}">
        <p14:creationId xmlns:p14="http://schemas.microsoft.com/office/powerpoint/2010/main" val="453977942"/>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a:t>Step 2: Conduct a visioning exercise</a:t>
            </a:r>
          </a:p>
        </p:txBody>
      </p:sp>
      <p:sp>
        <p:nvSpPr>
          <p:cNvPr id="8" name="Content Placeholder 11">
            <a:extLst>
              <a:ext uri="{FF2B5EF4-FFF2-40B4-BE49-F238E27FC236}">
                <a16:creationId xmlns:a16="http://schemas.microsoft.com/office/drawing/2014/main" id="{70D362F1-E5FC-4C0D-919C-84C64D02666A}"/>
              </a:ext>
            </a:extLst>
          </p:cNvPr>
          <p:cNvSpPr txBox="1">
            <a:spLocks/>
          </p:cNvSpPr>
          <p:nvPr/>
        </p:nvSpPr>
        <p:spPr>
          <a:xfrm>
            <a:off x="441230" y="1789584"/>
            <a:ext cx="11155025" cy="342025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Conduct the visioning exercise to draft the transformation vision statement* </a:t>
            </a:r>
          </a:p>
          <a:p>
            <a:pPr>
              <a:spcBef>
                <a:spcPts val="600"/>
              </a:spcBef>
              <a:buFont typeface="Wingdings" pitchFamily="2" charset="2"/>
              <a:buChar char="q"/>
            </a:pPr>
            <a:r>
              <a:rPr lang="en-US" sz="1200"/>
              <a:t>Schedule a workshop (ideally, for a half or full day) with key ServiceNow stakeholders who can identify and articulate opportunities for business value. Include, when it’s possible, service owners, business unit heads (or liaisons), and other senior leaders who are knowledgeable about your organization’s strategy. Use the following agenda:</a:t>
            </a:r>
          </a:p>
          <a:p>
            <a:pPr lvl="1">
              <a:buFont typeface="Wingdings" pitchFamily="2" charset="2"/>
              <a:buChar char="q"/>
            </a:pPr>
            <a:r>
              <a:rPr lang="en-US" sz="1100"/>
              <a:t>Review findings on the transformation opportunity from Step 1 and prioritize (or force rank) them based on their business impact.</a:t>
            </a:r>
          </a:p>
          <a:p>
            <a:pPr lvl="1">
              <a:buFont typeface="Wingdings" pitchFamily="2" charset="2"/>
              <a:buChar char="q"/>
            </a:pPr>
            <a:r>
              <a:rPr lang="en-US" sz="1100"/>
              <a:t>Document the desired to-be state. Ensure the workshop participants decide on a desired to-be state that’s attainable in next two to three years.</a:t>
            </a:r>
            <a:endParaRPr lang="en-US" sz="1100" i="1" strike="sngStrike"/>
          </a:p>
          <a:p>
            <a:pPr lvl="1">
              <a:buFont typeface="Wingdings" pitchFamily="2" charset="2"/>
              <a:buChar char="q"/>
            </a:pPr>
            <a:r>
              <a:rPr lang="en-US" sz="1100"/>
              <a:t>Clearly indicate the business value or outcomes enabled through the desired to-be state. Key business outcomes enabled through the investment in the Now Platform include: increased cost savings, reduced risk, decreased time to market, and improved employee and customer satisfaction.</a:t>
            </a:r>
          </a:p>
          <a:p>
            <a:pPr marL="456565" lvl="1" indent="-224790">
              <a:buFont typeface="Wingdings" pitchFamily="2" charset="2"/>
              <a:buChar char="q"/>
            </a:pPr>
            <a:r>
              <a:rPr lang="en-US" sz="1100"/>
              <a:t>Draft a transformation vision statement, for example: </a:t>
            </a:r>
            <a:r>
              <a:rPr lang="en-US" sz="1100" i="1"/>
              <a:t>Deliver a consumer-like IT service experience for employees to improve productivity and satisfaction). </a:t>
            </a:r>
            <a:r>
              <a:rPr lang="en-US" sz="1100"/>
              <a:t>Ensure your vision statement is: </a:t>
            </a:r>
          </a:p>
          <a:p>
            <a:pPr lvl="2">
              <a:buFont typeface="Wingdings" pitchFamily="2" charset="2"/>
              <a:buChar char="q"/>
            </a:pPr>
            <a:r>
              <a:rPr lang="en-US" sz="1050"/>
              <a:t>Written in simple, jargon-free language, and no more than 50 words long</a:t>
            </a:r>
          </a:p>
          <a:p>
            <a:pPr lvl="2">
              <a:buFont typeface="Wingdings" pitchFamily="2" charset="2"/>
              <a:buChar char="q"/>
            </a:pPr>
            <a:r>
              <a:rPr lang="en-US" sz="1050"/>
              <a:t>Anchored around the business goals CXOs care about</a:t>
            </a:r>
          </a:p>
          <a:p>
            <a:pPr lvl="2">
              <a:buFont typeface="Wingdings" pitchFamily="2" charset="2"/>
              <a:buChar char="q"/>
            </a:pPr>
            <a:r>
              <a:rPr lang="en-US" sz="1050"/>
              <a:t>Specific, yet flexible—in other words, highlights a specific target but allows for flexibility to innovate on the path to achieving the target</a:t>
            </a:r>
          </a:p>
          <a:p>
            <a:pPr lvl="2">
              <a:buFont typeface="Wingdings" pitchFamily="2" charset="2"/>
              <a:buChar char="q"/>
            </a:pPr>
            <a:r>
              <a:rPr lang="en-US" sz="1050"/>
              <a:t>Attainable and desirable enough to keep the team motivated</a:t>
            </a:r>
          </a:p>
          <a:p>
            <a:pPr lvl="1">
              <a:buFont typeface="Wingdings" pitchFamily="2" charset="2"/>
              <a:buChar char="q"/>
            </a:pPr>
            <a:r>
              <a:rPr lang="en-US" sz="1100"/>
              <a:t>Document at least five to seven underlying beliefs and assumptions to know when you may have to course correct.</a:t>
            </a:r>
          </a:p>
          <a:p>
            <a:pPr lvl="1">
              <a:buFont typeface="Wingdings" pitchFamily="2" charset="2"/>
              <a:buChar char="q"/>
            </a:pPr>
            <a:r>
              <a:rPr lang="en-US" sz="1100"/>
              <a:t>Build consensus and identify the next steps to validate, refine, and socialize the transformation vision.</a:t>
            </a:r>
          </a:p>
          <a:p>
            <a:pPr lvl="1">
              <a:buFont typeface="Wingdings" pitchFamily="2" charset="2"/>
              <a:buChar char="q"/>
            </a:pPr>
            <a:endParaRPr lang="en-US" sz="1100"/>
          </a:p>
        </p:txBody>
      </p:sp>
      <p:sp>
        <p:nvSpPr>
          <p:cNvPr id="9" name="Rectangle 8">
            <a:extLst>
              <a:ext uri="{FF2B5EF4-FFF2-40B4-BE49-F238E27FC236}">
                <a16:creationId xmlns:a16="http://schemas.microsoft.com/office/drawing/2014/main" id="{8407A206-6037-4D06-8B76-4928576966A7}"/>
              </a:ext>
            </a:extLst>
          </p:cNvPr>
          <p:cNvSpPr/>
          <p:nvPr/>
        </p:nvSpPr>
        <p:spPr>
          <a:xfrm>
            <a:off x="4713316" y="5239599"/>
            <a:ext cx="6882940" cy="54153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a:solidFill>
                  <a:schemeClr val="tx1"/>
                </a:solidFill>
              </a:rPr>
              <a:t>Practitioner insight: </a:t>
            </a:r>
            <a:r>
              <a:rPr lang="en-US" sz="1100">
                <a:solidFill>
                  <a:schemeClr val="tx1"/>
                </a:solidFill>
              </a:rPr>
              <a:t>Good vision statements cannot always be drafted in a single meeting—it takes time and requires input from multiple different perspectives. Start with a good working definition and continuously refine it as new perspectives and access to new capabilities are made available. </a:t>
            </a:r>
          </a:p>
        </p:txBody>
      </p:sp>
      <p:grpSp>
        <p:nvGrpSpPr>
          <p:cNvPr id="2" name="Group 1">
            <a:extLst>
              <a:ext uri="{FF2B5EF4-FFF2-40B4-BE49-F238E27FC236}">
                <a16:creationId xmlns:a16="http://schemas.microsoft.com/office/drawing/2014/main" id="{DED0F3DC-1559-4755-8409-2E9C4CD86D8D}"/>
              </a:ext>
            </a:extLst>
          </p:cNvPr>
          <p:cNvGrpSpPr/>
          <p:nvPr/>
        </p:nvGrpSpPr>
        <p:grpSpPr>
          <a:xfrm>
            <a:off x="1608251" y="5873196"/>
            <a:ext cx="10214158" cy="462116"/>
            <a:chOff x="2381365" y="5815007"/>
            <a:chExt cx="10214158" cy="462116"/>
          </a:xfrm>
        </p:grpSpPr>
        <p:grpSp>
          <p:nvGrpSpPr>
            <p:cNvPr id="10" name="Group 9">
              <a:extLst>
                <a:ext uri="{FF2B5EF4-FFF2-40B4-BE49-F238E27FC236}">
                  <a16:creationId xmlns:a16="http://schemas.microsoft.com/office/drawing/2014/main" id="{7075BFC8-2F9A-4258-8057-14FF7FA69376}"/>
                </a:ext>
              </a:extLst>
            </p:cNvPr>
            <p:cNvGrpSpPr/>
            <p:nvPr/>
          </p:nvGrpSpPr>
          <p:grpSpPr>
            <a:xfrm>
              <a:off x="2381365" y="5815007"/>
              <a:ext cx="8374274" cy="462116"/>
              <a:chOff x="375303" y="6528308"/>
              <a:chExt cx="8442072" cy="462116"/>
            </a:xfrm>
          </p:grpSpPr>
          <p:sp>
            <p:nvSpPr>
              <p:cNvPr id="11" name="Chevron 29">
                <a:extLst>
                  <a:ext uri="{FF2B5EF4-FFF2-40B4-BE49-F238E27FC236}">
                    <a16:creationId xmlns:a16="http://schemas.microsoft.com/office/drawing/2014/main" id="{B68512CC-E403-4BB3-AC39-2641F69FC1FA}"/>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Steps</a:t>
                </a:r>
              </a:p>
            </p:txBody>
          </p:sp>
          <p:sp>
            <p:nvSpPr>
              <p:cNvPr id="12" name="Chevron 34">
                <a:extLst>
                  <a:ext uri="{FF2B5EF4-FFF2-40B4-BE49-F238E27FC236}">
                    <a16:creationId xmlns:a16="http://schemas.microsoft.com/office/drawing/2014/main" id="{A1DA2D86-A003-47E3-B244-E5A239AFC090}"/>
                  </a:ext>
                </a:extLst>
              </p:cNvPr>
              <p:cNvSpPr/>
              <p:nvPr/>
            </p:nvSpPr>
            <p:spPr>
              <a:xfrm>
                <a:off x="978194" y="6528308"/>
                <a:ext cx="239009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1. Assess your transformation opportunity</a:t>
                </a:r>
              </a:p>
            </p:txBody>
          </p:sp>
          <p:sp>
            <p:nvSpPr>
              <p:cNvPr id="14" name="Chevron 35">
                <a:extLst>
                  <a:ext uri="{FF2B5EF4-FFF2-40B4-BE49-F238E27FC236}">
                    <a16:creationId xmlns:a16="http://schemas.microsoft.com/office/drawing/2014/main" id="{352164BA-B1BE-4D15-9EEF-8C10E5DD3241}"/>
                  </a:ext>
                </a:extLst>
              </p:cNvPr>
              <p:cNvSpPr/>
              <p:nvPr/>
            </p:nvSpPr>
            <p:spPr>
              <a:xfrm>
                <a:off x="3095961" y="6528308"/>
                <a:ext cx="194963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rPr>
                  <a:t>2. Conduct a visioning exercise</a:t>
                </a:r>
              </a:p>
            </p:txBody>
          </p:sp>
          <p:sp>
            <p:nvSpPr>
              <p:cNvPr id="15" name="Chevron 36">
                <a:extLst>
                  <a:ext uri="{FF2B5EF4-FFF2-40B4-BE49-F238E27FC236}">
                    <a16:creationId xmlns:a16="http://schemas.microsoft.com/office/drawing/2014/main" id="{297E4D42-775B-4B09-BC73-DAEFC9BE8D1D}"/>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3. Define the measures of success</a:t>
                </a:r>
              </a:p>
            </p:txBody>
          </p:sp>
          <p:sp>
            <p:nvSpPr>
              <p:cNvPr id="16" name="Chevron 37">
                <a:extLst>
                  <a:ext uri="{FF2B5EF4-FFF2-40B4-BE49-F238E27FC236}">
                    <a16:creationId xmlns:a16="http://schemas.microsoft.com/office/drawing/2014/main" id="{BBCFF3A6-5A08-47E9-8250-18124F890765}"/>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4. Socialize the vision and outcomes</a:t>
                </a:r>
              </a:p>
            </p:txBody>
          </p:sp>
        </p:grpSp>
        <p:sp>
          <p:nvSpPr>
            <p:cNvPr id="17" name="Chevron 37">
              <a:extLst>
                <a:ext uri="{FF2B5EF4-FFF2-40B4-BE49-F238E27FC236}">
                  <a16:creationId xmlns:a16="http://schemas.microsoft.com/office/drawing/2014/main" id="{B9D35137-A8C6-4133-A140-013C626B81ED}"/>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5. Review and expand the transformation vision</a:t>
              </a:r>
            </a:p>
          </p:txBody>
        </p:sp>
      </p:grpSp>
      <p:sp>
        <p:nvSpPr>
          <p:cNvPr id="18" name="TextBox 17">
            <a:extLst>
              <a:ext uri="{FF2B5EF4-FFF2-40B4-BE49-F238E27FC236}">
                <a16:creationId xmlns:a16="http://schemas.microsoft.com/office/drawing/2014/main" id="{FBE9FD71-F5A4-4640-9C08-4A6325409F53}"/>
              </a:ext>
            </a:extLst>
          </p:cNvPr>
          <p:cNvSpPr txBox="1"/>
          <p:nvPr/>
        </p:nvSpPr>
        <p:spPr>
          <a:xfrm>
            <a:off x="441231" y="1127854"/>
            <a:ext cx="11381178" cy="646331"/>
          </a:xfrm>
          <a:prstGeom prst="rect">
            <a:avLst/>
          </a:prstGeom>
          <a:noFill/>
        </p:spPr>
        <p:txBody>
          <a:bodyPr wrap="square" rtlCol="0">
            <a:spAutoFit/>
          </a:bodyPr>
          <a:lstStyle/>
          <a:p>
            <a:r>
              <a:rPr lang="en-US" sz="1200"/>
              <a:t>A vision statement is a simple description of a to-be state that the organization or team wants to accomplish. It provides a shared understanding of where the organization is going and what changes are required to get there. Draft a vision statement describing what you want to achieve and the business value you want to create through ServiceNow. </a:t>
            </a:r>
          </a:p>
        </p:txBody>
      </p:sp>
      <p:sp>
        <p:nvSpPr>
          <p:cNvPr id="19" name="TextBox 18">
            <a:extLst>
              <a:ext uri="{FF2B5EF4-FFF2-40B4-BE49-F238E27FC236}">
                <a16:creationId xmlns:a16="http://schemas.microsoft.com/office/drawing/2014/main" id="{CB5746D5-4E76-47C3-A296-9D77EF1893F2}"/>
              </a:ext>
            </a:extLst>
          </p:cNvPr>
          <p:cNvSpPr txBox="1"/>
          <p:nvPr/>
        </p:nvSpPr>
        <p:spPr>
          <a:xfrm>
            <a:off x="446998" y="5310685"/>
            <a:ext cx="4266318" cy="461665"/>
          </a:xfrm>
          <a:prstGeom prst="rect">
            <a:avLst/>
          </a:prstGeom>
          <a:noFill/>
        </p:spPr>
        <p:txBody>
          <a:bodyPr wrap="square" rtlCol="0">
            <a:spAutoFit/>
          </a:bodyPr>
          <a:lstStyle/>
          <a:p>
            <a:r>
              <a:rPr lang="en-US" sz="800"/>
              <a:t>* The scope for the transformation vision is limited to Now Platform implementation. Think about the desired to-be state and expected business outcomes after Now Platform implementation. </a:t>
            </a:r>
          </a:p>
        </p:txBody>
      </p:sp>
    </p:spTree>
    <p:extLst>
      <p:ext uri="{BB962C8B-B14F-4D97-AF65-F5344CB8AC3E}">
        <p14:creationId xmlns:p14="http://schemas.microsoft.com/office/powerpoint/2010/main" val="264033175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a:t>Step 3a: Identify the capabilities you need to build</a:t>
            </a:r>
          </a:p>
        </p:txBody>
      </p:sp>
      <p:grpSp>
        <p:nvGrpSpPr>
          <p:cNvPr id="8" name="Group 7">
            <a:extLst>
              <a:ext uri="{FF2B5EF4-FFF2-40B4-BE49-F238E27FC236}">
                <a16:creationId xmlns:a16="http://schemas.microsoft.com/office/drawing/2014/main" id="{C5EFE508-1289-4E44-89F1-C9B8B9C7998E}"/>
              </a:ext>
            </a:extLst>
          </p:cNvPr>
          <p:cNvGrpSpPr/>
          <p:nvPr/>
        </p:nvGrpSpPr>
        <p:grpSpPr>
          <a:xfrm>
            <a:off x="1608251" y="5873196"/>
            <a:ext cx="10214158" cy="462116"/>
            <a:chOff x="2381365" y="5815007"/>
            <a:chExt cx="10214158" cy="462116"/>
          </a:xfrm>
        </p:grpSpPr>
        <p:grpSp>
          <p:nvGrpSpPr>
            <p:cNvPr id="9" name="Group 8">
              <a:extLst>
                <a:ext uri="{FF2B5EF4-FFF2-40B4-BE49-F238E27FC236}">
                  <a16:creationId xmlns:a16="http://schemas.microsoft.com/office/drawing/2014/main" id="{05B472A5-0417-42D3-BD9D-DB7FF13A9D8F}"/>
                </a:ext>
              </a:extLst>
            </p:cNvPr>
            <p:cNvGrpSpPr/>
            <p:nvPr/>
          </p:nvGrpSpPr>
          <p:grpSpPr>
            <a:xfrm>
              <a:off x="2381365" y="5815007"/>
              <a:ext cx="8374274" cy="462116"/>
              <a:chOff x="375303" y="6528308"/>
              <a:chExt cx="8442072" cy="462116"/>
            </a:xfrm>
          </p:grpSpPr>
          <p:sp>
            <p:nvSpPr>
              <p:cNvPr id="11" name="Chevron 29">
                <a:extLst>
                  <a:ext uri="{FF2B5EF4-FFF2-40B4-BE49-F238E27FC236}">
                    <a16:creationId xmlns:a16="http://schemas.microsoft.com/office/drawing/2014/main" id="{712F7298-A7F8-4569-A702-E95BF17ED3E7}"/>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Steps</a:t>
                </a:r>
              </a:p>
            </p:txBody>
          </p:sp>
          <p:sp>
            <p:nvSpPr>
              <p:cNvPr id="12" name="Chevron 34">
                <a:extLst>
                  <a:ext uri="{FF2B5EF4-FFF2-40B4-BE49-F238E27FC236}">
                    <a16:creationId xmlns:a16="http://schemas.microsoft.com/office/drawing/2014/main" id="{EDE61E87-33C0-45E7-B7B6-B9D3AF35D5D4}"/>
                  </a:ext>
                </a:extLst>
              </p:cNvPr>
              <p:cNvSpPr/>
              <p:nvPr/>
            </p:nvSpPr>
            <p:spPr>
              <a:xfrm>
                <a:off x="978194" y="6528308"/>
                <a:ext cx="239009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1. Assess your transformation opportunity</a:t>
                </a:r>
              </a:p>
            </p:txBody>
          </p:sp>
          <p:sp>
            <p:nvSpPr>
              <p:cNvPr id="14" name="Chevron 35">
                <a:extLst>
                  <a:ext uri="{FF2B5EF4-FFF2-40B4-BE49-F238E27FC236}">
                    <a16:creationId xmlns:a16="http://schemas.microsoft.com/office/drawing/2014/main" id="{00B7426A-4E05-4DE6-AE2F-CB9A9813EF30}"/>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2. Conduct a visioning exercise</a:t>
                </a:r>
              </a:p>
            </p:txBody>
          </p:sp>
          <p:sp>
            <p:nvSpPr>
              <p:cNvPr id="15" name="Chevron 36">
                <a:extLst>
                  <a:ext uri="{FF2B5EF4-FFF2-40B4-BE49-F238E27FC236}">
                    <a16:creationId xmlns:a16="http://schemas.microsoft.com/office/drawing/2014/main" id="{8806F6D3-3F91-4521-9315-A752DC22DAFE}"/>
                  </a:ext>
                </a:extLst>
              </p:cNvPr>
              <p:cNvSpPr/>
              <p:nvPr/>
            </p:nvSpPr>
            <p:spPr>
              <a:xfrm>
                <a:off x="4751757"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rPr>
                  <a:t>3. Define the measures of success</a:t>
                </a:r>
              </a:p>
            </p:txBody>
          </p:sp>
          <p:sp>
            <p:nvSpPr>
              <p:cNvPr id="16" name="Chevron 37">
                <a:extLst>
                  <a:ext uri="{FF2B5EF4-FFF2-40B4-BE49-F238E27FC236}">
                    <a16:creationId xmlns:a16="http://schemas.microsoft.com/office/drawing/2014/main" id="{B58E117F-08A3-4902-90F1-DC4D3F87F979}"/>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4. Socialize the vision and outcomes</a:t>
                </a:r>
              </a:p>
            </p:txBody>
          </p:sp>
        </p:grpSp>
        <p:sp>
          <p:nvSpPr>
            <p:cNvPr id="10" name="Chevron 37">
              <a:extLst>
                <a:ext uri="{FF2B5EF4-FFF2-40B4-BE49-F238E27FC236}">
                  <a16:creationId xmlns:a16="http://schemas.microsoft.com/office/drawing/2014/main" id="{EAF72B73-AD37-4474-AF68-A4FB35FD975F}"/>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5. Review and expand the transformation vision</a:t>
              </a:r>
            </a:p>
          </p:txBody>
        </p:sp>
      </p:grpSp>
      <p:sp>
        <p:nvSpPr>
          <p:cNvPr id="17" name="Content Placeholder 11">
            <a:extLst>
              <a:ext uri="{FF2B5EF4-FFF2-40B4-BE49-F238E27FC236}">
                <a16:creationId xmlns:a16="http://schemas.microsoft.com/office/drawing/2014/main" id="{267271A3-1B17-4E75-9867-B1630FAD6787}"/>
              </a:ext>
            </a:extLst>
          </p:cNvPr>
          <p:cNvSpPr txBox="1">
            <a:spLocks/>
          </p:cNvSpPr>
          <p:nvPr/>
        </p:nvSpPr>
        <p:spPr>
          <a:xfrm>
            <a:off x="441232" y="1845994"/>
            <a:ext cx="7805302" cy="3845239"/>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Document business capabilities that are necessary to realize the vision</a:t>
            </a:r>
          </a:p>
          <a:p>
            <a:pPr>
              <a:buFont typeface="Wingdings" pitchFamily="2" charset="2"/>
              <a:buChar char="q"/>
            </a:pPr>
            <a:r>
              <a:rPr lang="en-US" sz="1200"/>
              <a:t>Work with enterprise architecture at your organization. They’ll typically have cross-functional insights into the business capabilities that are critical for your organization and can help you identify the capability gaps that you must address to realize your transformation vision. Some ServiceNow capabilities include:</a:t>
            </a:r>
          </a:p>
          <a:p>
            <a:pPr lvl="1">
              <a:buFont typeface="Wingdings" pitchFamily="2" charset="2"/>
              <a:buChar char="q"/>
            </a:pPr>
            <a:r>
              <a:rPr lang="en-US" sz="1100"/>
              <a:t>Increased effective self-service</a:t>
            </a:r>
          </a:p>
          <a:p>
            <a:pPr lvl="1">
              <a:buFont typeface="Wingdings" pitchFamily="2" charset="2"/>
              <a:buChar char="q"/>
            </a:pPr>
            <a:r>
              <a:rPr lang="en-US" sz="1100"/>
              <a:t>Faster support resolution for incidents, inquiries, and issues</a:t>
            </a:r>
          </a:p>
          <a:p>
            <a:pPr lvl="1">
              <a:buFont typeface="Wingdings" pitchFamily="2" charset="2"/>
              <a:buChar char="q"/>
            </a:pPr>
            <a:r>
              <a:rPr lang="en-US" sz="1100"/>
              <a:t>The ability to automate manual processes quickly</a:t>
            </a:r>
          </a:p>
          <a:p>
            <a:pPr lvl="1">
              <a:buFont typeface="Wingdings" pitchFamily="2" charset="2"/>
              <a:buChar char="q"/>
            </a:pPr>
            <a:r>
              <a:rPr lang="en-US" sz="1100"/>
              <a:t>Reduced development costs and time </a:t>
            </a:r>
          </a:p>
          <a:p>
            <a:pPr>
              <a:buFont typeface="Wingdings" pitchFamily="2" charset="2"/>
              <a:buChar char="q"/>
            </a:pPr>
            <a:r>
              <a:rPr lang="en-US" sz="1200"/>
              <a:t>Select no more than three business capabilities for immediate focus. Ensure the selected business capabilities are:</a:t>
            </a:r>
          </a:p>
          <a:p>
            <a:pPr lvl="1">
              <a:buFont typeface="Wingdings" pitchFamily="2" charset="2"/>
              <a:buChar char="q"/>
            </a:pPr>
            <a:r>
              <a:rPr lang="en-US" sz="1100"/>
              <a:t>Based on delivering on the transformation vision – To make sure, map the outcome to the specific questions senior executives asked (in Step 1). </a:t>
            </a:r>
          </a:p>
          <a:p>
            <a:pPr lvl="1">
              <a:buFont typeface="Wingdings" pitchFamily="2" charset="2"/>
              <a:buChar char="q"/>
            </a:pPr>
            <a:r>
              <a:rPr lang="en-US" sz="1100"/>
              <a:t>Indicative of the benefits to be received and who will receive them</a:t>
            </a:r>
          </a:p>
          <a:p>
            <a:pPr lvl="1">
              <a:buFont typeface="Wingdings" pitchFamily="2" charset="2"/>
              <a:buChar char="q"/>
            </a:pPr>
            <a:r>
              <a:rPr lang="en-US" sz="1100"/>
              <a:t>Measurable so you can accurately track progress</a:t>
            </a:r>
          </a:p>
          <a:p>
            <a:pPr marL="231682" lvl="1" indent="0">
              <a:buNone/>
            </a:pPr>
            <a:endParaRPr lang="en-US" sz="1050"/>
          </a:p>
        </p:txBody>
      </p:sp>
      <p:sp>
        <p:nvSpPr>
          <p:cNvPr id="19" name="TextBox 18">
            <a:extLst>
              <a:ext uri="{FF2B5EF4-FFF2-40B4-BE49-F238E27FC236}">
                <a16:creationId xmlns:a16="http://schemas.microsoft.com/office/drawing/2014/main" id="{4288A289-8432-4354-9F47-EA1E107D8133}"/>
              </a:ext>
            </a:extLst>
          </p:cNvPr>
          <p:cNvSpPr txBox="1"/>
          <p:nvPr/>
        </p:nvSpPr>
        <p:spPr>
          <a:xfrm>
            <a:off x="441231" y="1166766"/>
            <a:ext cx="11381178" cy="646331"/>
          </a:xfrm>
          <a:prstGeom prst="rect">
            <a:avLst/>
          </a:prstGeom>
          <a:noFill/>
        </p:spPr>
        <p:txBody>
          <a:bodyPr wrap="square" rtlCol="0">
            <a:spAutoFit/>
          </a:bodyPr>
          <a:lstStyle/>
          <a:p>
            <a:r>
              <a:rPr lang="en-US" sz="1200"/>
              <a:t>A transformation vision can be difficult to connect to ground-level work without a clear description of the capability gaps that must be addressed to reach the to-be state. Identify and document measurable business capabilities—no more than three, to ensure focus—that you want to enable through the Now Platform. </a:t>
            </a:r>
          </a:p>
        </p:txBody>
      </p:sp>
      <p:sp>
        <p:nvSpPr>
          <p:cNvPr id="18" name="Rectangle 17">
            <a:extLst>
              <a:ext uri="{FF2B5EF4-FFF2-40B4-BE49-F238E27FC236}">
                <a16:creationId xmlns:a16="http://schemas.microsoft.com/office/drawing/2014/main" id="{1EC77E3A-2787-471C-BDE1-11FD8DCC8FB9}"/>
              </a:ext>
            </a:extLst>
          </p:cNvPr>
          <p:cNvSpPr/>
          <p:nvPr/>
        </p:nvSpPr>
        <p:spPr>
          <a:xfrm>
            <a:off x="8144118" y="2938297"/>
            <a:ext cx="3678292" cy="164315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a:solidFill>
                  <a:schemeClr val="tx1"/>
                </a:solidFill>
              </a:rPr>
              <a:t>Practitioner insight: </a:t>
            </a:r>
            <a:r>
              <a:rPr lang="en-US" sz="1100">
                <a:solidFill>
                  <a:schemeClr val="tx1"/>
                </a:solidFill>
              </a:rPr>
              <a:t>In case you don’t have an enterprise architecture function, consider working with your business analyst(s) or the internal strategy group. If none are available, bring the senior leaders in your team together to brainstorm on the  business outcomes most relevant to you. You can also consult with ServiceNow experts to learn how other organizations enable business value through ServiceNow. </a:t>
            </a:r>
          </a:p>
        </p:txBody>
      </p:sp>
    </p:spTree>
    <p:extLst>
      <p:ext uri="{BB962C8B-B14F-4D97-AF65-F5344CB8AC3E}">
        <p14:creationId xmlns:p14="http://schemas.microsoft.com/office/powerpoint/2010/main" val="3769737621"/>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784072"/>
            <a:ext cx="11538755" cy="398752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Define measures of success for each business capability required to reach your vision for transformation</a:t>
            </a:r>
          </a:p>
          <a:p>
            <a:pPr>
              <a:buFont typeface="Wingdings" pitchFamily="2" charset="2"/>
              <a:buChar char="q"/>
            </a:pPr>
            <a:r>
              <a:rPr lang="en-US" sz="1200"/>
              <a:t>Draft measures of success against the business capabilities identified in Step 3a. For example, you might want to increase self-service use by 50% by year-end. To discover the key measures of success, ask the following questions:</a:t>
            </a:r>
          </a:p>
          <a:p>
            <a:pPr lvl="1">
              <a:buFont typeface="Wingdings" pitchFamily="2" charset="2"/>
              <a:buChar char="q"/>
            </a:pPr>
            <a:r>
              <a:rPr lang="en-US" sz="1100"/>
              <a:t>What metrics have we tracked in the past for this capability? Do we have any historical data that could indicate performance on it?</a:t>
            </a:r>
          </a:p>
          <a:p>
            <a:pPr lvl="1">
              <a:buFont typeface="Wingdings" pitchFamily="2" charset="2"/>
              <a:buChar char="q"/>
            </a:pPr>
            <a:r>
              <a:rPr lang="en-US" sz="1100"/>
              <a:t>What metrics do external subject matter experts use to track this capability?</a:t>
            </a:r>
          </a:p>
          <a:p>
            <a:pPr lvl="1">
              <a:buFont typeface="Wingdings" pitchFamily="2" charset="2"/>
              <a:buChar char="q"/>
            </a:pPr>
            <a:r>
              <a:rPr lang="en-US" sz="1100"/>
              <a:t>At the end of the year, what data would I need to show progress toward the vision (during conversations with senior management)? </a:t>
            </a:r>
          </a:p>
          <a:p>
            <a:pPr lvl="1">
              <a:buFont typeface="Wingdings" pitchFamily="2" charset="2"/>
              <a:buChar char="q"/>
            </a:pPr>
            <a:r>
              <a:rPr lang="en-US" sz="1100"/>
              <a:t>What data would I need to diagnose underlying issues and their sources?</a:t>
            </a:r>
          </a:p>
          <a:p>
            <a:pPr>
              <a:buFont typeface="Wingdings" pitchFamily="2" charset="2"/>
              <a:buChar char="q"/>
            </a:pPr>
            <a:r>
              <a:rPr lang="en-US" sz="1200"/>
              <a:t>Validate the measures of success to ensure they are:</a:t>
            </a:r>
          </a:p>
          <a:p>
            <a:pPr lvl="1">
              <a:buFont typeface="Wingdings" pitchFamily="2" charset="2"/>
              <a:buChar char="q"/>
            </a:pPr>
            <a:r>
              <a:rPr lang="en-US" sz="1100"/>
              <a:t>Relevant to the transformation vision – Map them to goals that matter for senior executives and functional leaders.</a:t>
            </a:r>
          </a:p>
          <a:p>
            <a:pPr lvl="1">
              <a:buFont typeface="Wingdings" pitchFamily="2" charset="2"/>
              <a:buChar char="q"/>
            </a:pPr>
            <a:r>
              <a:rPr lang="en-US" sz="1100"/>
              <a:t>Indicative of actions you can take </a:t>
            </a:r>
            <a:r>
              <a:rPr lang="en-US" sz="1100" i="1"/>
              <a:t>right now </a:t>
            </a:r>
            <a:r>
              <a:rPr lang="en-US" sz="1100"/>
              <a:t>to improve</a:t>
            </a:r>
          </a:p>
          <a:p>
            <a:pPr lvl="1">
              <a:buFont typeface="Wingdings" pitchFamily="2" charset="2"/>
              <a:buChar char="q"/>
            </a:pPr>
            <a:r>
              <a:rPr lang="en-US" sz="1100"/>
              <a:t>Objectively measurable – There is limited scope for subjective assessment in it.</a:t>
            </a:r>
          </a:p>
          <a:p>
            <a:pPr lvl="1">
              <a:buFont typeface="Wingdings" pitchFamily="2" charset="2"/>
              <a:buChar char="q"/>
            </a:pPr>
            <a:r>
              <a:rPr lang="en-US" sz="1100"/>
              <a:t>Backed with easily available data points to measure</a:t>
            </a:r>
          </a:p>
          <a:p>
            <a:pPr lvl="1">
              <a:buFont typeface="Wingdings" pitchFamily="2" charset="2"/>
              <a:buChar char="q"/>
            </a:pPr>
            <a:r>
              <a:rPr lang="en-US" sz="1100"/>
              <a:t>Time bound – Indicate when we need to realize it by.</a:t>
            </a:r>
          </a:p>
          <a:p>
            <a:pPr>
              <a:buFont typeface="Wingdings" pitchFamily="2" charset="2"/>
              <a:buChar char="q"/>
            </a:pPr>
            <a:r>
              <a:rPr lang="en-US" sz="1200"/>
              <a:t>Create a dashboard that tells a clear story on the business capability enabled. </a:t>
            </a:r>
          </a:p>
          <a:p>
            <a:pPr marL="0" indent="0">
              <a:buNone/>
            </a:pPr>
            <a:endParaRPr lang="en-US" sz="1200"/>
          </a:p>
          <a:p>
            <a:pPr lvl="1">
              <a:buFont typeface="Wingdings" pitchFamily="2" charset="2"/>
              <a:buChar char="q"/>
            </a:pPr>
            <a:endParaRPr lang="en-US" sz="120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a:t>Step 3b: Define measures of success </a:t>
            </a:r>
          </a:p>
        </p:txBody>
      </p:sp>
      <p:grpSp>
        <p:nvGrpSpPr>
          <p:cNvPr id="18" name="Group 17">
            <a:extLst>
              <a:ext uri="{FF2B5EF4-FFF2-40B4-BE49-F238E27FC236}">
                <a16:creationId xmlns:a16="http://schemas.microsoft.com/office/drawing/2014/main" id="{CB35D788-F5ED-47E0-86BC-03564A94C48F}"/>
              </a:ext>
            </a:extLst>
          </p:cNvPr>
          <p:cNvGrpSpPr/>
          <p:nvPr/>
        </p:nvGrpSpPr>
        <p:grpSpPr>
          <a:xfrm>
            <a:off x="1608251" y="5873196"/>
            <a:ext cx="10214158" cy="462116"/>
            <a:chOff x="2381365" y="5815007"/>
            <a:chExt cx="10214158" cy="462116"/>
          </a:xfrm>
        </p:grpSpPr>
        <p:grpSp>
          <p:nvGrpSpPr>
            <p:cNvPr id="19" name="Group 18">
              <a:extLst>
                <a:ext uri="{FF2B5EF4-FFF2-40B4-BE49-F238E27FC236}">
                  <a16:creationId xmlns:a16="http://schemas.microsoft.com/office/drawing/2014/main" id="{F9C46EA7-B04F-4CDD-8810-FDC94CB6C468}"/>
                </a:ext>
              </a:extLst>
            </p:cNvPr>
            <p:cNvGrpSpPr/>
            <p:nvPr/>
          </p:nvGrpSpPr>
          <p:grpSpPr>
            <a:xfrm>
              <a:off x="2381365" y="5815007"/>
              <a:ext cx="8374274" cy="462116"/>
              <a:chOff x="375303" y="6528308"/>
              <a:chExt cx="8442072" cy="462116"/>
            </a:xfrm>
          </p:grpSpPr>
          <p:sp>
            <p:nvSpPr>
              <p:cNvPr id="21" name="Chevron 29">
                <a:extLst>
                  <a:ext uri="{FF2B5EF4-FFF2-40B4-BE49-F238E27FC236}">
                    <a16:creationId xmlns:a16="http://schemas.microsoft.com/office/drawing/2014/main" id="{AA11F2C5-EE95-4D7B-86CE-F6B4DABD5258}"/>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Steps</a:t>
                </a:r>
              </a:p>
            </p:txBody>
          </p:sp>
          <p:sp>
            <p:nvSpPr>
              <p:cNvPr id="22" name="Chevron 34">
                <a:extLst>
                  <a:ext uri="{FF2B5EF4-FFF2-40B4-BE49-F238E27FC236}">
                    <a16:creationId xmlns:a16="http://schemas.microsoft.com/office/drawing/2014/main" id="{559C74C9-3210-4ED6-BA09-0503852AB1A1}"/>
                  </a:ext>
                </a:extLst>
              </p:cNvPr>
              <p:cNvSpPr/>
              <p:nvPr/>
            </p:nvSpPr>
            <p:spPr>
              <a:xfrm>
                <a:off x="1058539" y="6528308"/>
                <a:ext cx="230974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1. Assess your transformation opportunity</a:t>
                </a:r>
              </a:p>
            </p:txBody>
          </p:sp>
          <p:sp>
            <p:nvSpPr>
              <p:cNvPr id="23" name="Chevron 35">
                <a:extLst>
                  <a:ext uri="{FF2B5EF4-FFF2-40B4-BE49-F238E27FC236}">
                    <a16:creationId xmlns:a16="http://schemas.microsoft.com/office/drawing/2014/main" id="{64B56BA2-DA87-4E02-AC8F-B0AA1D327157}"/>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2. Conduct a visioning exercise</a:t>
                </a:r>
              </a:p>
            </p:txBody>
          </p:sp>
          <p:sp>
            <p:nvSpPr>
              <p:cNvPr id="24" name="Chevron 36">
                <a:extLst>
                  <a:ext uri="{FF2B5EF4-FFF2-40B4-BE49-F238E27FC236}">
                    <a16:creationId xmlns:a16="http://schemas.microsoft.com/office/drawing/2014/main" id="{7D48459E-8D46-48DF-A8E0-198033B98A84}"/>
                  </a:ext>
                </a:extLst>
              </p:cNvPr>
              <p:cNvSpPr/>
              <p:nvPr/>
            </p:nvSpPr>
            <p:spPr>
              <a:xfrm>
                <a:off x="4751757"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rPr>
                  <a:t>3. Define the measures of success</a:t>
                </a:r>
              </a:p>
            </p:txBody>
          </p:sp>
          <p:sp>
            <p:nvSpPr>
              <p:cNvPr id="25" name="Chevron 37">
                <a:extLst>
                  <a:ext uri="{FF2B5EF4-FFF2-40B4-BE49-F238E27FC236}">
                    <a16:creationId xmlns:a16="http://schemas.microsoft.com/office/drawing/2014/main" id="{07E54801-173D-4FE4-A86C-6B25DCB78BE2}"/>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4. Socialize the vision and outcomes</a:t>
                </a:r>
              </a:p>
            </p:txBody>
          </p:sp>
        </p:grpSp>
        <p:sp>
          <p:nvSpPr>
            <p:cNvPr id="20" name="Chevron 37">
              <a:extLst>
                <a:ext uri="{FF2B5EF4-FFF2-40B4-BE49-F238E27FC236}">
                  <a16:creationId xmlns:a16="http://schemas.microsoft.com/office/drawing/2014/main" id="{125EE55D-FADD-44D8-BC5B-D60F325DD9E1}"/>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5. Review and expand the transformation vision</a:t>
              </a:r>
            </a:p>
          </p:txBody>
        </p:sp>
      </p:grpSp>
      <p:sp>
        <p:nvSpPr>
          <p:cNvPr id="17" name="TextBox 16">
            <a:extLst>
              <a:ext uri="{FF2B5EF4-FFF2-40B4-BE49-F238E27FC236}">
                <a16:creationId xmlns:a16="http://schemas.microsoft.com/office/drawing/2014/main" id="{100F67FE-361E-45A1-9FE4-46261DDBD881}"/>
              </a:ext>
            </a:extLst>
          </p:cNvPr>
          <p:cNvSpPr txBox="1"/>
          <p:nvPr/>
        </p:nvSpPr>
        <p:spPr>
          <a:xfrm>
            <a:off x="441231" y="1166766"/>
            <a:ext cx="11381178" cy="461665"/>
          </a:xfrm>
          <a:prstGeom prst="rect">
            <a:avLst/>
          </a:prstGeom>
          <a:noFill/>
        </p:spPr>
        <p:txBody>
          <a:bodyPr wrap="square" rtlCol="0">
            <a:spAutoFit/>
          </a:bodyPr>
          <a:lstStyle/>
          <a:p>
            <a:r>
              <a:rPr lang="en-US" sz="1200"/>
              <a:t>Effective measures of success set objective targets for each business capability you want to enable. They also help you track progress on accomplishing the expected business outcomes associated with the vision and flag the need for timely corrective measures. </a:t>
            </a:r>
          </a:p>
        </p:txBody>
      </p:sp>
      <p:sp>
        <p:nvSpPr>
          <p:cNvPr id="26" name="Rectangle 25">
            <a:extLst>
              <a:ext uri="{FF2B5EF4-FFF2-40B4-BE49-F238E27FC236}">
                <a16:creationId xmlns:a16="http://schemas.microsoft.com/office/drawing/2014/main" id="{8710C95C-A719-4AA4-8BA7-C7CC098B1130}"/>
              </a:ext>
            </a:extLst>
          </p:cNvPr>
          <p:cNvSpPr/>
          <p:nvPr/>
        </p:nvSpPr>
        <p:spPr>
          <a:xfrm>
            <a:off x="7909524" y="4462670"/>
            <a:ext cx="3651360" cy="113482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a:solidFill>
                  <a:schemeClr val="tx1"/>
                </a:solidFill>
              </a:rPr>
              <a:t>Practitioner insight: </a:t>
            </a:r>
            <a:r>
              <a:rPr lang="en-US" sz="1100">
                <a:solidFill>
                  <a:schemeClr val="tx1"/>
                </a:solidFill>
              </a:rPr>
              <a:t>Create visual representations of the metrics that drive effective decision-making. Refer to the Success Playbook on how to </a:t>
            </a:r>
            <a:r>
              <a:rPr lang="en-US" sz="1100">
                <a:solidFill>
                  <a:schemeClr val="tx1"/>
                </a:solidFill>
                <a:hlinkClick r:id="rId3"/>
              </a:rPr>
              <a:t>get started with Performance Analytics</a:t>
            </a:r>
            <a:r>
              <a:rPr lang="en-US" sz="1100">
                <a:solidFill>
                  <a:schemeClr val="tx1"/>
                </a:solidFill>
              </a:rPr>
              <a:t> for best practices on using </a:t>
            </a:r>
            <a:r>
              <a:rPr lang="en-US" sz="1100">
                <a:solidFill>
                  <a:schemeClr val="tx1"/>
                </a:solidFill>
                <a:hlinkClick r:id="rId4"/>
              </a:rPr>
              <a:t>Performance Analytics</a:t>
            </a:r>
            <a:r>
              <a:rPr lang="en-US" sz="1100">
                <a:solidFill>
                  <a:schemeClr val="tx1"/>
                </a:solidFill>
              </a:rPr>
              <a:t> for effective organizational decision-making. </a:t>
            </a:r>
          </a:p>
        </p:txBody>
      </p:sp>
    </p:spTree>
    <p:extLst>
      <p:ext uri="{BB962C8B-B14F-4D97-AF65-F5344CB8AC3E}">
        <p14:creationId xmlns:p14="http://schemas.microsoft.com/office/powerpoint/2010/main" val="4271525185"/>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5752949" y="1980933"/>
            <a:ext cx="6371945" cy="3310421"/>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Communicate the vision and outcomes to teams working on ServiceNow </a:t>
            </a:r>
          </a:p>
          <a:p>
            <a:pPr>
              <a:buFont typeface="Wingdings" pitchFamily="2" charset="2"/>
              <a:buChar char="q"/>
            </a:pPr>
            <a:r>
              <a:rPr lang="en-US" sz="1200"/>
              <a:t>Communicate your vision and expected outcomes to business leaders and stakeholders involved in implementation of the Now Platform. Include the:</a:t>
            </a:r>
          </a:p>
          <a:p>
            <a:pPr lvl="1">
              <a:buFont typeface="Wingdings" pitchFamily="2" charset="2"/>
              <a:buChar char="q"/>
            </a:pPr>
            <a:r>
              <a:rPr lang="en-US" sz="1100"/>
              <a:t>Transformation vision statement (the desired to-be state and expected business outcomes)</a:t>
            </a:r>
          </a:p>
          <a:p>
            <a:pPr lvl="1">
              <a:buFont typeface="Wingdings" pitchFamily="2" charset="2"/>
              <a:buChar char="q"/>
            </a:pPr>
            <a:r>
              <a:rPr lang="en-US" sz="1100"/>
              <a:t>Desired capabilities enabled through ServiceNow</a:t>
            </a:r>
          </a:p>
          <a:p>
            <a:pPr lvl="1">
              <a:buFont typeface="Wingdings" pitchFamily="2" charset="2"/>
              <a:buChar char="q"/>
            </a:pPr>
            <a:r>
              <a:rPr lang="en-US" sz="1100"/>
              <a:t>Key measures of success to track progress against each capability enabled</a:t>
            </a:r>
          </a:p>
          <a:p>
            <a:pPr>
              <a:buFont typeface="Wingdings" pitchFamily="2" charset="2"/>
              <a:buChar char="q"/>
            </a:pPr>
            <a:r>
              <a:rPr lang="en-US" sz="1200"/>
              <a:t>Ask team managers and business leaders to cascade the vision and expected outcomes down to individual team members. Provide them with:</a:t>
            </a:r>
          </a:p>
          <a:p>
            <a:pPr lvl="1">
              <a:buFont typeface="Wingdings" pitchFamily="2" charset="2"/>
              <a:buChar char="q"/>
            </a:pPr>
            <a:r>
              <a:rPr lang="en-US" sz="1100"/>
              <a:t>Communication templates they can modify and use with their teams</a:t>
            </a:r>
          </a:p>
          <a:p>
            <a:pPr lvl="1">
              <a:buFont typeface="Wingdings" pitchFamily="2" charset="2"/>
              <a:buChar char="q"/>
            </a:pPr>
            <a:r>
              <a:rPr lang="en-US" sz="1100"/>
              <a:t>Coaching on how to address concerns and frequently asked questions</a:t>
            </a:r>
          </a:p>
          <a:p>
            <a:pPr lvl="1">
              <a:buFont typeface="Wingdings" pitchFamily="2" charset="2"/>
              <a:buChar char="q"/>
            </a:pPr>
            <a:r>
              <a:rPr lang="en-US" sz="1100"/>
              <a:t>Clear guidance on how to solicit feedback and additional questions</a:t>
            </a:r>
          </a:p>
          <a:p>
            <a:pPr>
              <a:buFont typeface="Wingdings" pitchFamily="2" charset="2"/>
              <a:buChar char="q"/>
            </a:pPr>
            <a:r>
              <a:rPr lang="en-US" sz="1200"/>
              <a:t>Answer questions and concerns from business leaders, managers, and their teams.</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a:t>Step 4: Socialize the vision and outcomes</a:t>
            </a:r>
          </a:p>
        </p:txBody>
      </p:sp>
      <p:grpSp>
        <p:nvGrpSpPr>
          <p:cNvPr id="18" name="Group 17">
            <a:extLst>
              <a:ext uri="{FF2B5EF4-FFF2-40B4-BE49-F238E27FC236}">
                <a16:creationId xmlns:a16="http://schemas.microsoft.com/office/drawing/2014/main" id="{CB35D788-F5ED-47E0-86BC-03564A94C48F}"/>
              </a:ext>
            </a:extLst>
          </p:cNvPr>
          <p:cNvGrpSpPr/>
          <p:nvPr/>
        </p:nvGrpSpPr>
        <p:grpSpPr>
          <a:xfrm>
            <a:off x="1608251" y="5873196"/>
            <a:ext cx="10214158" cy="462116"/>
            <a:chOff x="2381365" y="5815007"/>
            <a:chExt cx="10214158" cy="462116"/>
          </a:xfrm>
        </p:grpSpPr>
        <p:grpSp>
          <p:nvGrpSpPr>
            <p:cNvPr id="19" name="Group 18">
              <a:extLst>
                <a:ext uri="{FF2B5EF4-FFF2-40B4-BE49-F238E27FC236}">
                  <a16:creationId xmlns:a16="http://schemas.microsoft.com/office/drawing/2014/main" id="{F9C46EA7-B04F-4CDD-8810-FDC94CB6C468}"/>
                </a:ext>
              </a:extLst>
            </p:cNvPr>
            <p:cNvGrpSpPr/>
            <p:nvPr/>
          </p:nvGrpSpPr>
          <p:grpSpPr>
            <a:xfrm>
              <a:off x="2381365" y="5815007"/>
              <a:ext cx="8374274" cy="462116"/>
              <a:chOff x="375303" y="6528308"/>
              <a:chExt cx="8442072" cy="462116"/>
            </a:xfrm>
          </p:grpSpPr>
          <p:sp>
            <p:nvSpPr>
              <p:cNvPr id="21" name="Chevron 29">
                <a:extLst>
                  <a:ext uri="{FF2B5EF4-FFF2-40B4-BE49-F238E27FC236}">
                    <a16:creationId xmlns:a16="http://schemas.microsoft.com/office/drawing/2014/main" id="{AA11F2C5-EE95-4D7B-86CE-F6B4DABD5258}"/>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Steps</a:t>
                </a:r>
              </a:p>
            </p:txBody>
          </p:sp>
          <p:sp>
            <p:nvSpPr>
              <p:cNvPr id="22" name="Chevron 34">
                <a:extLst>
                  <a:ext uri="{FF2B5EF4-FFF2-40B4-BE49-F238E27FC236}">
                    <a16:creationId xmlns:a16="http://schemas.microsoft.com/office/drawing/2014/main" id="{559C74C9-3210-4ED6-BA09-0503852AB1A1}"/>
                  </a:ext>
                </a:extLst>
              </p:cNvPr>
              <p:cNvSpPr/>
              <p:nvPr/>
            </p:nvSpPr>
            <p:spPr>
              <a:xfrm>
                <a:off x="978194" y="6528308"/>
                <a:ext cx="239009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1. Assess your transformation opportunity</a:t>
                </a:r>
              </a:p>
            </p:txBody>
          </p:sp>
          <p:sp>
            <p:nvSpPr>
              <p:cNvPr id="23" name="Chevron 35">
                <a:extLst>
                  <a:ext uri="{FF2B5EF4-FFF2-40B4-BE49-F238E27FC236}">
                    <a16:creationId xmlns:a16="http://schemas.microsoft.com/office/drawing/2014/main" id="{64B56BA2-DA87-4E02-AC8F-B0AA1D327157}"/>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2. Conduct a visioning exercise</a:t>
                </a:r>
              </a:p>
            </p:txBody>
          </p:sp>
          <p:sp>
            <p:nvSpPr>
              <p:cNvPr id="24" name="Chevron 36">
                <a:extLst>
                  <a:ext uri="{FF2B5EF4-FFF2-40B4-BE49-F238E27FC236}">
                    <a16:creationId xmlns:a16="http://schemas.microsoft.com/office/drawing/2014/main" id="{7D48459E-8D46-48DF-A8E0-198033B98A84}"/>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3. Define the measures of success</a:t>
                </a:r>
              </a:p>
            </p:txBody>
          </p:sp>
          <p:sp>
            <p:nvSpPr>
              <p:cNvPr id="25" name="Chevron 37">
                <a:extLst>
                  <a:ext uri="{FF2B5EF4-FFF2-40B4-BE49-F238E27FC236}">
                    <a16:creationId xmlns:a16="http://schemas.microsoft.com/office/drawing/2014/main" id="{07E54801-173D-4FE4-A86C-6B25DCB78BE2}"/>
                  </a:ext>
                </a:extLst>
              </p:cNvPr>
              <p:cNvSpPr/>
              <p:nvPr/>
            </p:nvSpPr>
            <p:spPr>
              <a:xfrm>
                <a:off x="6713272" y="6528308"/>
                <a:ext cx="210410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rPr>
                  <a:t>4. Socialize the vision and outcomes</a:t>
                </a:r>
              </a:p>
            </p:txBody>
          </p:sp>
        </p:grpSp>
        <p:sp>
          <p:nvSpPr>
            <p:cNvPr id="20" name="Chevron 37">
              <a:extLst>
                <a:ext uri="{FF2B5EF4-FFF2-40B4-BE49-F238E27FC236}">
                  <a16:creationId xmlns:a16="http://schemas.microsoft.com/office/drawing/2014/main" id="{125EE55D-FADD-44D8-BC5B-D60F325DD9E1}"/>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5. Review and expand the transformation vision</a:t>
              </a:r>
            </a:p>
          </p:txBody>
        </p:sp>
      </p:grpSp>
      <p:sp>
        <p:nvSpPr>
          <p:cNvPr id="16" name="TextBox 15">
            <a:extLst>
              <a:ext uri="{FF2B5EF4-FFF2-40B4-BE49-F238E27FC236}">
                <a16:creationId xmlns:a16="http://schemas.microsoft.com/office/drawing/2014/main" id="{FA0A6545-381F-404E-BACD-EBF4755B1C26}"/>
              </a:ext>
            </a:extLst>
          </p:cNvPr>
          <p:cNvSpPr txBox="1"/>
          <p:nvPr/>
        </p:nvSpPr>
        <p:spPr>
          <a:xfrm>
            <a:off x="441231" y="1166766"/>
            <a:ext cx="11381178" cy="830997"/>
          </a:xfrm>
          <a:prstGeom prst="rect">
            <a:avLst/>
          </a:prstGeom>
          <a:noFill/>
        </p:spPr>
        <p:txBody>
          <a:bodyPr wrap="square" rtlCol="0">
            <a:spAutoFit/>
          </a:bodyPr>
          <a:lstStyle/>
          <a:p>
            <a:r>
              <a:rPr lang="en-US" sz="1200"/>
              <a:t>Effective socialization of your vision and outcomes ensures that leaders across the organization are able to articulate your vision, how their team contributes to it, and how ServiceNow will enable their business outcomes. Lead your socializing efforts with an explanation on how the future state will be distinctly different and helpful in achieving the desired business outcomes. Answer your team’s questions and concerns to build clarity and transparency.</a:t>
            </a:r>
          </a:p>
        </p:txBody>
      </p:sp>
      <p:sp>
        <p:nvSpPr>
          <p:cNvPr id="17" name="Rectangle 16">
            <a:extLst>
              <a:ext uri="{FF2B5EF4-FFF2-40B4-BE49-F238E27FC236}">
                <a16:creationId xmlns:a16="http://schemas.microsoft.com/office/drawing/2014/main" id="{7812CD7E-E6CA-4DFB-95E1-DB41B68DC7FE}"/>
              </a:ext>
            </a:extLst>
          </p:cNvPr>
          <p:cNvSpPr/>
          <p:nvPr/>
        </p:nvSpPr>
        <p:spPr>
          <a:xfrm>
            <a:off x="559509" y="4765399"/>
            <a:ext cx="4629018" cy="92583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a:solidFill>
                  <a:schemeClr val="tx1"/>
                </a:solidFill>
              </a:rPr>
              <a:t>Practitioner insight: </a:t>
            </a:r>
            <a:r>
              <a:rPr lang="en-US" sz="1100">
                <a:solidFill>
                  <a:schemeClr val="tx1"/>
                </a:solidFill>
              </a:rPr>
              <a:t>On a single page, map the transformation vision, with the business outcomes, their respective capabilities, and their measures of success to communicate the connection clearly to all stakeholders. This single page also acts a reminder that individuals can pin near their workspaces.</a:t>
            </a:r>
          </a:p>
        </p:txBody>
      </p:sp>
      <p:sp>
        <p:nvSpPr>
          <p:cNvPr id="26" name="Content Placeholder 11">
            <a:extLst>
              <a:ext uri="{FF2B5EF4-FFF2-40B4-BE49-F238E27FC236}">
                <a16:creationId xmlns:a16="http://schemas.microsoft.com/office/drawing/2014/main" id="{B6DD02BC-6F48-4E2D-AED3-19371D513C9D}"/>
              </a:ext>
            </a:extLst>
          </p:cNvPr>
          <p:cNvSpPr txBox="1">
            <a:spLocks/>
          </p:cNvSpPr>
          <p:nvPr/>
        </p:nvSpPr>
        <p:spPr>
          <a:xfrm>
            <a:off x="441232" y="1980933"/>
            <a:ext cx="5161710" cy="2602806"/>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Build internal support for your proposed vision and outcomes</a:t>
            </a:r>
          </a:p>
          <a:p>
            <a:pPr marL="227965" indent="-227965">
              <a:buFont typeface="Wingdings" pitchFamily="2" charset="2"/>
              <a:buChar char="q"/>
            </a:pPr>
            <a:r>
              <a:rPr lang="en-US" sz="1200"/>
              <a:t>Present the transformation vision and outcomes, along with a description of how you plan to realize it through ServiceNow, to your executive sponsor and business partners (the functional leaders you support):</a:t>
            </a:r>
          </a:p>
          <a:p>
            <a:pPr lvl="1">
              <a:buFont typeface="Wingdings" pitchFamily="2" charset="2"/>
              <a:buChar char="q"/>
            </a:pPr>
            <a:r>
              <a:rPr lang="en-US" sz="1100"/>
              <a:t>Highlight how the future state will be distinctly different and helpful in achieving the desired outcomes</a:t>
            </a:r>
          </a:p>
          <a:p>
            <a:pPr lvl="1">
              <a:buFont typeface="Wingdings" pitchFamily="2" charset="2"/>
              <a:buChar char="q"/>
            </a:pPr>
            <a:r>
              <a:rPr lang="en-US" sz="1100"/>
              <a:t>Ask if the vision and outcomes are solving for the right problems and business needs.</a:t>
            </a:r>
          </a:p>
          <a:p>
            <a:pPr lvl="1">
              <a:buFont typeface="Wingdings" pitchFamily="2" charset="2"/>
              <a:buChar char="q"/>
            </a:pPr>
            <a:r>
              <a:rPr lang="en-US" sz="1100"/>
              <a:t>Ask for open and honest feedback. Reinforce that the vision and outcomes will drive your ServiceNow roadmap.</a:t>
            </a:r>
          </a:p>
          <a:p>
            <a:pPr lvl="1">
              <a:buFont typeface="Wingdings" pitchFamily="2" charset="2"/>
              <a:buChar char="q"/>
            </a:pPr>
            <a:r>
              <a:rPr lang="en-US" sz="1100"/>
              <a:t>Ask for guidance on anything missing or additional points needed.</a:t>
            </a:r>
          </a:p>
        </p:txBody>
      </p:sp>
    </p:spTree>
    <p:extLst>
      <p:ext uri="{BB962C8B-B14F-4D97-AF65-F5344CB8AC3E}">
        <p14:creationId xmlns:p14="http://schemas.microsoft.com/office/powerpoint/2010/main" val="390765315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2" y="1877484"/>
            <a:ext cx="5799803" cy="381374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Refine the transformation vision</a:t>
            </a:r>
          </a:p>
          <a:p>
            <a:pPr marL="227965" indent="-227965">
              <a:buFont typeface="Wingdings" pitchFamily="2" charset="2"/>
              <a:buChar char="q"/>
            </a:pPr>
            <a:r>
              <a:rPr lang="en-US" sz="1200"/>
              <a:t>Report on the performance (quarterly, if possible) to the senior executives and functional leaders you support. Ask for:</a:t>
            </a:r>
          </a:p>
          <a:p>
            <a:pPr marL="456565" lvl="1" indent="-224790">
              <a:buFont typeface="Wingdings" pitchFamily="2" charset="2"/>
              <a:buChar char="q"/>
            </a:pPr>
            <a:r>
              <a:rPr lang="en-US" sz="1100"/>
              <a:t>Feedback on how helpful ServiceNow has been in solving their needs</a:t>
            </a:r>
          </a:p>
          <a:p>
            <a:pPr marL="456565" lvl="1" indent="-224790">
              <a:buFont typeface="Wingdings" pitchFamily="2" charset="2"/>
              <a:buChar char="q"/>
            </a:pPr>
            <a:r>
              <a:rPr lang="en-US" sz="1100"/>
              <a:t>Insights on how their needs have evolved and changed</a:t>
            </a:r>
          </a:p>
          <a:p>
            <a:pPr marL="456565" lvl="1" indent="-224790">
              <a:buFont typeface="Wingdings" pitchFamily="2" charset="2"/>
              <a:buChar char="q"/>
            </a:pPr>
            <a:r>
              <a:rPr lang="en-US" sz="1100"/>
              <a:t>Ideas on how you can further support their needs and create more business value</a:t>
            </a:r>
          </a:p>
          <a:p>
            <a:pPr marL="227965" indent="-227965">
              <a:buFont typeface="Wingdings" pitchFamily="2" charset="2"/>
              <a:buChar char="q"/>
            </a:pPr>
            <a:r>
              <a:rPr lang="en-US" sz="1200"/>
              <a:t>If you have a </a:t>
            </a:r>
            <a:r>
              <a:rPr lang="en-US" sz="1200">
                <a:hlinkClick r:id="rId3"/>
              </a:rPr>
              <a:t>strategic governance team</a:t>
            </a:r>
            <a:r>
              <a:rPr lang="en-US" sz="1200"/>
              <a:t>, share your findings with them and ensure revisiting the transformation vision is part of their roadmap. </a:t>
            </a:r>
          </a:p>
          <a:p>
            <a:pPr marL="227965" indent="-227965">
              <a:buFont typeface="Wingdings" pitchFamily="2" charset="2"/>
              <a:buChar char="q"/>
            </a:pPr>
            <a:r>
              <a:rPr lang="en-US" sz="1200"/>
              <a:t>In the absence of a strategic governance team, bring your executive sponsor, platform owner, and any business leaders who own expected business outcomes together (yearly, if not sooner) to:</a:t>
            </a:r>
          </a:p>
          <a:p>
            <a:pPr marL="456565" lvl="1" indent="-224790">
              <a:buFont typeface="Wingdings" pitchFamily="2" charset="2"/>
              <a:buChar char="q"/>
            </a:pPr>
            <a:r>
              <a:rPr lang="en-US" sz="1100"/>
              <a:t>Review progress against measures of success</a:t>
            </a:r>
          </a:p>
          <a:p>
            <a:pPr marL="456565" lvl="1" indent="-224790">
              <a:buFont typeface="Wingdings" pitchFamily="2" charset="2"/>
              <a:buChar char="q"/>
            </a:pPr>
            <a:r>
              <a:rPr lang="en-US" sz="1100"/>
              <a:t>Analyze what’s working and what’s not working</a:t>
            </a:r>
          </a:p>
          <a:p>
            <a:pPr marL="456565" lvl="1" indent="-224790">
              <a:buFont typeface="Wingdings" pitchFamily="2" charset="2"/>
              <a:buChar char="q"/>
            </a:pPr>
            <a:r>
              <a:rPr lang="en-US" sz="1100"/>
              <a:t>Refine the vision and underlying outcomes </a:t>
            </a:r>
          </a:p>
          <a:p>
            <a:pPr marL="456565" lvl="1" indent="-224790">
              <a:buFont typeface="Wingdings" pitchFamily="2" charset="2"/>
              <a:buChar char="q"/>
            </a:pPr>
            <a:r>
              <a:rPr lang="en-US" sz="1100"/>
              <a:t>Create a communication plan to highlight performance and the revised vision</a:t>
            </a:r>
            <a:endParaRPr lang="en-US" sz="800"/>
          </a:p>
          <a:p>
            <a:pPr marL="0" indent="0">
              <a:buNone/>
            </a:pPr>
            <a:endParaRPr lang="en-US" sz="110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a:t>Step 5: Review and expand on the vision</a:t>
            </a:r>
          </a:p>
        </p:txBody>
      </p:sp>
      <p:grpSp>
        <p:nvGrpSpPr>
          <p:cNvPr id="18" name="Group 17">
            <a:extLst>
              <a:ext uri="{FF2B5EF4-FFF2-40B4-BE49-F238E27FC236}">
                <a16:creationId xmlns:a16="http://schemas.microsoft.com/office/drawing/2014/main" id="{CB35D788-F5ED-47E0-86BC-03564A94C48F}"/>
              </a:ext>
            </a:extLst>
          </p:cNvPr>
          <p:cNvGrpSpPr/>
          <p:nvPr/>
        </p:nvGrpSpPr>
        <p:grpSpPr>
          <a:xfrm>
            <a:off x="1608251" y="5873196"/>
            <a:ext cx="10214158" cy="462116"/>
            <a:chOff x="2381365" y="5815007"/>
            <a:chExt cx="10214158" cy="462116"/>
          </a:xfrm>
        </p:grpSpPr>
        <p:grpSp>
          <p:nvGrpSpPr>
            <p:cNvPr id="19" name="Group 18">
              <a:extLst>
                <a:ext uri="{FF2B5EF4-FFF2-40B4-BE49-F238E27FC236}">
                  <a16:creationId xmlns:a16="http://schemas.microsoft.com/office/drawing/2014/main" id="{F9C46EA7-B04F-4CDD-8810-FDC94CB6C468}"/>
                </a:ext>
              </a:extLst>
            </p:cNvPr>
            <p:cNvGrpSpPr/>
            <p:nvPr/>
          </p:nvGrpSpPr>
          <p:grpSpPr>
            <a:xfrm>
              <a:off x="2381365" y="5815007"/>
              <a:ext cx="8374274" cy="462116"/>
              <a:chOff x="375303" y="6528308"/>
              <a:chExt cx="8442072" cy="462116"/>
            </a:xfrm>
          </p:grpSpPr>
          <p:sp>
            <p:nvSpPr>
              <p:cNvPr id="21" name="Chevron 29">
                <a:extLst>
                  <a:ext uri="{FF2B5EF4-FFF2-40B4-BE49-F238E27FC236}">
                    <a16:creationId xmlns:a16="http://schemas.microsoft.com/office/drawing/2014/main" id="{AA11F2C5-EE95-4D7B-86CE-F6B4DABD5258}"/>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Steps</a:t>
                </a:r>
              </a:p>
            </p:txBody>
          </p:sp>
          <p:sp>
            <p:nvSpPr>
              <p:cNvPr id="22" name="Chevron 34">
                <a:extLst>
                  <a:ext uri="{FF2B5EF4-FFF2-40B4-BE49-F238E27FC236}">
                    <a16:creationId xmlns:a16="http://schemas.microsoft.com/office/drawing/2014/main" id="{559C74C9-3210-4ED6-BA09-0503852AB1A1}"/>
                  </a:ext>
                </a:extLst>
              </p:cNvPr>
              <p:cNvSpPr/>
              <p:nvPr/>
            </p:nvSpPr>
            <p:spPr>
              <a:xfrm>
                <a:off x="978194" y="6528308"/>
                <a:ext cx="239009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1. Assess your transformation opportunity</a:t>
                </a:r>
              </a:p>
            </p:txBody>
          </p:sp>
          <p:sp>
            <p:nvSpPr>
              <p:cNvPr id="23" name="Chevron 35">
                <a:extLst>
                  <a:ext uri="{FF2B5EF4-FFF2-40B4-BE49-F238E27FC236}">
                    <a16:creationId xmlns:a16="http://schemas.microsoft.com/office/drawing/2014/main" id="{64B56BA2-DA87-4E02-AC8F-B0AA1D327157}"/>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2. Conduct a visioning exercise</a:t>
                </a:r>
              </a:p>
            </p:txBody>
          </p:sp>
          <p:sp>
            <p:nvSpPr>
              <p:cNvPr id="24" name="Chevron 36">
                <a:extLst>
                  <a:ext uri="{FF2B5EF4-FFF2-40B4-BE49-F238E27FC236}">
                    <a16:creationId xmlns:a16="http://schemas.microsoft.com/office/drawing/2014/main" id="{7D48459E-8D46-48DF-A8E0-198033B98A84}"/>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3. Define the measures of success</a:t>
                </a:r>
              </a:p>
            </p:txBody>
          </p:sp>
          <p:sp>
            <p:nvSpPr>
              <p:cNvPr id="25" name="Chevron 37">
                <a:extLst>
                  <a:ext uri="{FF2B5EF4-FFF2-40B4-BE49-F238E27FC236}">
                    <a16:creationId xmlns:a16="http://schemas.microsoft.com/office/drawing/2014/main" id="{07E54801-173D-4FE4-A86C-6B25DCB78BE2}"/>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4. Socialize the vision and outcomes</a:t>
                </a:r>
              </a:p>
            </p:txBody>
          </p:sp>
        </p:grpSp>
        <p:sp>
          <p:nvSpPr>
            <p:cNvPr id="20" name="Chevron 37">
              <a:extLst>
                <a:ext uri="{FF2B5EF4-FFF2-40B4-BE49-F238E27FC236}">
                  <a16:creationId xmlns:a16="http://schemas.microsoft.com/office/drawing/2014/main" id="{125EE55D-FADD-44D8-BC5B-D60F325DD9E1}"/>
                </a:ext>
              </a:extLst>
            </p:cNvPr>
            <p:cNvSpPr/>
            <p:nvPr/>
          </p:nvSpPr>
          <p:spPr>
            <a:xfrm>
              <a:off x="10508318" y="5820445"/>
              <a:ext cx="2087205" cy="456678"/>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rPr>
                <a:t>5. Review and expand the transformation vision</a:t>
              </a:r>
            </a:p>
          </p:txBody>
        </p:sp>
      </p:grpSp>
      <p:sp>
        <p:nvSpPr>
          <p:cNvPr id="16" name="TextBox 15">
            <a:extLst>
              <a:ext uri="{FF2B5EF4-FFF2-40B4-BE49-F238E27FC236}">
                <a16:creationId xmlns:a16="http://schemas.microsoft.com/office/drawing/2014/main" id="{7A30B9EC-177F-4B6A-8C4A-A34288A753E8}"/>
              </a:ext>
            </a:extLst>
          </p:cNvPr>
          <p:cNvSpPr txBox="1"/>
          <p:nvPr/>
        </p:nvSpPr>
        <p:spPr>
          <a:xfrm>
            <a:off x="441231" y="1166766"/>
            <a:ext cx="11381178" cy="646331"/>
          </a:xfrm>
          <a:prstGeom prst="rect">
            <a:avLst/>
          </a:prstGeom>
          <a:noFill/>
        </p:spPr>
        <p:txBody>
          <a:bodyPr wrap="square" rtlCol="0">
            <a:spAutoFit/>
          </a:bodyPr>
          <a:lstStyle/>
          <a:p>
            <a:r>
              <a:rPr lang="en-US" sz="1200"/>
              <a:t>Effective transformation vision and business outcomes are created after multiple iterations of refinement and revalidation. Along with regularly tracking your progress, reevaluate your assumptions to ensure your vision remains relevant, and look for opportunities to expand the vision as new business opportunities emerge.</a:t>
            </a:r>
          </a:p>
        </p:txBody>
      </p:sp>
      <p:sp>
        <p:nvSpPr>
          <p:cNvPr id="17" name="Content Placeholder 11">
            <a:extLst>
              <a:ext uri="{FF2B5EF4-FFF2-40B4-BE49-F238E27FC236}">
                <a16:creationId xmlns:a16="http://schemas.microsoft.com/office/drawing/2014/main" id="{FD0C65D0-FAA5-4B00-9457-03FCE3C1E471}"/>
              </a:ext>
            </a:extLst>
          </p:cNvPr>
          <p:cNvSpPr txBox="1">
            <a:spLocks/>
          </p:cNvSpPr>
          <p:nvPr/>
        </p:nvSpPr>
        <p:spPr>
          <a:xfrm>
            <a:off x="6420256" y="1877485"/>
            <a:ext cx="5402154" cy="393007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a:t>Expand the transformation vision</a:t>
            </a:r>
            <a:endParaRPr lang="en-US" sz="1200" i="1"/>
          </a:p>
          <a:p>
            <a:pPr>
              <a:buFont typeface="Wingdings" pitchFamily="2" charset="2"/>
              <a:buChar char="q"/>
            </a:pPr>
            <a:r>
              <a:rPr lang="en-US" sz="1200"/>
              <a:t>Identify the business or functional leaders across the organization who may benefit from and are devoted to service improvement. </a:t>
            </a:r>
          </a:p>
          <a:p>
            <a:pPr>
              <a:buFont typeface="Wingdings" pitchFamily="2" charset="2"/>
              <a:buChar char="q"/>
            </a:pPr>
            <a:r>
              <a:rPr lang="en-US" sz="1200"/>
              <a:t>Highlight success stories under your current transformation vision to secure their buy-in.</a:t>
            </a:r>
          </a:p>
          <a:p>
            <a:pPr>
              <a:buFont typeface="Wingdings" pitchFamily="2" charset="2"/>
              <a:buChar char="q"/>
            </a:pPr>
            <a:r>
              <a:rPr lang="en-US" sz="1200"/>
              <a:t>Expand the transformation vision to incorporate their needs using the visioning exercise discussed in Step 2.</a:t>
            </a:r>
          </a:p>
          <a:p>
            <a:pPr>
              <a:buFont typeface="Wingdings" pitchFamily="2" charset="2"/>
              <a:buChar char="q"/>
            </a:pPr>
            <a:r>
              <a:rPr lang="en-US" sz="1200"/>
              <a:t>Based on past experience, help leaders prioritize the right business capabilities and measures of success based on their needs.</a:t>
            </a:r>
          </a:p>
          <a:p>
            <a:pPr>
              <a:buFont typeface="Wingdings" pitchFamily="2" charset="2"/>
              <a:buChar char="q"/>
            </a:pPr>
            <a:r>
              <a:rPr lang="en-US" sz="1200"/>
              <a:t>Communicate the extended transformation vision and outcomes to all ServiceNow stakeholders—everyone working on or impacted by ServiceNow. </a:t>
            </a:r>
          </a:p>
          <a:p>
            <a:pPr>
              <a:buFont typeface="Wingdings" pitchFamily="2" charset="2"/>
              <a:buChar char="q"/>
            </a:pPr>
            <a:endParaRPr lang="en-US" sz="1200"/>
          </a:p>
          <a:p>
            <a:pPr lvl="1">
              <a:buFont typeface="Wingdings" pitchFamily="2" charset="2"/>
              <a:buChar char="q"/>
            </a:pPr>
            <a:endParaRPr lang="en-US" sz="1200"/>
          </a:p>
          <a:p>
            <a:pPr lvl="1">
              <a:buFont typeface="Wingdings" pitchFamily="2" charset="2"/>
              <a:buChar char="q"/>
            </a:pPr>
            <a:endParaRPr lang="en-US" sz="1100"/>
          </a:p>
        </p:txBody>
      </p:sp>
      <p:sp>
        <p:nvSpPr>
          <p:cNvPr id="26" name="Rectangle 25">
            <a:extLst>
              <a:ext uri="{FF2B5EF4-FFF2-40B4-BE49-F238E27FC236}">
                <a16:creationId xmlns:a16="http://schemas.microsoft.com/office/drawing/2014/main" id="{92D6239D-212B-42BA-A5A1-173FAA3D7ADF}"/>
              </a:ext>
            </a:extLst>
          </p:cNvPr>
          <p:cNvSpPr/>
          <p:nvPr/>
        </p:nvSpPr>
        <p:spPr>
          <a:xfrm>
            <a:off x="6535272" y="4923996"/>
            <a:ext cx="5287138" cy="81139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a:solidFill>
                  <a:schemeClr val="tx1"/>
                </a:solidFill>
              </a:rPr>
              <a:t>Practitioner insight: </a:t>
            </a:r>
            <a:r>
              <a:rPr lang="en-US" sz="1100">
                <a:solidFill>
                  <a:schemeClr val="tx1"/>
                </a:solidFill>
              </a:rPr>
              <a:t>In order to expand the transformation vision across your enterprise, you’ll need to gain executive sponsorship throughout your organization. Refer to the Success Playbook on </a:t>
            </a:r>
            <a:r>
              <a:rPr lang="en-US" sz="1100">
                <a:solidFill>
                  <a:schemeClr val="tx1"/>
                </a:solidFill>
                <a:hlinkClick r:id="rId4"/>
              </a:rPr>
              <a:t>building organizational support for enterprise services</a:t>
            </a:r>
            <a:r>
              <a:rPr lang="en-US" sz="1100">
                <a:solidFill>
                  <a:schemeClr val="tx1"/>
                </a:solidFill>
              </a:rPr>
              <a:t> for additional details. </a:t>
            </a:r>
          </a:p>
        </p:txBody>
      </p:sp>
    </p:spTree>
    <p:extLst>
      <p:ext uri="{BB962C8B-B14F-4D97-AF65-F5344CB8AC3E}">
        <p14:creationId xmlns:p14="http://schemas.microsoft.com/office/powerpoint/2010/main" val="440778438"/>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31B6A1-C8F0-4491-8F75-5FD0FC5508F8}">
  <ds:schemaRefs>
    <ds:schemaRef ds:uri="http://schemas.microsoft.com/sharepoint/v3/contenttype/forms"/>
  </ds:schemaRefs>
</ds:datastoreItem>
</file>

<file path=customXml/itemProps2.xml><?xml version="1.0" encoding="utf-8"?>
<ds:datastoreItem xmlns:ds="http://schemas.openxmlformats.org/officeDocument/2006/customXml" ds:itemID="{7190FFCB-336E-4ACB-B548-96F5BD44BB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5A1094B-D3EA-4ADF-87AE-E46A57023E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1</TotalTime>
  <Words>2938</Words>
  <Application>Microsoft Macintosh PowerPoint</Application>
  <PresentationFormat>Custom</PresentationFormat>
  <Paragraphs>238</Paragraphs>
  <Slides>10</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.AppleSystemUIFont</vt:lpstr>
      <vt:lpstr>Arial</vt:lpstr>
      <vt:lpstr>Avenir Book</vt:lpstr>
      <vt:lpstr>Calibri</vt:lpstr>
      <vt:lpstr>Century Gothic</vt:lpstr>
      <vt:lpstr>Gilroy</vt:lpstr>
      <vt:lpstr>Wingdings</vt:lpstr>
      <vt:lpstr>Office Theme</vt:lpstr>
      <vt:lpstr>State your transformation vision and outcomes</vt:lpstr>
      <vt:lpstr>Success Pillars – Structure</vt:lpstr>
      <vt:lpstr>State your transformation vision and outcomes</vt:lpstr>
      <vt:lpstr>Step 1: Assess your transformation opportunity</vt:lpstr>
      <vt:lpstr>Step 2: Conduct a visioning exercise</vt:lpstr>
      <vt:lpstr>Step 3a: Identify the capabilities you need to build</vt:lpstr>
      <vt:lpstr>Step 3b: Define measures of success </vt:lpstr>
      <vt:lpstr>Step 4: Socialize the vision and outcomes</vt:lpstr>
      <vt:lpstr>Step 5: Review and expand on the vision</vt:lpstr>
      <vt:lpstr>KPIs and stakeholders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Transformation Vision Outcomes - Customer Success - ServiceNow</dc:title>
  <dc:subject>This checklist outlines how to create a clear transformation vision and outcomes for implementing the Now Platform…</dc:subject>
  <dc:creator>ServiceNow Customer Success</dc:creator>
  <cp:keywords>digital transformation, outcomes, goals, implementation</cp:keywords>
  <dc:description/>
  <cp:lastModifiedBy>Kristie Browns</cp:lastModifiedBy>
  <cp:revision>4</cp:revision>
  <cp:lastPrinted>2018-07-19T23:35:36Z</cp:lastPrinted>
  <dcterms:created xsi:type="dcterms:W3CDTF">2017-11-01T20:30:48Z</dcterms:created>
  <dcterms:modified xsi:type="dcterms:W3CDTF">2020-02-19T17:23:41Z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5300</vt:r8>
  </property>
  <property fmtid="{D5CDD505-2E9C-101B-9397-08002B2CF9AE}" pid="3" name="ContentTypeId">
    <vt:lpwstr>0x01010049E265F72CA92545B9F9453CFEB18874</vt:lpwstr>
  </property>
</Properties>
</file>