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24"/>
  </p:notesMasterIdLst>
  <p:handoutMasterIdLst>
    <p:handoutMasterId r:id="rId25"/>
  </p:handoutMasterIdLst>
  <p:sldIdLst>
    <p:sldId id="838" r:id="rId5"/>
    <p:sldId id="1200" r:id="rId6"/>
    <p:sldId id="1171" r:id="rId7"/>
    <p:sldId id="1002" r:id="rId8"/>
    <p:sldId id="1184" r:id="rId9"/>
    <p:sldId id="1199" r:id="rId10"/>
    <p:sldId id="1186" r:id="rId11"/>
    <p:sldId id="1187" r:id="rId12"/>
    <p:sldId id="1189" r:id="rId13"/>
    <p:sldId id="1190" r:id="rId14"/>
    <p:sldId id="1191" r:id="rId15"/>
    <p:sldId id="1192" r:id="rId16"/>
    <p:sldId id="1193" r:id="rId17"/>
    <p:sldId id="1194" r:id="rId18"/>
    <p:sldId id="1195" r:id="rId19"/>
    <p:sldId id="1196" r:id="rId20"/>
    <p:sldId id="1197" r:id="rId21"/>
    <p:sldId id="1198" r:id="rId22"/>
    <p:sldId id="1175" r:id="rId23"/>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ie Doolittle" initials="ED [7]" lastIdx="1" clrIdx="0"/>
  <p:cmAuthor id="2" name="Emilie Doolittle" initials="ED [8]" lastIdx="1" clrIdx="1"/>
  <p:cmAuthor id="3" name="Emilie Doolittle" initials="ED [9]" lastIdx="1" clrIdx="2"/>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77" clrIdx="18"/>
  <p:cmAuthor id="20" name="Glen Kaminski" initials="GK" lastIdx="29" clrIdx="19"/>
  <p:cmAuthor id="21" name="Mark Tonsetic" initials="MT" lastIdx="5"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Adriaan van de Rijken" initials="AvdR" lastIdx="21" clrIdx="6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24E"/>
    <a:srgbClr val="B0E1CE"/>
    <a:srgbClr val="B1B1E4"/>
    <a:srgbClr val="72D0E2"/>
    <a:srgbClr val="A7D4DF"/>
    <a:srgbClr val="00FF60"/>
    <a:srgbClr val="F7F7F7"/>
    <a:srgbClr val="243638"/>
    <a:srgbClr val="E9BCBC"/>
    <a:srgbClr val="FBF2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AE4C67-1446-4B0A-BE5B-A111AC7FEF93}" v="6" dt="2020-01-17T15:36:21.505"/>
  </p1510:revLst>
</p1510:revInfo>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23" autoAdjust="0"/>
    <p:restoredTop sz="93016" autoAdjust="0"/>
  </p:normalViewPr>
  <p:slideViewPr>
    <p:cSldViewPr snapToGrid="0">
      <p:cViewPr varScale="1">
        <p:scale>
          <a:sx n="82" d="100"/>
          <a:sy n="82" d="100"/>
        </p:scale>
        <p:origin x="998" y="67"/>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11966"/>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2/19/2020</a:t>
            </a:fld>
            <a:endParaRPr lang="en-US" dirty="0">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2/19/2020</a:t>
            </a:fld>
            <a:endParaRPr lang="en-US" dirty="0"/>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dirty="0"/>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3107172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12</a:t>
            </a:fld>
            <a:endParaRPr lang="en-US" dirty="0"/>
          </a:p>
        </p:txBody>
      </p:sp>
    </p:spTree>
    <p:extLst>
      <p:ext uri="{BB962C8B-B14F-4D97-AF65-F5344CB8AC3E}">
        <p14:creationId xmlns:p14="http://schemas.microsoft.com/office/powerpoint/2010/main" val="30158120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13</a:t>
            </a:fld>
            <a:endParaRPr lang="en-US" dirty="0"/>
          </a:p>
        </p:txBody>
      </p:sp>
    </p:spTree>
    <p:extLst>
      <p:ext uri="{BB962C8B-B14F-4D97-AF65-F5344CB8AC3E}">
        <p14:creationId xmlns:p14="http://schemas.microsoft.com/office/powerpoint/2010/main" val="11542650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14</a:t>
            </a:fld>
            <a:endParaRPr lang="en-US" dirty="0"/>
          </a:p>
        </p:txBody>
      </p:sp>
    </p:spTree>
    <p:extLst>
      <p:ext uri="{BB962C8B-B14F-4D97-AF65-F5344CB8AC3E}">
        <p14:creationId xmlns:p14="http://schemas.microsoft.com/office/powerpoint/2010/main" val="24879999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15</a:t>
            </a:fld>
            <a:endParaRPr lang="en-US" dirty="0"/>
          </a:p>
        </p:txBody>
      </p:sp>
    </p:spTree>
    <p:extLst>
      <p:ext uri="{BB962C8B-B14F-4D97-AF65-F5344CB8AC3E}">
        <p14:creationId xmlns:p14="http://schemas.microsoft.com/office/powerpoint/2010/main" val="2428694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16</a:t>
            </a:fld>
            <a:endParaRPr lang="en-US" dirty="0"/>
          </a:p>
        </p:txBody>
      </p:sp>
    </p:spTree>
    <p:extLst>
      <p:ext uri="{BB962C8B-B14F-4D97-AF65-F5344CB8AC3E}">
        <p14:creationId xmlns:p14="http://schemas.microsoft.com/office/powerpoint/2010/main" val="595599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17</a:t>
            </a:fld>
            <a:endParaRPr lang="en-US" dirty="0"/>
          </a:p>
        </p:txBody>
      </p:sp>
    </p:spTree>
    <p:extLst>
      <p:ext uri="{BB962C8B-B14F-4D97-AF65-F5344CB8AC3E}">
        <p14:creationId xmlns:p14="http://schemas.microsoft.com/office/powerpoint/2010/main" val="5743948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18</a:t>
            </a:fld>
            <a:endParaRPr lang="en-US" dirty="0"/>
          </a:p>
        </p:txBody>
      </p:sp>
    </p:spTree>
    <p:extLst>
      <p:ext uri="{BB962C8B-B14F-4D97-AF65-F5344CB8AC3E}">
        <p14:creationId xmlns:p14="http://schemas.microsoft.com/office/powerpoint/2010/main" val="837496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3929766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2213394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1988563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30374967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693551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2139220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2922128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ServiceNow’s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dirty="0"/>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dirty="0"/>
              <a:t>Click icon to add table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 </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hyperlink" Target="https://www.servicenow.com/success/playbook/change-and-incident-management.html" TargetMode="Externa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hyperlink" Target="https://www.servicenow.com/success/deploy/now/innovate-at-scale.html"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hyperlink" Target="https://www.servicenow.com/products/performance-analytics.html" TargetMode="External"/><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hyperlink" Target="https://www.servicenow.com/products/performance-analytics.html" TargetMode="External"/><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process-owner-manager-difference.pdf"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hyperlink" Target="https://www.whittingtonassociates.com/2007/02/responsibilities-of-a-process-owner/"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hyperlink" Target="https://www.servicenow.com/content/dam/servicenow-assets/public/en-us/doc-type/success/checklist/performance-kpi-metrics.pptx" TargetMode="External"/><Relationship Id="rId4" Type="http://schemas.openxmlformats.org/officeDocument/2006/relationships/hyperlink" Target="https://www.servicenow.com/content/dam/servicenow-assets/public/en-us/doc-type/success/checklist/train-team-internal-experts.pptx"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checklist/transformation-vision-outcomes.pptx"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hyperlink" Target="https://www.scaledagileframework.com/value-streams/"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Actively lead the transformation</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sz="4800" dirty="0"/>
              <a:t>Reimagine how you want work processes to flow</a:t>
            </a:r>
            <a:endParaRPr lang="en-US" dirty="0"/>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2" y="2109255"/>
            <a:ext cx="8493448" cy="361546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Prioritize process improvement opportunities based on their ability to create the most value with the least cost and risk</a:t>
            </a:r>
          </a:p>
          <a:p>
            <a:pPr>
              <a:buFont typeface="Wingdings" pitchFamily="2" charset="2"/>
              <a:buChar char="q"/>
            </a:pPr>
            <a:r>
              <a:rPr lang="en-US" sz="1200" dirty="0"/>
              <a:t>Review the list of potential process fixes and improvement opportunities prepared in Step 2a.</a:t>
            </a:r>
          </a:p>
          <a:p>
            <a:pPr>
              <a:buFont typeface="Wingdings" pitchFamily="2" charset="2"/>
              <a:buChar char="q"/>
            </a:pPr>
            <a:r>
              <a:rPr lang="en-US" sz="1200" dirty="0"/>
              <a:t>Work with the process owner to select quick-win process improvements that can be made before or during ServiceNow implementation, prioritizing improvement opportunities that: </a:t>
            </a:r>
          </a:p>
          <a:p>
            <a:pPr lvl="1">
              <a:buFont typeface="Wingdings" pitchFamily="2" charset="2"/>
              <a:buChar char="q"/>
            </a:pPr>
            <a:r>
              <a:rPr lang="en-US" sz="1100" b="1" dirty="0"/>
              <a:t>Are simple to implement – </a:t>
            </a:r>
            <a:r>
              <a:rPr lang="en-US" sz="1100" dirty="0"/>
              <a:t>They involve only a single process or process step.</a:t>
            </a:r>
          </a:p>
          <a:p>
            <a:pPr lvl="1">
              <a:buFont typeface="Wingdings" pitchFamily="2" charset="2"/>
              <a:buChar char="q"/>
            </a:pPr>
            <a:r>
              <a:rPr lang="en-US" sz="1100" b="1" dirty="0"/>
              <a:t>Are low-risk changes – </a:t>
            </a:r>
            <a:r>
              <a:rPr lang="en-US" sz="1100" dirty="0"/>
              <a:t>They’re those that don’t impact mission-critical processes that will damage business outcomes if disrupted, e.g., changing processes that support accounting systems during the end of the fiscal quarter.</a:t>
            </a:r>
          </a:p>
          <a:p>
            <a:pPr lvl="1">
              <a:buFont typeface="Wingdings" pitchFamily="2" charset="2"/>
              <a:buChar char="q"/>
            </a:pPr>
            <a:r>
              <a:rPr lang="en-US" sz="1100" b="1" dirty="0"/>
              <a:t>Involve few roles in handoffs or process decisions – </a:t>
            </a:r>
            <a:r>
              <a:rPr lang="en-US" sz="1100" dirty="0"/>
              <a:t>In other words, you wouldn’t include processes or process steps with complicated handoff procedures or decisions that are managed by senior leaders or governance boards.</a:t>
            </a:r>
          </a:p>
          <a:p>
            <a:pPr lvl="1">
              <a:buFont typeface="Wingdings" pitchFamily="2" charset="2"/>
              <a:buChar char="q"/>
            </a:pPr>
            <a:r>
              <a:rPr lang="en-US" sz="1100" b="1" dirty="0"/>
              <a:t>Create immediate efficiencies for users – </a:t>
            </a:r>
            <a:r>
              <a:rPr lang="en-US" sz="1100" dirty="0"/>
              <a:t>These might be things like simple automation improvements for processes, like password resets.</a:t>
            </a:r>
          </a:p>
          <a:p>
            <a:pPr lvl="1">
              <a:buFont typeface="Wingdings" pitchFamily="2" charset="2"/>
              <a:buChar char="q"/>
            </a:pPr>
            <a:r>
              <a:rPr lang="en-US" sz="1100" b="1" dirty="0"/>
              <a:t>Would deliver highly visible improvements – </a:t>
            </a:r>
            <a:r>
              <a:rPr lang="en-US" sz="1100" dirty="0"/>
              <a:t>These are improvements that would be easier to measure and use as a success story.</a:t>
            </a:r>
          </a:p>
          <a:p>
            <a:pPr>
              <a:buFont typeface="Wingdings" pitchFamily="2" charset="2"/>
              <a:buChar char="q"/>
            </a:pPr>
            <a:r>
              <a:rPr lang="en-US" sz="1200" dirty="0"/>
              <a:t>Document a short list of improvement opportunities that you think should be prioritized, and work with your executive sponsor to build these as projects in your implementation roadmap.</a:t>
            </a:r>
          </a:p>
          <a:p>
            <a:pPr marL="0" indent="0">
              <a:buNone/>
            </a:pPr>
            <a:endParaRPr lang="en-US" sz="12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1" cy="830997"/>
          </a:xfrm>
          <a:prstGeom prst="rect">
            <a:avLst/>
          </a:prstGeom>
          <a:noFill/>
        </p:spPr>
        <p:txBody>
          <a:bodyPr wrap="square" rtlCol="0" anchor="t">
            <a:spAutoFit/>
          </a:bodyPr>
          <a:lstStyle/>
          <a:p>
            <a:r>
              <a:rPr lang="en-US" sz="1200" dirty="0"/>
              <a:t>Process improvement should be an ongoing, long-term effort. However, there are almost always easy improvement opportunities that resolve immediate pain points. Address these quickly before or while you implement processes on ServiceNow. Identifying these quick wins for your initial, phase one improvements—improvements that can be realized in weeks rather than months, and that will be quickly visible—builds commitment for your ServiceNow implementation and provides fuel for further process standardization and improvement activities.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2b: Select processes for improvement</a:t>
            </a:r>
          </a:p>
        </p:txBody>
      </p:sp>
      <p:sp>
        <p:nvSpPr>
          <p:cNvPr id="30" name="Chevron 29">
            <a:extLst>
              <a:ext uri="{FF2B5EF4-FFF2-40B4-BE49-F238E27FC236}">
                <a16:creationId xmlns:a16="http://schemas.microsoft.com/office/drawing/2014/main" id="{499493D1-0E54-B24F-A0C8-986015C25483}"/>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36" name="Chevron 35">
            <a:extLst>
              <a:ext uri="{FF2B5EF4-FFF2-40B4-BE49-F238E27FC236}">
                <a16:creationId xmlns:a16="http://schemas.microsoft.com/office/drawing/2014/main" id="{D87AA5A6-54CE-3B40-8633-E024CBF708AA}"/>
              </a:ext>
            </a:extLst>
          </p:cNvPr>
          <p:cNvSpPr/>
          <p:nvPr/>
        </p:nvSpPr>
        <p:spPr>
          <a:xfrm>
            <a:off x="3825954" y="5848654"/>
            <a:ext cx="1801849"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Identify process improvement opportunities</a:t>
            </a:r>
          </a:p>
        </p:txBody>
      </p:sp>
      <p:sp>
        <p:nvSpPr>
          <p:cNvPr id="37" name="Chevron 36">
            <a:extLst>
              <a:ext uri="{FF2B5EF4-FFF2-40B4-BE49-F238E27FC236}">
                <a16:creationId xmlns:a16="http://schemas.microsoft.com/office/drawing/2014/main" id="{2A558225-0C02-AD4F-B7C0-4FEDAE69D5CA}"/>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38" name="Chevron 37">
            <a:extLst>
              <a:ext uri="{FF2B5EF4-FFF2-40B4-BE49-F238E27FC236}">
                <a16:creationId xmlns:a16="http://schemas.microsoft.com/office/drawing/2014/main" id="{3F5509C4-5D93-4B45-9E41-50D3A7B3012D}"/>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16" name="Chevron 15">
            <a:extLst>
              <a:ext uri="{FF2B5EF4-FFF2-40B4-BE49-F238E27FC236}">
                <a16:creationId xmlns:a16="http://schemas.microsoft.com/office/drawing/2014/main" id="{5982D01E-59A2-0A40-9B15-6B543B8C9233}"/>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17" name="Chevron 16">
            <a:extLst>
              <a:ext uri="{FF2B5EF4-FFF2-40B4-BE49-F238E27FC236}">
                <a16:creationId xmlns:a16="http://schemas.microsoft.com/office/drawing/2014/main" id="{E3DD4980-4421-A649-A601-932EE6D800BE}"/>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sp>
        <p:nvSpPr>
          <p:cNvPr id="18" name="Rectangle 17">
            <a:extLst>
              <a:ext uri="{FF2B5EF4-FFF2-40B4-BE49-F238E27FC236}">
                <a16:creationId xmlns:a16="http://schemas.microsoft.com/office/drawing/2014/main" id="{D81D7F6A-D444-D941-B65C-B44D4D5DB7FA}"/>
              </a:ext>
            </a:extLst>
          </p:cNvPr>
          <p:cNvSpPr/>
          <p:nvPr/>
        </p:nvSpPr>
        <p:spPr>
          <a:xfrm>
            <a:off x="9282544" y="2446964"/>
            <a:ext cx="2383767" cy="266224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100" b="1" dirty="0">
                <a:solidFill>
                  <a:schemeClr val="tx1"/>
                </a:solidFill>
              </a:rPr>
              <a:t>Practitioner insight:</a:t>
            </a:r>
            <a:r>
              <a:rPr lang="en-US" sz="1100" dirty="0">
                <a:solidFill>
                  <a:schemeClr val="tx1"/>
                </a:solidFill>
              </a:rPr>
              <a:t> Quick wins can come from people simply being clearer about who does what—measure the time spent on completing individual process activities to find slow steps that might be candidates for improvement. Be sure to record these time measurements before and after improvements, and record changes in quality and outcome speeds to demonstrate the impact of your process improvements.  </a:t>
            </a:r>
          </a:p>
          <a:p>
            <a:endParaRPr lang="en-US" sz="1100" dirty="0">
              <a:solidFill>
                <a:schemeClr val="tx1"/>
              </a:solidFill>
            </a:endParaRPr>
          </a:p>
        </p:txBody>
      </p:sp>
      <p:grpSp>
        <p:nvGrpSpPr>
          <p:cNvPr id="14" name="Group 13">
            <a:extLst>
              <a:ext uri="{FF2B5EF4-FFF2-40B4-BE49-F238E27FC236}">
                <a16:creationId xmlns:a16="http://schemas.microsoft.com/office/drawing/2014/main" id="{0EE7C44A-5426-4541-B9AB-B267524BA648}"/>
              </a:ext>
            </a:extLst>
          </p:cNvPr>
          <p:cNvGrpSpPr/>
          <p:nvPr/>
        </p:nvGrpSpPr>
        <p:grpSpPr>
          <a:xfrm>
            <a:off x="441230" y="5848654"/>
            <a:ext cx="11313996" cy="462116"/>
            <a:chOff x="2411874" y="5848654"/>
            <a:chExt cx="9343352" cy="462116"/>
          </a:xfrm>
        </p:grpSpPr>
        <p:grpSp>
          <p:nvGrpSpPr>
            <p:cNvPr id="15" name="Group 14">
              <a:extLst>
                <a:ext uri="{FF2B5EF4-FFF2-40B4-BE49-F238E27FC236}">
                  <a16:creationId xmlns:a16="http://schemas.microsoft.com/office/drawing/2014/main" id="{C05896DD-5010-B74D-8F85-FEB150369823}"/>
                </a:ext>
              </a:extLst>
            </p:cNvPr>
            <p:cNvGrpSpPr/>
            <p:nvPr/>
          </p:nvGrpSpPr>
          <p:grpSpPr>
            <a:xfrm>
              <a:off x="2711881" y="5848654"/>
              <a:ext cx="9043345" cy="462116"/>
              <a:chOff x="2711881" y="5848654"/>
              <a:chExt cx="9043345" cy="462116"/>
            </a:xfrm>
          </p:grpSpPr>
          <p:sp>
            <p:nvSpPr>
              <p:cNvPr id="20" name="Chevron 19">
                <a:extLst>
                  <a:ext uri="{FF2B5EF4-FFF2-40B4-BE49-F238E27FC236}">
                    <a16:creationId xmlns:a16="http://schemas.microsoft.com/office/drawing/2014/main" id="{B1ACD758-0DD2-AF42-92A2-03CA91870437}"/>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1" name="Chevron 20">
                <a:extLst>
                  <a:ext uri="{FF2B5EF4-FFF2-40B4-BE49-F238E27FC236}">
                    <a16:creationId xmlns:a16="http://schemas.microsoft.com/office/drawing/2014/main" id="{CD896025-BC8C-F94E-9C9C-E8E7D39E3E46}"/>
                  </a:ext>
                </a:extLst>
              </p:cNvPr>
              <p:cNvSpPr/>
              <p:nvPr/>
            </p:nvSpPr>
            <p:spPr>
              <a:xfrm>
                <a:off x="3825954" y="5848654"/>
                <a:ext cx="1801849"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Identify process improvement opportunities</a:t>
                </a:r>
              </a:p>
            </p:txBody>
          </p:sp>
          <p:sp>
            <p:nvSpPr>
              <p:cNvPr id="22" name="Chevron 21">
                <a:extLst>
                  <a:ext uri="{FF2B5EF4-FFF2-40B4-BE49-F238E27FC236}">
                    <a16:creationId xmlns:a16="http://schemas.microsoft.com/office/drawing/2014/main" id="{124163F1-8D53-FF4D-B3EE-1FFDCF3C588E}"/>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3" name="Chevron 22">
                <a:extLst>
                  <a:ext uri="{FF2B5EF4-FFF2-40B4-BE49-F238E27FC236}">
                    <a16:creationId xmlns:a16="http://schemas.microsoft.com/office/drawing/2014/main" id="{4619007B-4F03-4B47-BC70-C2D374756D18}"/>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4" name="Chevron 23">
                <a:extLst>
                  <a:ext uri="{FF2B5EF4-FFF2-40B4-BE49-F238E27FC236}">
                    <a16:creationId xmlns:a16="http://schemas.microsoft.com/office/drawing/2014/main" id="{1EE2E581-3ED8-3345-A6DA-03B83A49A1DC}"/>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5" name="Chevron 24">
                <a:extLst>
                  <a:ext uri="{FF2B5EF4-FFF2-40B4-BE49-F238E27FC236}">
                    <a16:creationId xmlns:a16="http://schemas.microsoft.com/office/drawing/2014/main" id="{132A02B3-89E0-4641-A8B5-27C2FF2CB2A3}"/>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19" name="TextBox 18">
              <a:extLst>
                <a:ext uri="{FF2B5EF4-FFF2-40B4-BE49-F238E27FC236}">
                  <a16:creationId xmlns:a16="http://schemas.microsoft.com/office/drawing/2014/main" id="{0C24D7A6-297F-F042-8B3F-A8FBAB78FF02}"/>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630119551"/>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109255"/>
            <a:ext cx="5093807" cy="284722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Work with process owners to decide whether OOTB ServiceNow processes will deliver the process improvements you want (meaning you can simply drop your existing processes and adopt OOTB), or if you will require configurations to OOTB</a:t>
            </a:r>
          </a:p>
          <a:p>
            <a:pPr marL="227965" indent="-227965">
              <a:buFont typeface="Wingdings" pitchFamily="2" charset="2"/>
              <a:buChar char="q"/>
            </a:pPr>
            <a:r>
              <a:rPr lang="en-US" sz="1200" dirty="0"/>
              <a:t>Compare to-be process maps with ServiceNow OOTB process maps and consider: </a:t>
            </a:r>
          </a:p>
          <a:p>
            <a:pPr marL="456565" lvl="1" indent="-224790">
              <a:buFont typeface="Wingdings" pitchFamily="2" charset="2"/>
              <a:buChar char="q"/>
            </a:pPr>
            <a:r>
              <a:rPr lang="en-US" sz="1100" b="1" dirty="0"/>
              <a:t>If OOTB adequately supports the value stream and objectives established in Step 1 – </a:t>
            </a:r>
            <a:r>
              <a:rPr lang="en-US" sz="1100" dirty="0"/>
              <a:t>If they don’t, you likely need to make configurations to OOTB during the initial implementation.) </a:t>
            </a:r>
          </a:p>
          <a:p>
            <a:pPr marL="456565" lvl="1" indent="-224790">
              <a:buFont typeface="Wingdings" pitchFamily="2" charset="2"/>
              <a:buChar char="q"/>
            </a:pPr>
            <a:r>
              <a:rPr lang="en-US" sz="1100" b="1" dirty="0"/>
              <a:t>If OOTB process will deliver some (or all) of the process improvement opportunities identified and prioritized in Step 3 – </a:t>
            </a:r>
            <a:r>
              <a:rPr lang="en-US" sz="1100" dirty="0"/>
              <a:t>If they will, it likely makes sense to adopt OOTB processes to start.</a:t>
            </a:r>
          </a:p>
          <a:p>
            <a:pPr marL="0" indent="0">
              <a:buNone/>
            </a:pPr>
            <a:endParaRPr lang="en-US" sz="12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spAutoFit/>
          </a:bodyPr>
          <a:lstStyle/>
          <a:p>
            <a:r>
              <a:rPr lang="en-US" sz="1200" dirty="0"/>
              <a:t>Once you’ve identified and selected your process improvement opportunities, it’s time to design how processes will actually be improved. Now Platform owners and their teams are well positioned to orchestrate and support this process improvement design, but they will have to rely on process owners’ expertise to reimagine how work processes can flow better and deliver more value.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 Design process improvements</a:t>
            </a:r>
          </a:p>
        </p:txBody>
      </p:sp>
      <p:sp>
        <p:nvSpPr>
          <p:cNvPr id="30" name="Chevron 29">
            <a:extLst>
              <a:ext uri="{FF2B5EF4-FFF2-40B4-BE49-F238E27FC236}">
                <a16:creationId xmlns:a16="http://schemas.microsoft.com/office/drawing/2014/main" id="{499493D1-0E54-B24F-A0C8-986015C25483}"/>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36" name="Chevron 35">
            <a:extLst>
              <a:ext uri="{FF2B5EF4-FFF2-40B4-BE49-F238E27FC236}">
                <a16:creationId xmlns:a16="http://schemas.microsoft.com/office/drawing/2014/main" id="{D87AA5A6-54CE-3B40-8633-E024CBF708AA}"/>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37" name="Chevron 36">
            <a:extLst>
              <a:ext uri="{FF2B5EF4-FFF2-40B4-BE49-F238E27FC236}">
                <a16:creationId xmlns:a16="http://schemas.microsoft.com/office/drawing/2014/main" id="{2A558225-0C02-AD4F-B7C0-4FEDAE69D5CA}"/>
              </a:ext>
            </a:extLst>
          </p:cNvPr>
          <p:cNvSpPr/>
          <p:nvPr/>
        </p:nvSpPr>
        <p:spPr>
          <a:xfrm>
            <a:off x="5267376" y="5848654"/>
            <a:ext cx="159533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Design process improvements</a:t>
            </a:r>
          </a:p>
        </p:txBody>
      </p:sp>
      <p:sp>
        <p:nvSpPr>
          <p:cNvPr id="38" name="Chevron 37">
            <a:extLst>
              <a:ext uri="{FF2B5EF4-FFF2-40B4-BE49-F238E27FC236}">
                <a16:creationId xmlns:a16="http://schemas.microsoft.com/office/drawing/2014/main" id="{3F5509C4-5D93-4B45-9E41-50D3A7B3012D}"/>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16" name="Chevron 15">
            <a:extLst>
              <a:ext uri="{FF2B5EF4-FFF2-40B4-BE49-F238E27FC236}">
                <a16:creationId xmlns:a16="http://schemas.microsoft.com/office/drawing/2014/main" id="{5982D01E-59A2-0A40-9B15-6B543B8C9233}"/>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17" name="Chevron 16">
            <a:extLst>
              <a:ext uri="{FF2B5EF4-FFF2-40B4-BE49-F238E27FC236}">
                <a16:creationId xmlns:a16="http://schemas.microsoft.com/office/drawing/2014/main" id="{E3DD4980-4421-A649-A601-932EE6D800BE}"/>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sp>
        <p:nvSpPr>
          <p:cNvPr id="19" name="Content Placeholder 11">
            <a:extLst>
              <a:ext uri="{FF2B5EF4-FFF2-40B4-BE49-F238E27FC236}">
                <a16:creationId xmlns:a16="http://schemas.microsoft.com/office/drawing/2014/main" id="{95FA982D-9E6E-FB48-9C06-ACA920758A89}"/>
              </a:ext>
            </a:extLst>
          </p:cNvPr>
          <p:cNvSpPr txBox="1">
            <a:spLocks/>
          </p:cNvSpPr>
          <p:nvPr/>
        </p:nvSpPr>
        <p:spPr>
          <a:xfrm>
            <a:off x="5826868" y="2109255"/>
            <a:ext cx="5839444" cy="3154508"/>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Connect platform owners with process owners and other stakeholders to design how OOTB ServiceNow processes will be modified and configured to deliver needed process improvements, as prioritized in Step 2b</a:t>
            </a:r>
          </a:p>
          <a:p>
            <a:pPr>
              <a:buFont typeface="Wingdings" pitchFamily="2" charset="2"/>
              <a:buChar char="q"/>
            </a:pPr>
            <a:r>
              <a:rPr lang="en-US" sz="1200" dirty="0"/>
              <a:t>Assign process improvement design to the process owner and ServiceNow admins and developers in your organization.</a:t>
            </a:r>
          </a:p>
          <a:p>
            <a:pPr>
              <a:buFont typeface="Wingdings" pitchFamily="2" charset="2"/>
              <a:buChar char="q"/>
            </a:pPr>
            <a:r>
              <a:rPr lang="en-US" sz="1200" dirty="0"/>
              <a:t>Schedule meetings between process owners, ServiceNow administrators, and IT automation SMEs to design process improvements via automation, especially in IT processes like </a:t>
            </a:r>
            <a:r>
              <a:rPr lang="en-US" sz="1200" dirty="0">
                <a:hlinkClick r:id="rId3"/>
              </a:rPr>
              <a:t>incident</a:t>
            </a:r>
            <a:r>
              <a:rPr lang="en-US" sz="1200" dirty="0"/>
              <a:t>, </a:t>
            </a:r>
            <a:r>
              <a:rPr lang="en-US" sz="1200" dirty="0">
                <a:hlinkClick r:id="rId3"/>
              </a:rPr>
              <a:t>change</a:t>
            </a:r>
            <a:r>
              <a:rPr lang="en-US" sz="1200" dirty="0"/>
              <a:t>, and configuration management.</a:t>
            </a:r>
          </a:p>
          <a:p>
            <a:pPr>
              <a:buFont typeface="Wingdings" pitchFamily="2" charset="2"/>
              <a:buChar char="q"/>
            </a:pPr>
            <a:r>
              <a:rPr lang="en-US" sz="1200" dirty="0"/>
              <a:t>Update your runbooks and as-is process maps to depict a new, post-improvement process state.</a:t>
            </a:r>
          </a:p>
          <a:p>
            <a:pPr>
              <a:buFont typeface="Wingdings" pitchFamily="2" charset="2"/>
              <a:buChar char="q"/>
            </a:pPr>
            <a:r>
              <a:rPr lang="en-US" sz="1200" dirty="0"/>
              <a:t>Meet with your executive sponsor, governance board members, and other senior leadership to communicate the proposed improvements.</a:t>
            </a:r>
          </a:p>
          <a:p>
            <a:pPr lvl="1">
              <a:buFont typeface="Wingdings" pitchFamily="2" charset="2"/>
              <a:buChar char="q"/>
            </a:pPr>
            <a:r>
              <a:rPr lang="en-US" sz="1100" dirty="0"/>
              <a:t>Gather feedback to inform the final decisions on which designs to implement.</a:t>
            </a:r>
          </a:p>
          <a:p>
            <a:pPr marL="0" indent="0">
              <a:buNone/>
            </a:pPr>
            <a:endParaRPr lang="en-US" sz="1200" b="1" dirty="0"/>
          </a:p>
        </p:txBody>
      </p:sp>
      <p:sp>
        <p:nvSpPr>
          <p:cNvPr id="18" name="Rectangle 17">
            <a:extLst>
              <a:ext uri="{FF2B5EF4-FFF2-40B4-BE49-F238E27FC236}">
                <a16:creationId xmlns:a16="http://schemas.microsoft.com/office/drawing/2014/main" id="{19445D94-AC69-A84C-BE64-04D38FDD678C}"/>
              </a:ext>
            </a:extLst>
          </p:cNvPr>
          <p:cNvSpPr/>
          <p:nvPr/>
        </p:nvSpPr>
        <p:spPr>
          <a:xfrm>
            <a:off x="435272" y="4840724"/>
            <a:ext cx="5192531" cy="77498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100" b="1" dirty="0">
                <a:solidFill>
                  <a:schemeClr val="tx1"/>
                </a:solidFill>
              </a:rPr>
              <a:t>Practitioner insight: </a:t>
            </a:r>
            <a:r>
              <a:rPr lang="en-US" sz="1100" dirty="0">
                <a:solidFill>
                  <a:schemeClr val="tx1"/>
                </a:solidFill>
              </a:rPr>
              <a:t>Try to limit configuration and customization where possible to avoid complexity. When you do implement configurations or customizations, be sure to </a:t>
            </a:r>
            <a:r>
              <a:rPr lang="en-US" sz="1100" dirty="0">
                <a:solidFill>
                  <a:schemeClr val="tx1"/>
                </a:solidFill>
                <a:hlinkClick r:id="rId4"/>
              </a:rPr>
              <a:t>assess how those configurations and customizations can potentially increase complexity and technical debt</a:t>
            </a:r>
            <a:r>
              <a:rPr lang="en-US" sz="1100" dirty="0">
                <a:solidFill>
                  <a:schemeClr val="tx1"/>
                </a:solidFill>
              </a:rPr>
              <a:t>.</a:t>
            </a:r>
          </a:p>
        </p:txBody>
      </p:sp>
      <p:grpSp>
        <p:nvGrpSpPr>
          <p:cNvPr id="15" name="Group 14">
            <a:extLst>
              <a:ext uri="{FF2B5EF4-FFF2-40B4-BE49-F238E27FC236}">
                <a16:creationId xmlns:a16="http://schemas.microsoft.com/office/drawing/2014/main" id="{A4EE61AB-EBF0-BF4C-869C-D1AF32B3FE9F}"/>
              </a:ext>
            </a:extLst>
          </p:cNvPr>
          <p:cNvGrpSpPr/>
          <p:nvPr/>
        </p:nvGrpSpPr>
        <p:grpSpPr>
          <a:xfrm>
            <a:off x="441230" y="5848654"/>
            <a:ext cx="11313996" cy="462116"/>
            <a:chOff x="2411874" y="5848654"/>
            <a:chExt cx="9343352" cy="462116"/>
          </a:xfrm>
        </p:grpSpPr>
        <p:grpSp>
          <p:nvGrpSpPr>
            <p:cNvPr id="20" name="Group 19">
              <a:extLst>
                <a:ext uri="{FF2B5EF4-FFF2-40B4-BE49-F238E27FC236}">
                  <a16:creationId xmlns:a16="http://schemas.microsoft.com/office/drawing/2014/main" id="{8891418E-C28E-524B-B3F2-7B7F81AC7DE7}"/>
                </a:ext>
              </a:extLst>
            </p:cNvPr>
            <p:cNvGrpSpPr/>
            <p:nvPr/>
          </p:nvGrpSpPr>
          <p:grpSpPr>
            <a:xfrm>
              <a:off x="2711881" y="5848654"/>
              <a:ext cx="9043345" cy="462116"/>
              <a:chOff x="2711881" y="5848654"/>
              <a:chExt cx="9043345" cy="462116"/>
            </a:xfrm>
          </p:grpSpPr>
          <p:sp>
            <p:nvSpPr>
              <p:cNvPr id="22" name="Chevron 21">
                <a:extLst>
                  <a:ext uri="{FF2B5EF4-FFF2-40B4-BE49-F238E27FC236}">
                    <a16:creationId xmlns:a16="http://schemas.microsoft.com/office/drawing/2014/main" id="{5BABD280-09DD-034D-99DC-CBACBC5FD54A}"/>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3" name="Chevron 22">
                <a:extLst>
                  <a:ext uri="{FF2B5EF4-FFF2-40B4-BE49-F238E27FC236}">
                    <a16:creationId xmlns:a16="http://schemas.microsoft.com/office/drawing/2014/main" id="{DC244143-FCB6-404C-BA32-8957EDE9AC1A}"/>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4" name="Chevron 23">
                <a:extLst>
                  <a:ext uri="{FF2B5EF4-FFF2-40B4-BE49-F238E27FC236}">
                    <a16:creationId xmlns:a16="http://schemas.microsoft.com/office/drawing/2014/main" id="{92C82DBC-DA43-E147-80C9-19F92135E90E}"/>
                  </a:ext>
                </a:extLst>
              </p:cNvPr>
              <p:cNvSpPr/>
              <p:nvPr/>
            </p:nvSpPr>
            <p:spPr>
              <a:xfrm>
                <a:off x="5267376" y="5848654"/>
                <a:ext cx="159533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Design process improvements</a:t>
                </a:r>
              </a:p>
            </p:txBody>
          </p:sp>
          <p:sp>
            <p:nvSpPr>
              <p:cNvPr id="25" name="Chevron 24">
                <a:extLst>
                  <a:ext uri="{FF2B5EF4-FFF2-40B4-BE49-F238E27FC236}">
                    <a16:creationId xmlns:a16="http://schemas.microsoft.com/office/drawing/2014/main" id="{80E2B560-F19E-B14D-B328-31D71150F96F}"/>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6" name="Chevron 25">
                <a:extLst>
                  <a:ext uri="{FF2B5EF4-FFF2-40B4-BE49-F238E27FC236}">
                    <a16:creationId xmlns:a16="http://schemas.microsoft.com/office/drawing/2014/main" id="{BBC41217-0CE9-B74D-AD26-FF0BB77393F7}"/>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7" name="Chevron 26">
                <a:extLst>
                  <a:ext uri="{FF2B5EF4-FFF2-40B4-BE49-F238E27FC236}">
                    <a16:creationId xmlns:a16="http://schemas.microsoft.com/office/drawing/2014/main" id="{4D04CFDB-6877-A244-B0F3-FEB5C16F63FF}"/>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21" name="TextBox 20">
              <a:extLst>
                <a:ext uri="{FF2B5EF4-FFF2-40B4-BE49-F238E27FC236}">
                  <a16:creationId xmlns:a16="http://schemas.microsoft.com/office/drawing/2014/main" id="{31A2F899-7FF5-DF44-A295-246EC1F30AFC}"/>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2905291243"/>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663436"/>
            <a:ext cx="6273605" cy="271663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Work with process owners to develop a phased roadmap for further process improvement after the initial ServiceNow implementation</a:t>
            </a:r>
          </a:p>
          <a:p>
            <a:pPr>
              <a:buFont typeface="Wingdings" pitchFamily="2" charset="2"/>
              <a:buChar char="q"/>
            </a:pPr>
            <a:r>
              <a:rPr lang="en-US" sz="1200" dirty="0"/>
              <a:t>Plan a sequence of process improvements that will capture all identified process improvement opportunities over time (typically two to three years).</a:t>
            </a:r>
          </a:p>
          <a:p>
            <a:pPr>
              <a:buFont typeface="Wingdings" pitchFamily="2" charset="2"/>
              <a:buChar char="q"/>
            </a:pPr>
            <a:r>
              <a:rPr lang="en-US" sz="1200" dirty="0"/>
              <a:t>Schedule periodic audits (at least twice each year) to assess progress against process improvement goals.</a:t>
            </a:r>
          </a:p>
          <a:p>
            <a:pPr>
              <a:buFont typeface="Wingdings" pitchFamily="2" charset="2"/>
              <a:buChar char="q"/>
            </a:pPr>
            <a:r>
              <a:rPr lang="en-US" sz="1200" dirty="0"/>
              <a:t>Update your process improvement roadmap after every ServiceNow upgrade to identify where new capability/functionality surfaces new process improvement opportunities, or addresses opportunities in your backlog (or on your roadmap).</a:t>
            </a:r>
          </a:p>
          <a:p>
            <a:pPr>
              <a:buFont typeface="Wingdings" pitchFamily="2" charset="2"/>
              <a:buChar char="q"/>
            </a:pPr>
            <a:r>
              <a:rPr lang="en-US" sz="1200" dirty="0"/>
              <a:t>Update your roadmap periodically (every six or 12 months) to reflect any changes in organization, leadership, vision, mission, business values, etc.</a:t>
            </a:r>
            <a:endParaRPr lang="en-US" sz="1200" b="1" dirty="0"/>
          </a:p>
          <a:p>
            <a:pPr>
              <a:buFont typeface="Wingdings" pitchFamily="2" charset="2"/>
              <a:buChar char="q"/>
            </a:pPr>
            <a:endParaRPr lang="en-US" sz="1200" b="1" dirty="0"/>
          </a:p>
          <a:p>
            <a:pPr>
              <a:buFont typeface="Wingdings" pitchFamily="2" charset="2"/>
              <a:buChar char="q"/>
            </a:pPr>
            <a:endParaRPr lang="en-US" sz="1200" b="1" dirty="0"/>
          </a:p>
          <a:p>
            <a:pPr marL="0" indent="0">
              <a:buNone/>
            </a:pPr>
            <a:endParaRPr lang="en-US" sz="12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1200329"/>
          </a:xfrm>
          <a:prstGeom prst="rect">
            <a:avLst/>
          </a:prstGeom>
          <a:noFill/>
        </p:spPr>
        <p:txBody>
          <a:bodyPr wrap="square" rtlCol="0">
            <a:spAutoFit/>
          </a:bodyPr>
          <a:lstStyle/>
          <a:p>
            <a:r>
              <a:rPr lang="en-US" sz="1200" dirty="0"/>
              <a:t>Baseline process improvement steps are all about defining process ownership, collecting a sense of your existing processes and how you ideally want them to work, and getting some quick-win process improvements under your belt before or during ServiceNow implementation. Of course, you also likely identified many other important process improvement opportunities that you couldn’t implement as initial quick wins. Post implementation, you should work with process owners to develop a phased roadmap that charts your plans for implementing other process improvements over time. This roadmapping will keep your process improvement goals active until you can start to source new process improvement ideas and foster a </a:t>
            </a:r>
            <a:r>
              <a:rPr lang="en-US" sz="1200" i="1" dirty="0"/>
              <a:t>process improvement mindset</a:t>
            </a:r>
            <a:r>
              <a:rPr lang="en-US" sz="1200" dirty="0"/>
              <a:t> in your organization.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 Plan future process improvements</a:t>
            </a:r>
          </a:p>
        </p:txBody>
      </p:sp>
      <p:sp>
        <p:nvSpPr>
          <p:cNvPr id="30" name="Chevron 29">
            <a:extLst>
              <a:ext uri="{FF2B5EF4-FFF2-40B4-BE49-F238E27FC236}">
                <a16:creationId xmlns:a16="http://schemas.microsoft.com/office/drawing/2014/main" id="{499493D1-0E54-B24F-A0C8-986015C25483}"/>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36" name="Chevron 35">
            <a:extLst>
              <a:ext uri="{FF2B5EF4-FFF2-40B4-BE49-F238E27FC236}">
                <a16:creationId xmlns:a16="http://schemas.microsoft.com/office/drawing/2014/main" id="{D87AA5A6-54CE-3B40-8633-E024CBF708AA}"/>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37" name="Chevron 36">
            <a:extLst>
              <a:ext uri="{FF2B5EF4-FFF2-40B4-BE49-F238E27FC236}">
                <a16:creationId xmlns:a16="http://schemas.microsoft.com/office/drawing/2014/main" id="{2A558225-0C02-AD4F-B7C0-4FEDAE69D5CA}"/>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38" name="Chevron 37">
            <a:extLst>
              <a:ext uri="{FF2B5EF4-FFF2-40B4-BE49-F238E27FC236}">
                <a16:creationId xmlns:a16="http://schemas.microsoft.com/office/drawing/2014/main" id="{3F5509C4-5D93-4B45-9E41-50D3A7B3012D}"/>
              </a:ext>
            </a:extLst>
          </p:cNvPr>
          <p:cNvSpPr/>
          <p:nvPr/>
        </p:nvSpPr>
        <p:spPr>
          <a:xfrm>
            <a:off x="6567397" y="5848654"/>
            <a:ext cx="200156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Plan future process improvement opportunities</a:t>
            </a:r>
          </a:p>
        </p:txBody>
      </p:sp>
      <p:sp>
        <p:nvSpPr>
          <p:cNvPr id="16" name="Chevron 15">
            <a:extLst>
              <a:ext uri="{FF2B5EF4-FFF2-40B4-BE49-F238E27FC236}">
                <a16:creationId xmlns:a16="http://schemas.microsoft.com/office/drawing/2014/main" id="{5982D01E-59A2-0A40-9B15-6B543B8C9233}"/>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17" name="Chevron 16">
            <a:extLst>
              <a:ext uri="{FF2B5EF4-FFF2-40B4-BE49-F238E27FC236}">
                <a16:creationId xmlns:a16="http://schemas.microsoft.com/office/drawing/2014/main" id="{E3DD4980-4421-A649-A601-932EE6D800BE}"/>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nvGrpSpPr>
          <p:cNvPr id="14" name="Group 13">
            <a:extLst>
              <a:ext uri="{FF2B5EF4-FFF2-40B4-BE49-F238E27FC236}">
                <a16:creationId xmlns:a16="http://schemas.microsoft.com/office/drawing/2014/main" id="{7EB0A896-F4DD-EF49-81D0-27DE3FC7C572}"/>
              </a:ext>
            </a:extLst>
          </p:cNvPr>
          <p:cNvGrpSpPr/>
          <p:nvPr/>
        </p:nvGrpSpPr>
        <p:grpSpPr>
          <a:xfrm>
            <a:off x="441230" y="5848654"/>
            <a:ext cx="11313996" cy="462116"/>
            <a:chOff x="2411874" y="5848654"/>
            <a:chExt cx="9343352" cy="462116"/>
          </a:xfrm>
        </p:grpSpPr>
        <p:grpSp>
          <p:nvGrpSpPr>
            <p:cNvPr id="15" name="Group 14">
              <a:extLst>
                <a:ext uri="{FF2B5EF4-FFF2-40B4-BE49-F238E27FC236}">
                  <a16:creationId xmlns:a16="http://schemas.microsoft.com/office/drawing/2014/main" id="{089B7169-6445-CD4C-A8BB-2ED9A7DB2B61}"/>
                </a:ext>
              </a:extLst>
            </p:cNvPr>
            <p:cNvGrpSpPr/>
            <p:nvPr/>
          </p:nvGrpSpPr>
          <p:grpSpPr>
            <a:xfrm>
              <a:off x="2711881" y="5848654"/>
              <a:ext cx="9043345" cy="462116"/>
              <a:chOff x="2711881" y="5848654"/>
              <a:chExt cx="9043345" cy="462116"/>
            </a:xfrm>
          </p:grpSpPr>
          <p:sp>
            <p:nvSpPr>
              <p:cNvPr id="19" name="Chevron 18">
                <a:extLst>
                  <a:ext uri="{FF2B5EF4-FFF2-40B4-BE49-F238E27FC236}">
                    <a16:creationId xmlns:a16="http://schemas.microsoft.com/office/drawing/2014/main" id="{4C06160C-7B2A-B14F-B2F5-63E0004E4D84}"/>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0" name="Chevron 19">
                <a:extLst>
                  <a:ext uri="{FF2B5EF4-FFF2-40B4-BE49-F238E27FC236}">
                    <a16:creationId xmlns:a16="http://schemas.microsoft.com/office/drawing/2014/main" id="{1D201AE2-F862-A840-BC17-458BF3B3714B}"/>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1" name="Chevron 20">
                <a:extLst>
                  <a:ext uri="{FF2B5EF4-FFF2-40B4-BE49-F238E27FC236}">
                    <a16:creationId xmlns:a16="http://schemas.microsoft.com/office/drawing/2014/main" id="{4E5BC95D-94B3-6241-B88F-08C32FF48944}"/>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2" name="Chevron 21">
                <a:extLst>
                  <a:ext uri="{FF2B5EF4-FFF2-40B4-BE49-F238E27FC236}">
                    <a16:creationId xmlns:a16="http://schemas.microsoft.com/office/drawing/2014/main" id="{0AC68B96-2A92-3C4B-A6F3-9C228C8EB5CF}"/>
                  </a:ext>
                </a:extLst>
              </p:cNvPr>
              <p:cNvSpPr/>
              <p:nvPr/>
            </p:nvSpPr>
            <p:spPr>
              <a:xfrm>
                <a:off x="6567397" y="5848654"/>
                <a:ext cx="200156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Plan future process improvement opportunities</a:t>
                </a:r>
              </a:p>
            </p:txBody>
          </p:sp>
          <p:sp>
            <p:nvSpPr>
              <p:cNvPr id="23" name="Chevron 22">
                <a:extLst>
                  <a:ext uri="{FF2B5EF4-FFF2-40B4-BE49-F238E27FC236}">
                    <a16:creationId xmlns:a16="http://schemas.microsoft.com/office/drawing/2014/main" id="{C760FCDB-E42B-6943-A13E-D23089ED512C}"/>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4" name="Chevron 23">
                <a:extLst>
                  <a:ext uri="{FF2B5EF4-FFF2-40B4-BE49-F238E27FC236}">
                    <a16:creationId xmlns:a16="http://schemas.microsoft.com/office/drawing/2014/main" id="{C4F23D01-01D8-A84F-A2F4-1732010EF872}"/>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18" name="TextBox 17">
              <a:extLst>
                <a:ext uri="{FF2B5EF4-FFF2-40B4-BE49-F238E27FC236}">
                  <a16:creationId xmlns:a16="http://schemas.microsoft.com/office/drawing/2014/main" id="{CAE088E2-3782-5B44-B70D-B6F7269DF0EC}"/>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2779681997"/>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 Plan future process improvements (Continued)</a:t>
            </a:r>
          </a:p>
        </p:txBody>
      </p:sp>
      <p:sp>
        <p:nvSpPr>
          <p:cNvPr id="19" name="Content Placeholder 11">
            <a:extLst>
              <a:ext uri="{FF2B5EF4-FFF2-40B4-BE49-F238E27FC236}">
                <a16:creationId xmlns:a16="http://schemas.microsoft.com/office/drawing/2014/main" id="{95FA982D-9E6E-FB48-9C06-ACA920758A89}"/>
              </a:ext>
            </a:extLst>
          </p:cNvPr>
          <p:cNvSpPr txBox="1">
            <a:spLocks/>
          </p:cNvSpPr>
          <p:nvPr/>
        </p:nvSpPr>
        <p:spPr>
          <a:xfrm>
            <a:off x="441231" y="1467391"/>
            <a:ext cx="9853488" cy="4065191"/>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Prioritize process improvement plans in your roadmap based on how much business value they will deliver/support, prioritizing process improvements that increase speed and stability </a:t>
            </a:r>
            <a:endParaRPr lang="en-US" sz="1200" dirty="0"/>
          </a:p>
          <a:p>
            <a:pPr>
              <a:buFont typeface="Wingdings" pitchFamily="2" charset="2"/>
              <a:buChar char="q"/>
            </a:pPr>
            <a:r>
              <a:rPr lang="en-US" sz="1200" dirty="0"/>
              <a:t>Review the sequence of process improvement plans in your roadmap and work with process owners to select processes that should be prioritized for additional improvement.</a:t>
            </a:r>
          </a:p>
          <a:p>
            <a:pPr lvl="1">
              <a:buFont typeface="Wingdings" pitchFamily="2" charset="2"/>
              <a:buChar char="q"/>
            </a:pPr>
            <a:r>
              <a:rPr lang="en-US" sz="1100" dirty="0"/>
              <a:t>Compare the times currently spent on processes or process steps to identify those that are currently most time consuming. Would it take more time to improve the process than the improvement itself would save process users over one year? If so, consider dropping or deprioritizing this improvement plan from your roadmap. If not, consider prioritizing it on your roadmap to deliver time savings earlier. </a:t>
            </a:r>
          </a:p>
          <a:p>
            <a:pPr lvl="1">
              <a:buFont typeface="Wingdings" pitchFamily="2" charset="2"/>
              <a:buChar char="q"/>
            </a:pPr>
            <a:r>
              <a:rPr lang="en-US" sz="1100" dirty="0"/>
              <a:t>Assess the potential risks associated with changing each process and prioritize process improvements with relatively low risks. </a:t>
            </a:r>
          </a:p>
          <a:p>
            <a:pPr lvl="1">
              <a:buFont typeface="Wingdings" pitchFamily="2" charset="2"/>
              <a:buChar char="q"/>
            </a:pPr>
            <a:r>
              <a:rPr lang="en-US" sz="1100" dirty="0"/>
              <a:t>Assess the costs and benefits associated with implementing process improvements on the roadmap. Prioritize process improvements where you get the most benefit at minimal cost. Don’t worry about calculating exact dollar values for costs at this stage—just go through a simple assessment to identify potentially easy opportunities to deliver value. </a:t>
            </a:r>
          </a:p>
          <a:p>
            <a:pPr lvl="1">
              <a:buFont typeface="Wingdings" pitchFamily="2" charset="2"/>
              <a:buChar char="q"/>
            </a:pPr>
            <a:r>
              <a:rPr lang="en-US" sz="1100" dirty="0"/>
              <a:t>Look at how many handoffs and manual steps remain in your ServiceNow processes. Prioritize process improvements that will reduce the number of manual steps and handoffs. </a:t>
            </a:r>
          </a:p>
          <a:p>
            <a:pPr lvl="1">
              <a:buFont typeface="Wingdings" pitchFamily="2" charset="2"/>
              <a:buChar char="q"/>
            </a:pPr>
            <a:r>
              <a:rPr lang="en-US" sz="1100" dirty="0"/>
              <a:t>Consider prioritizing process improvement where the number of people involved in decision-making is more than three people for any step of the overall process.</a:t>
            </a:r>
          </a:p>
          <a:p>
            <a:pPr lvl="1">
              <a:buFont typeface="Wingdings" pitchFamily="2" charset="2"/>
              <a:buChar char="q"/>
            </a:pPr>
            <a:r>
              <a:rPr lang="en-US" sz="1100" dirty="0"/>
              <a:t>Identify any process decisions that can “break the business” and avoid changing processes directly or indirectly involved in supporting those decisions, where possible.</a:t>
            </a:r>
          </a:p>
          <a:p>
            <a:pPr marL="0" indent="0">
              <a:buNone/>
            </a:pPr>
            <a:endParaRPr lang="en-US" sz="1200" b="1" dirty="0"/>
          </a:p>
        </p:txBody>
      </p:sp>
      <p:sp>
        <p:nvSpPr>
          <p:cNvPr id="18" name="Chevron 17">
            <a:extLst>
              <a:ext uri="{FF2B5EF4-FFF2-40B4-BE49-F238E27FC236}">
                <a16:creationId xmlns:a16="http://schemas.microsoft.com/office/drawing/2014/main" id="{11672B55-A7E5-C14E-98F5-D5BE3764E6AA}"/>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0" name="Chevron 19">
            <a:extLst>
              <a:ext uri="{FF2B5EF4-FFF2-40B4-BE49-F238E27FC236}">
                <a16:creationId xmlns:a16="http://schemas.microsoft.com/office/drawing/2014/main" id="{D6E6AD4B-16CB-4E41-8ACF-954604FC60E5}"/>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1" name="Chevron 20">
            <a:extLst>
              <a:ext uri="{FF2B5EF4-FFF2-40B4-BE49-F238E27FC236}">
                <a16:creationId xmlns:a16="http://schemas.microsoft.com/office/drawing/2014/main" id="{FA5F7D1E-3B8D-DC49-A63A-EA3E9FBE0A21}"/>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2" name="Chevron 21">
            <a:extLst>
              <a:ext uri="{FF2B5EF4-FFF2-40B4-BE49-F238E27FC236}">
                <a16:creationId xmlns:a16="http://schemas.microsoft.com/office/drawing/2014/main" id="{D0042EF6-95C7-F146-BB09-54F8077B108F}"/>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3" name="Chevron 22">
            <a:extLst>
              <a:ext uri="{FF2B5EF4-FFF2-40B4-BE49-F238E27FC236}">
                <a16:creationId xmlns:a16="http://schemas.microsoft.com/office/drawing/2014/main" id="{F8743E22-0C50-ED4A-B483-0BD120373D60}"/>
              </a:ext>
            </a:extLst>
          </p:cNvPr>
          <p:cNvSpPr/>
          <p:nvPr/>
        </p:nvSpPr>
        <p:spPr>
          <a:xfrm>
            <a:off x="6567397" y="5848654"/>
            <a:ext cx="200156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Plan future process improvement opportunities</a:t>
            </a:r>
          </a:p>
        </p:txBody>
      </p:sp>
      <p:sp>
        <p:nvSpPr>
          <p:cNvPr id="24" name="Chevron 23">
            <a:extLst>
              <a:ext uri="{FF2B5EF4-FFF2-40B4-BE49-F238E27FC236}">
                <a16:creationId xmlns:a16="http://schemas.microsoft.com/office/drawing/2014/main" id="{D38906A4-9AB7-CD40-AAF1-25E668C76C84}"/>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5" name="Chevron 24">
            <a:extLst>
              <a:ext uri="{FF2B5EF4-FFF2-40B4-BE49-F238E27FC236}">
                <a16:creationId xmlns:a16="http://schemas.microsoft.com/office/drawing/2014/main" id="{0AD0DF5A-D242-1240-AE3E-63D8A4EFF0CB}"/>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nvGrpSpPr>
          <p:cNvPr id="12" name="Group 11">
            <a:extLst>
              <a:ext uri="{FF2B5EF4-FFF2-40B4-BE49-F238E27FC236}">
                <a16:creationId xmlns:a16="http://schemas.microsoft.com/office/drawing/2014/main" id="{BE93997C-1168-364C-9849-83A3EC03B225}"/>
              </a:ext>
            </a:extLst>
          </p:cNvPr>
          <p:cNvGrpSpPr/>
          <p:nvPr/>
        </p:nvGrpSpPr>
        <p:grpSpPr>
          <a:xfrm>
            <a:off x="441230" y="5848654"/>
            <a:ext cx="11313996" cy="462116"/>
            <a:chOff x="2411874" y="5848654"/>
            <a:chExt cx="9343352" cy="462116"/>
          </a:xfrm>
        </p:grpSpPr>
        <p:grpSp>
          <p:nvGrpSpPr>
            <p:cNvPr id="13" name="Group 12">
              <a:extLst>
                <a:ext uri="{FF2B5EF4-FFF2-40B4-BE49-F238E27FC236}">
                  <a16:creationId xmlns:a16="http://schemas.microsoft.com/office/drawing/2014/main" id="{C87FD9AB-65C7-3040-ACBB-4053CED6859D}"/>
                </a:ext>
              </a:extLst>
            </p:cNvPr>
            <p:cNvGrpSpPr/>
            <p:nvPr/>
          </p:nvGrpSpPr>
          <p:grpSpPr>
            <a:xfrm>
              <a:off x="2711881" y="5848654"/>
              <a:ext cx="9043345" cy="462116"/>
              <a:chOff x="2711881" y="5848654"/>
              <a:chExt cx="9043345" cy="462116"/>
            </a:xfrm>
          </p:grpSpPr>
          <p:sp>
            <p:nvSpPr>
              <p:cNvPr id="15" name="Chevron 14">
                <a:extLst>
                  <a:ext uri="{FF2B5EF4-FFF2-40B4-BE49-F238E27FC236}">
                    <a16:creationId xmlns:a16="http://schemas.microsoft.com/office/drawing/2014/main" id="{A187D269-D665-DD41-A3CA-34E5E09ABAD7}"/>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16" name="Chevron 15">
                <a:extLst>
                  <a:ext uri="{FF2B5EF4-FFF2-40B4-BE49-F238E27FC236}">
                    <a16:creationId xmlns:a16="http://schemas.microsoft.com/office/drawing/2014/main" id="{83ABB6CA-9ADC-B742-A7B2-003B8A60FF60}"/>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17" name="Chevron 16">
                <a:extLst>
                  <a:ext uri="{FF2B5EF4-FFF2-40B4-BE49-F238E27FC236}">
                    <a16:creationId xmlns:a16="http://schemas.microsoft.com/office/drawing/2014/main" id="{C268A6DF-4CC0-C844-A7FE-27BFA5F51BBF}"/>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6" name="Chevron 25">
                <a:extLst>
                  <a:ext uri="{FF2B5EF4-FFF2-40B4-BE49-F238E27FC236}">
                    <a16:creationId xmlns:a16="http://schemas.microsoft.com/office/drawing/2014/main" id="{88CB93BF-2938-8B4C-892C-7502B508F649}"/>
                  </a:ext>
                </a:extLst>
              </p:cNvPr>
              <p:cNvSpPr/>
              <p:nvPr/>
            </p:nvSpPr>
            <p:spPr>
              <a:xfrm>
                <a:off x="6567397" y="5848654"/>
                <a:ext cx="200156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Plan future process improvement opportunities</a:t>
                </a:r>
              </a:p>
            </p:txBody>
          </p:sp>
          <p:sp>
            <p:nvSpPr>
              <p:cNvPr id="27" name="Chevron 26">
                <a:extLst>
                  <a:ext uri="{FF2B5EF4-FFF2-40B4-BE49-F238E27FC236}">
                    <a16:creationId xmlns:a16="http://schemas.microsoft.com/office/drawing/2014/main" id="{12BDA311-CD97-BE47-9DD3-C146ACB9D455}"/>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9" name="Chevron 28">
                <a:extLst>
                  <a:ext uri="{FF2B5EF4-FFF2-40B4-BE49-F238E27FC236}">
                    <a16:creationId xmlns:a16="http://schemas.microsoft.com/office/drawing/2014/main" id="{BAC8421D-FE57-B145-AE32-4F51EF2B23C3}"/>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14" name="TextBox 13">
              <a:extLst>
                <a:ext uri="{FF2B5EF4-FFF2-40B4-BE49-F238E27FC236}">
                  <a16:creationId xmlns:a16="http://schemas.microsoft.com/office/drawing/2014/main" id="{D1CCAF98-FC24-2F43-BD05-0BD8D869A529}"/>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1394630467"/>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5a: Develop a system to continually identify process improvement</a:t>
            </a:r>
          </a:p>
        </p:txBody>
      </p:sp>
      <p:sp>
        <p:nvSpPr>
          <p:cNvPr id="18" name="Chevron 17">
            <a:extLst>
              <a:ext uri="{FF2B5EF4-FFF2-40B4-BE49-F238E27FC236}">
                <a16:creationId xmlns:a16="http://schemas.microsoft.com/office/drawing/2014/main" id="{11672B55-A7E5-C14E-98F5-D5BE3764E6AA}"/>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0" name="Chevron 19">
            <a:extLst>
              <a:ext uri="{FF2B5EF4-FFF2-40B4-BE49-F238E27FC236}">
                <a16:creationId xmlns:a16="http://schemas.microsoft.com/office/drawing/2014/main" id="{D6E6AD4B-16CB-4E41-8ACF-954604FC60E5}"/>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1" name="Chevron 20">
            <a:extLst>
              <a:ext uri="{FF2B5EF4-FFF2-40B4-BE49-F238E27FC236}">
                <a16:creationId xmlns:a16="http://schemas.microsoft.com/office/drawing/2014/main" id="{FA5F7D1E-3B8D-DC49-A63A-EA3E9FBE0A21}"/>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2" name="Chevron 21">
            <a:extLst>
              <a:ext uri="{FF2B5EF4-FFF2-40B4-BE49-F238E27FC236}">
                <a16:creationId xmlns:a16="http://schemas.microsoft.com/office/drawing/2014/main" id="{D0042EF6-95C7-F146-BB09-54F8077B108F}"/>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3" name="Chevron 22">
            <a:extLst>
              <a:ext uri="{FF2B5EF4-FFF2-40B4-BE49-F238E27FC236}">
                <a16:creationId xmlns:a16="http://schemas.microsoft.com/office/drawing/2014/main" id="{F8743E22-0C50-ED4A-B483-0BD120373D60}"/>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4" name="Chevron 23">
            <a:extLst>
              <a:ext uri="{FF2B5EF4-FFF2-40B4-BE49-F238E27FC236}">
                <a16:creationId xmlns:a16="http://schemas.microsoft.com/office/drawing/2014/main" id="{D38906A4-9AB7-CD40-AAF1-25E668C76C84}"/>
              </a:ext>
            </a:extLst>
          </p:cNvPr>
          <p:cNvSpPr/>
          <p:nvPr/>
        </p:nvSpPr>
        <p:spPr>
          <a:xfrm>
            <a:off x="8246941" y="5848654"/>
            <a:ext cx="204777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Continually identify process improvement opportunities</a:t>
            </a:r>
          </a:p>
        </p:txBody>
      </p:sp>
      <p:sp>
        <p:nvSpPr>
          <p:cNvPr id="25" name="Chevron 24">
            <a:extLst>
              <a:ext uri="{FF2B5EF4-FFF2-40B4-BE49-F238E27FC236}">
                <a16:creationId xmlns:a16="http://schemas.microsoft.com/office/drawing/2014/main" id="{0AD0DF5A-D242-1240-AE3E-63D8A4EFF0CB}"/>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sp>
        <p:nvSpPr>
          <p:cNvPr id="15" name="Content Placeholder 11">
            <a:extLst>
              <a:ext uri="{FF2B5EF4-FFF2-40B4-BE49-F238E27FC236}">
                <a16:creationId xmlns:a16="http://schemas.microsoft.com/office/drawing/2014/main" id="{536B9430-D9BD-7C4C-9D5C-CED316B4B3FE}"/>
              </a:ext>
            </a:extLst>
          </p:cNvPr>
          <p:cNvSpPr txBox="1">
            <a:spLocks/>
          </p:cNvSpPr>
          <p:nvPr/>
        </p:nvSpPr>
        <p:spPr>
          <a:xfrm>
            <a:off x="441232" y="2140323"/>
            <a:ext cx="7805710" cy="352565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Measure and monitor a process’s effectiveness on an ongoing basis </a:t>
            </a:r>
          </a:p>
          <a:p>
            <a:pPr>
              <a:buFont typeface="Wingdings" pitchFamily="2" charset="2"/>
              <a:buChar char="q"/>
            </a:pPr>
            <a:r>
              <a:rPr lang="en-US" sz="1200" dirty="0"/>
              <a:t>Ask each process owner to assemble two to three metrics (KPIs) that can reliably gauge process effectiveness in supporting intended (critical) outcomes.</a:t>
            </a:r>
          </a:p>
          <a:p>
            <a:pPr lvl="1">
              <a:buFont typeface="Wingdings" pitchFamily="2" charset="2"/>
              <a:buChar char="q"/>
            </a:pPr>
            <a:r>
              <a:rPr lang="en-US" sz="1100" dirty="0"/>
              <a:t>Work with process owners to select metrics that measure the impact of each process on the different business areas it supports (e.g., </a:t>
            </a:r>
            <a:r>
              <a:rPr lang="en-US" sz="1100" i="1" dirty="0"/>
              <a:t>% of onboarding employees that receive their laptops on day one</a:t>
            </a:r>
            <a:r>
              <a:rPr lang="en-US" sz="1100" dirty="0"/>
              <a:t>).</a:t>
            </a:r>
          </a:p>
          <a:p>
            <a:pPr lvl="1">
              <a:buFont typeface="Wingdings" pitchFamily="2" charset="2"/>
              <a:buChar char="q"/>
            </a:pPr>
            <a:r>
              <a:rPr lang="en-US" sz="1100" dirty="0"/>
              <a:t>Document the expected trends and variances in metric performance.</a:t>
            </a:r>
          </a:p>
          <a:p>
            <a:pPr>
              <a:buFont typeface="Wingdings" pitchFamily="2" charset="2"/>
              <a:buChar char="q"/>
            </a:pPr>
            <a:r>
              <a:rPr lang="en-US" sz="1200" dirty="0"/>
              <a:t>List all metrics, by relevant process, and vet them with your executive sponsor, governance boards, or another senior leader.</a:t>
            </a:r>
          </a:p>
          <a:p>
            <a:pPr lvl="1">
              <a:buFont typeface="Wingdings" pitchFamily="2" charset="2"/>
              <a:buChar char="q"/>
            </a:pPr>
            <a:r>
              <a:rPr lang="en-US" sz="1100" dirty="0"/>
              <a:t>Consider whether metrics measure how effectively each process meets the expectations and needs of the organization, whether it’s in terms of speed, quality, risk reduction, or another outcome.</a:t>
            </a:r>
          </a:p>
          <a:p>
            <a:pPr>
              <a:buFont typeface="Wingdings" pitchFamily="2" charset="2"/>
              <a:buChar char="q"/>
            </a:pPr>
            <a:r>
              <a:rPr lang="en-US" sz="1200" dirty="0"/>
              <a:t>Track all metrics in a dashboard where metrics are updated at least biweekly. Aspire to build a live dashboard, potentially using </a:t>
            </a:r>
            <a:r>
              <a:rPr lang="en-US" sz="1200" dirty="0">
                <a:hlinkClick r:id="rId3"/>
              </a:rPr>
              <a:t>ServiceNow Performance Analytics</a:t>
            </a:r>
            <a:r>
              <a:rPr lang="en-US" sz="1200" dirty="0"/>
              <a:t>.</a:t>
            </a:r>
          </a:p>
          <a:p>
            <a:pPr>
              <a:buFont typeface="Wingdings" pitchFamily="2" charset="2"/>
              <a:buChar char="q"/>
            </a:pPr>
            <a:r>
              <a:rPr lang="en-US" sz="1200" dirty="0"/>
              <a:t>Review metrics during monthly process owner meetings to inform future process improvement needs. </a:t>
            </a:r>
          </a:p>
          <a:p>
            <a:pPr>
              <a:buFont typeface="Wingdings" pitchFamily="2" charset="2"/>
              <a:buChar char="q"/>
            </a:pPr>
            <a:r>
              <a:rPr lang="en-US" sz="1200" dirty="0"/>
              <a:t>Provide up-to-date process performance metrics for governance board and leadership meetings. </a:t>
            </a:r>
          </a:p>
          <a:p>
            <a:pPr marL="0" indent="0">
              <a:buNone/>
            </a:pPr>
            <a:endParaRPr lang="en-US" sz="1200" b="1" dirty="0"/>
          </a:p>
        </p:txBody>
      </p:sp>
      <p:sp>
        <p:nvSpPr>
          <p:cNvPr id="16" name="TextBox 15">
            <a:extLst>
              <a:ext uri="{FF2B5EF4-FFF2-40B4-BE49-F238E27FC236}">
                <a16:creationId xmlns:a16="http://schemas.microsoft.com/office/drawing/2014/main" id="{4DACA112-831C-B744-A415-5CBE361C1FD7}"/>
              </a:ext>
            </a:extLst>
          </p:cNvPr>
          <p:cNvSpPr txBox="1"/>
          <p:nvPr/>
        </p:nvSpPr>
        <p:spPr>
          <a:xfrm>
            <a:off x="441231" y="1216966"/>
            <a:ext cx="11225082" cy="830997"/>
          </a:xfrm>
          <a:prstGeom prst="rect">
            <a:avLst/>
          </a:prstGeom>
          <a:noFill/>
        </p:spPr>
        <p:txBody>
          <a:bodyPr wrap="square" rtlCol="0">
            <a:spAutoFit/>
          </a:bodyPr>
          <a:lstStyle/>
          <a:p>
            <a:r>
              <a:rPr lang="en-US" sz="1200" dirty="0"/>
              <a:t>As process maturity increases, process owners should focus not only on a process’s efficiency but also on its effectiveness in supporting outcomes. Process owners must understand how the output of their process is important to customers of the process and must understand how the process supports business outcomes. To ensure the process is running effectively, process owners should track metrics that relate process and business outcomes, and work with business partners and vendors to identify opportunities to streamline, improve, and automate processes. </a:t>
            </a:r>
          </a:p>
        </p:txBody>
      </p:sp>
      <p:sp>
        <p:nvSpPr>
          <p:cNvPr id="17" name="Rectangle 16">
            <a:extLst>
              <a:ext uri="{FF2B5EF4-FFF2-40B4-BE49-F238E27FC236}">
                <a16:creationId xmlns:a16="http://schemas.microsoft.com/office/drawing/2014/main" id="{76B14C9A-23B5-E540-829E-455EFCFC2E99}"/>
              </a:ext>
            </a:extLst>
          </p:cNvPr>
          <p:cNvSpPr/>
          <p:nvPr/>
        </p:nvSpPr>
        <p:spPr>
          <a:xfrm>
            <a:off x="8432800" y="2140323"/>
            <a:ext cx="3233512" cy="345963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100" b="1" dirty="0">
                <a:solidFill>
                  <a:schemeClr val="tx1"/>
                </a:solidFill>
              </a:rPr>
              <a:t>Practitioner insight:</a:t>
            </a:r>
            <a:r>
              <a:rPr lang="en-US" sz="1100" dirty="0">
                <a:solidFill>
                  <a:schemeClr val="tx1"/>
                </a:solidFill>
              </a:rPr>
              <a:t> When defining the metrics you use to track performance, don’t make the mistake of looking at the activity in a process as an indicator or proxy for outcomes. For example, tracking the metric </a:t>
            </a:r>
            <a:r>
              <a:rPr lang="en-US" sz="1100" i="1" dirty="0">
                <a:solidFill>
                  <a:schemeClr val="tx1"/>
                </a:solidFill>
              </a:rPr>
              <a:t># of incidents we are resolving</a:t>
            </a:r>
            <a:r>
              <a:rPr lang="en-US" sz="1100" dirty="0">
                <a:solidFill>
                  <a:schemeClr val="tx1"/>
                </a:solidFill>
              </a:rPr>
              <a:t> will tell you how active your incident management process is, but it won’t necessarily tell you how </a:t>
            </a:r>
            <a:r>
              <a:rPr lang="en-US" sz="1100" i="1" dirty="0">
                <a:solidFill>
                  <a:schemeClr val="tx1"/>
                </a:solidFill>
              </a:rPr>
              <a:t>effective</a:t>
            </a:r>
            <a:r>
              <a:rPr lang="en-US" sz="1100" dirty="0">
                <a:solidFill>
                  <a:schemeClr val="tx1"/>
                </a:solidFill>
              </a:rPr>
              <a:t> your incident management process is at keeping the business productive by ensuring that system crashes are resolved quickly. You can more effectively measure the value your incident management process is delivering to users by tracking the average amount of time it takes you to resolve issues (the mean time to resolution). When the mean time to resolution goes down, you can confidently say that you’re increasing business productivity by reducing how much time is lost from system outages. </a:t>
            </a:r>
          </a:p>
          <a:p>
            <a:endParaRPr lang="en-US" sz="1100" dirty="0">
              <a:solidFill>
                <a:schemeClr val="tx1"/>
              </a:solidFill>
            </a:endParaRPr>
          </a:p>
          <a:p>
            <a:endParaRPr lang="en-US" sz="1100" dirty="0">
              <a:solidFill>
                <a:schemeClr val="tx1"/>
              </a:solidFill>
            </a:endParaRPr>
          </a:p>
        </p:txBody>
      </p:sp>
      <p:grpSp>
        <p:nvGrpSpPr>
          <p:cNvPr id="14" name="Group 13">
            <a:extLst>
              <a:ext uri="{FF2B5EF4-FFF2-40B4-BE49-F238E27FC236}">
                <a16:creationId xmlns:a16="http://schemas.microsoft.com/office/drawing/2014/main" id="{E7550B72-CF40-AA49-AA42-47C3C14B3F79}"/>
              </a:ext>
            </a:extLst>
          </p:cNvPr>
          <p:cNvGrpSpPr/>
          <p:nvPr/>
        </p:nvGrpSpPr>
        <p:grpSpPr>
          <a:xfrm>
            <a:off x="441230" y="5848654"/>
            <a:ext cx="11313996" cy="462116"/>
            <a:chOff x="2411874" y="5848654"/>
            <a:chExt cx="9343352" cy="462116"/>
          </a:xfrm>
        </p:grpSpPr>
        <p:grpSp>
          <p:nvGrpSpPr>
            <p:cNvPr id="19" name="Group 18">
              <a:extLst>
                <a:ext uri="{FF2B5EF4-FFF2-40B4-BE49-F238E27FC236}">
                  <a16:creationId xmlns:a16="http://schemas.microsoft.com/office/drawing/2014/main" id="{3288AD04-DA49-AE48-819C-F3FAE79482D3}"/>
                </a:ext>
              </a:extLst>
            </p:cNvPr>
            <p:cNvGrpSpPr/>
            <p:nvPr/>
          </p:nvGrpSpPr>
          <p:grpSpPr>
            <a:xfrm>
              <a:off x="2711881" y="5848654"/>
              <a:ext cx="9043345" cy="462116"/>
              <a:chOff x="2711881" y="5848654"/>
              <a:chExt cx="9043345" cy="462116"/>
            </a:xfrm>
          </p:grpSpPr>
          <p:sp>
            <p:nvSpPr>
              <p:cNvPr id="27" name="Chevron 26">
                <a:extLst>
                  <a:ext uri="{FF2B5EF4-FFF2-40B4-BE49-F238E27FC236}">
                    <a16:creationId xmlns:a16="http://schemas.microsoft.com/office/drawing/2014/main" id="{359EEBB5-4E95-F54D-9278-F1069747443D}"/>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9" name="Chevron 28">
                <a:extLst>
                  <a:ext uri="{FF2B5EF4-FFF2-40B4-BE49-F238E27FC236}">
                    <a16:creationId xmlns:a16="http://schemas.microsoft.com/office/drawing/2014/main" id="{B612CE33-7395-024D-A310-BB2DCDD1CB9B}"/>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30" name="Chevron 29">
                <a:extLst>
                  <a:ext uri="{FF2B5EF4-FFF2-40B4-BE49-F238E27FC236}">
                    <a16:creationId xmlns:a16="http://schemas.microsoft.com/office/drawing/2014/main" id="{F065D7C9-FCBA-BA4D-9FBA-2D4C31667643}"/>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31" name="Chevron 30">
                <a:extLst>
                  <a:ext uri="{FF2B5EF4-FFF2-40B4-BE49-F238E27FC236}">
                    <a16:creationId xmlns:a16="http://schemas.microsoft.com/office/drawing/2014/main" id="{C5E9F968-3869-AA44-A377-9168B2B881C9}"/>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32" name="Chevron 31">
                <a:extLst>
                  <a:ext uri="{FF2B5EF4-FFF2-40B4-BE49-F238E27FC236}">
                    <a16:creationId xmlns:a16="http://schemas.microsoft.com/office/drawing/2014/main" id="{6516D3DC-E624-534E-AAB3-9931F15855FE}"/>
                  </a:ext>
                </a:extLst>
              </p:cNvPr>
              <p:cNvSpPr/>
              <p:nvPr/>
            </p:nvSpPr>
            <p:spPr>
              <a:xfrm>
                <a:off x="8246941" y="5848654"/>
                <a:ext cx="204777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Continually identify process improvement opportunities</a:t>
                </a:r>
              </a:p>
            </p:txBody>
          </p:sp>
          <p:sp>
            <p:nvSpPr>
              <p:cNvPr id="33" name="Chevron 32">
                <a:extLst>
                  <a:ext uri="{FF2B5EF4-FFF2-40B4-BE49-F238E27FC236}">
                    <a16:creationId xmlns:a16="http://schemas.microsoft.com/office/drawing/2014/main" id="{6C29CB8C-E047-034B-AC14-A83CA613103C}"/>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26" name="TextBox 25">
              <a:extLst>
                <a:ext uri="{FF2B5EF4-FFF2-40B4-BE49-F238E27FC236}">
                  <a16:creationId xmlns:a16="http://schemas.microsoft.com/office/drawing/2014/main" id="{CAE68C00-3238-3845-83BD-49A1A3DDEB6C}"/>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2230694362"/>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5a: Develop a system to continually identify process improvement (Continued)</a:t>
            </a:r>
          </a:p>
        </p:txBody>
      </p:sp>
      <p:sp>
        <p:nvSpPr>
          <p:cNvPr id="18" name="Chevron 17">
            <a:extLst>
              <a:ext uri="{FF2B5EF4-FFF2-40B4-BE49-F238E27FC236}">
                <a16:creationId xmlns:a16="http://schemas.microsoft.com/office/drawing/2014/main" id="{11672B55-A7E5-C14E-98F5-D5BE3764E6AA}"/>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0" name="Chevron 19">
            <a:extLst>
              <a:ext uri="{FF2B5EF4-FFF2-40B4-BE49-F238E27FC236}">
                <a16:creationId xmlns:a16="http://schemas.microsoft.com/office/drawing/2014/main" id="{D6E6AD4B-16CB-4E41-8ACF-954604FC60E5}"/>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1" name="Chevron 20">
            <a:extLst>
              <a:ext uri="{FF2B5EF4-FFF2-40B4-BE49-F238E27FC236}">
                <a16:creationId xmlns:a16="http://schemas.microsoft.com/office/drawing/2014/main" id="{FA5F7D1E-3B8D-DC49-A63A-EA3E9FBE0A21}"/>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2" name="Chevron 21">
            <a:extLst>
              <a:ext uri="{FF2B5EF4-FFF2-40B4-BE49-F238E27FC236}">
                <a16:creationId xmlns:a16="http://schemas.microsoft.com/office/drawing/2014/main" id="{D0042EF6-95C7-F146-BB09-54F8077B108F}"/>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3" name="Chevron 22">
            <a:extLst>
              <a:ext uri="{FF2B5EF4-FFF2-40B4-BE49-F238E27FC236}">
                <a16:creationId xmlns:a16="http://schemas.microsoft.com/office/drawing/2014/main" id="{F8743E22-0C50-ED4A-B483-0BD120373D60}"/>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4" name="Chevron 23">
            <a:extLst>
              <a:ext uri="{FF2B5EF4-FFF2-40B4-BE49-F238E27FC236}">
                <a16:creationId xmlns:a16="http://schemas.microsoft.com/office/drawing/2014/main" id="{D38906A4-9AB7-CD40-AAF1-25E668C76C84}"/>
              </a:ext>
            </a:extLst>
          </p:cNvPr>
          <p:cNvSpPr/>
          <p:nvPr/>
        </p:nvSpPr>
        <p:spPr>
          <a:xfrm>
            <a:off x="8246941" y="5848654"/>
            <a:ext cx="204777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Continually identify process improvement opportunities</a:t>
            </a:r>
          </a:p>
        </p:txBody>
      </p:sp>
      <p:sp>
        <p:nvSpPr>
          <p:cNvPr id="25" name="Chevron 24">
            <a:extLst>
              <a:ext uri="{FF2B5EF4-FFF2-40B4-BE49-F238E27FC236}">
                <a16:creationId xmlns:a16="http://schemas.microsoft.com/office/drawing/2014/main" id="{0AD0DF5A-D242-1240-AE3E-63D8A4EFF0CB}"/>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sp>
        <p:nvSpPr>
          <p:cNvPr id="17" name="Rectangle 16">
            <a:extLst>
              <a:ext uri="{FF2B5EF4-FFF2-40B4-BE49-F238E27FC236}">
                <a16:creationId xmlns:a16="http://schemas.microsoft.com/office/drawing/2014/main" id="{76B14C9A-23B5-E540-829E-455EFCFC2E99}"/>
              </a:ext>
            </a:extLst>
          </p:cNvPr>
          <p:cNvSpPr/>
          <p:nvPr/>
        </p:nvSpPr>
        <p:spPr>
          <a:xfrm>
            <a:off x="8728364" y="1518129"/>
            <a:ext cx="2937948" cy="149292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100" b="1" dirty="0">
                <a:solidFill>
                  <a:schemeClr val="tx1"/>
                </a:solidFill>
              </a:rPr>
              <a:t>Practitioner insight:</a:t>
            </a:r>
            <a:r>
              <a:rPr lang="en-US" sz="1100" dirty="0">
                <a:solidFill>
                  <a:schemeClr val="tx1"/>
                </a:solidFill>
              </a:rPr>
              <a:t> Process reporting may have multiple stakeholders who need differing types of information. While some high-level metrics can be standardized, consider producing multiple reports that provide the information critical to each stakeholder group. </a:t>
            </a:r>
          </a:p>
        </p:txBody>
      </p:sp>
      <p:sp>
        <p:nvSpPr>
          <p:cNvPr id="19" name="Content Placeholder 11">
            <a:extLst>
              <a:ext uri="{FF2B5EF4-FFF2-40B4-BE49-F238E27FC236}">
                <a16:creationId xmlns:a16="http://schemas.microsoft.com/office/drawing/2014/main" id="{1F0DDD70-C274-E842-A137-3546295E0BDE}"/>
              </a:ext>
            </a:extLst>
          </p:cNvPr>
          <p:cNvSpPr txBox="1">
            <a:spLocks/>
          </p:cNvSpPr>
          <p:nvPr/>
        </p:nvSpPr>
        <p:spPr>
          <a:xfrm>
            <a:off x="441231" y="1518129"/>
            <a:ext cx="5747133" cy="403292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Consolidate and create process reporting </a:t>
            </a:r>
          </a:p>
          <a:p>
            <a:pPr>
              <a:buFont typeface="Wingdings" pitchFamily="2" charset="2"/>
              <a:buChar char="q"/>
            </a:pPr>
            <a:r>
              <a:rPr lang="en-US" sz="1200" dirty="0"/>
              <a:t>Coordinate meetings between the process owners and governance authorities so process owners can identify what reporting is currently being done (if any), who reports go to, and what decisions they use those reports for.</a:t>
            </a:r>
          </a:p>
          <a:p>
            <a:pPr>
              <a:buFont typeface="Wingdings" pitchFamily="2" charset="2"/>
              <a:buChar char="q"/>
            </a:pPr>
            <a:r>
              <a:rPr lang="en-US" sz="1200" dirty="0"/>
              <a:t>Check that process owners can articulate the following three focuses for all existing and newly created process reporting: </a:t>
            </a:r>
          </a:p>
          <a:p>
            <a:pPr lvl="1">
              <a:buFont typeface="Wingdings" pitchFamily="2" charset="2"/>
              <a:buChar char="q"/>
            </a:pPr>
            <a:r>
              <a:rPr lang="en-US" sz="1100" dirty="0"/>
              <a:t>The intended outcomes of the process, like this example from HR: “all onboarding employees receive their laptop on day one”</a:t>
            </a:r>
          </a:p>
          <a:p>
            <a:pPr lvl="1">
              <a:buFont typeface="Wingdings" pitchFamily="2" charset="2"/>
              <a:buChar char="q"/>
            </a:pPr>
            <a:r>
              <a:rPr lang="en-US" sz="1100" dirty="0"/>
              <a:t>A sense of how to diagnose process shortfalls </a:t>
            </a:r>
          </a:p>
          <a:p>
            <a:pPr lvl="1">
              <a:buFont typeface="Wingdings" pitchFamily="2" charset="2"/>
              <a:buChar char="q"/>
            </a:pPr>
            <a:r>
              <a:rPr lang="en-US" sz="1100" dirty="0"/>
              <a:t>A list of predictive indicators of process success or failure </a:t>
            </a:r>
          </a:p>
          <a:p>
            <a:pPr>
              <a:buFont typeface="Wingdings" pitchFamily="2" charset="2"/>
              <a:buChar char="q"/>
            </a:pPr>
            <a:r>
              <a:rPr lang="en-US" sz="1200" dirty="0"/>
              <a:t>Ensure that all reporting is crafted to target the audiences that use them. </a:t>
            </a:r>
          </a:p>
          <a:p>
            <a:pPr>
              <a:buFont typeface="Wingdings" pitchFamily="2" charset="2"/>
              <a:buChar char="q"/>
            </a:pPr>
            <a:r>
              <a:rPr lang="en-US" sz="1200" dirty="0"/>
              <a:t>Consider where </a:t>
            </a:r>
            <a:r>
              <a:rPr lang="en-US" sz="1200" dirty="0">
                <a:hlinkClick r:id="rId3"/>
              </a:rPr>
              <a:t>ServiceNow Performance Analytics</a:t>
            </a:r>
            <a:r>
              <a:rPr lang="en-US" sz="1200" dirty="0"/>
              <a:t> can inform your process reporting. </a:t>
            </a:r>
          </a:p>
          <a:p>
            <a:pPr>
              <a:buFont typeface="Wingdings" pitchFamily="2" charset="2"/>
              <a:buChar char="q"/>
            </a:pPr>
            <a:r>
              <a:rPr lang="en-US" sz="1200" dirty="0"/>
              <a:t>Retire reporting that isn’t used. </a:t>
            </a:r>
          </a:p>
          <a:p>
            <a:pPr>
              <a:buFont typeface="Wingdings" pitchFamily="2" charset="2"/>
              <a:buChar char="q"/>
            </a:pPr>
            <a:endParaRPr lang="en-US" sz="1200" dirty="0"/>
          </a:p>
        </p:txBody>
      </p:sp>
      <p:grpSp>
        <p:nvGrpSpPr>
          <p:cNvPr id="13" name="Group 12">
            <a:extLst>
              <a:ext uri="{FF2B5EF4-FFF2-40B4-BE49-F238E27FC236}">
                <a16:creationId xmlns:a16="http://schemas.microsoft.com/office/drawing/2014/main" id="{DB785C28-5CE5-1742-9190-6305ACB36FB8}"/>
              </a:ext>
            </a:extLst>
          </p:cNvPr>
          <p:cNvGrpSpPr/>
          <p:nvPr/>
        </p:nvGrpSpPr>
        <p:grpSpPr>
          <a:xfrm>
            <a:off x="441230" y="5848654"/>
            <a:ext cx="11313996" cy="462116"/>
            <a:chOff x="2411874" y="5848654"/>
            <a:chExt cx="9343352" cy="462116"/>
          </a:xfrm>
        </p:grpSpPr>
        <p:grpSp>
          <p:nvGrpSpPr>
            <p:cNvPr id="14" name="Group 13">
              <a:extLst>
                <a:ext uri="{FF2B5EF4-FFF2-40B4-BE49-F238E27FC236}">
                  <a16:creationId xmlns:a16="http://schemas.microsoft.com/office/drawing/2014/main" id="{6BBC1D0F-59BC-034D-B820-1AD5C1F95A4F}"/>
                </a:ext>
              </a:extLst>
            </p:cNvPr>
            <p:cNvGrpSpPr/>
            <p:nvPr/>
          </p:nvGrpSpPr>
          <p:grpSpPr>
            <a:xfrm>
              <a:off x="2711881" y="5848654"/>
              <a:ext cx="9043345" cy="462116"/>
              <a:chOff x="2711881" y="5848654"/>
              <a:chExt cx="9043345" cy="462116"/>
            </a:xfrm>
          </p:grpSpPr>
          <p:sp>
            <p:nvSpPr>
              <p:cNvPr id="16" name="Chevron 15">
                <a:extLst>
                  <a:ext uri="{FF2B5EF4-FFF2-40B4-BE49-F238E27FC236}">
                    <a16:creationId xmlns:a16="http://schemas.microsoft.com/office/drawing/2014/main" id="{A3374F45-DD9D-D64D-ABDF-4C56CBF8E8DB}"/>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6" name="Chevron 25">
                <a:extLst>
                  <a:ext uri="{FF2B5EF4-FFF2-40B4-BE49-F238E27FC236}">
                    <a16:creationId xmlns:a16="http://schemas.microsoft.com/office/drawing/2014/main" id="{BA4822A4-4B9A-114C-913F-CBCCC0ABA41D}"/>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7" name="Chevron 26">
                <a:extLst>
                  <a:ext uri="{FF2B5EF4-FFF2-40B4-BE49-F238E27FC236}">
                    <a16:creationId xmlns:a16="http://schemas.microsoft.com/office/drawing/2014/main" id="{763C5F2C-BF83-3B4F-9685-007C73B20F7B}"/>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9" name="Chevron 28">
                <a:extLst>
                  <a:ext uri="{FF2B5EF4-FFF2-40B4-BE49-F238E27FC236}">
                    <a16:creationId xmlns:a16="http://schemas.microsoft.com/office/drawing/2014/main" id="{55C1AECE-5CD7-3D42-8157-2585EB7859B2}"/>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30" name="Chevron 29">
                <a:extLst>
                  <a:ext uri="{FF2B5EF4-FFF2-40B4-BE49-F238E27FC236}">
                    <a16:creationId xmlns:a16="http://schemas.microsoft.com/office/drawing/2014/main" id="{673E78CE-2888-2340-9DF6-ABD22FBC398E}"/>
                  </a:ext>
                </a:extLst>
              </p:cNvPr>
              <p:cNvSpPr/>
              <p:nvPr/>
            </p:nvSpPr>
            <p:spPr>
              <a:xfrm>
                <a:off x="8246941" y="5848654"/>
                <a:ext cx="204777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Continually identify process improvement opportunities</a:t>
                </a:r>
              </a:p>
            </p:txBody>
          </p:sp>
          <p:sp>
            <p:nvSpPr>
              <p:cNvPr id="31" name="Chevron 30">
                <a:extLst>
                  <a:ext uri="{FF2B5EF4-FFF2-40B4-BE49-F238E27FC236}">
                    <a16:creationId xmlns:a16="http://schemas.microsoft.com/office/drawing/2014/main" id="{305A21FB-BF57-1840-958F-565C8693C4E0}"/>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15" name="TextBox 14">
              <a:extLst>
                <a:ext uri="{FF2B5EF4-FFF2-40B4-BE49-F238E27FC236}">
                  <a16:creationId xmlns:a16="http://schemas.microsoft.com/office/drawing/2014/main" id="{7245569A-595A-4A42-B958-F672E3E05BAE}"/>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3087136236"/>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5a: Develop a system to continually identify process improvement (Continued)</a:t>
            </a:r>
          </a:p>
        </p:txBody>
      </p:sp>
      <p:sp>
        <p:nvSpPr>
          <p:cNvPr id="18" name="Chevron 17">
            <a:extLst>
              <a:ext uri="{FF2B5EF4-FFF2-40B4-BE49-F238E27FC236}">
                <a16:creationId xmlns:a16="http://schemas.microsoft.com/office/drawing/2014/main" id="{11672B55-A7E5-C14E-98F5-D5BE3764E6AA}"/>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0" name="Chevron 19">
            <a:extLst>
              <a:ext uri="{FF2B5EF4-FFF2-40B4-BE49-F238E27FC236}">
                <a16:creationId xmlns:a16="http://schemas.microsoft.com/office/drawing/2014/main" id="{D6E6AD4B-16CB-4E41-8ACF-954604FC60E5}"/>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1" name="Chevron 20">
            <a:extLst>
              <a:ext uri="{FF2B5EF4-FFF2-40B4-BE49-F238E27FC236}">
                <a16:creationId xmlns:a16="http://schemas.microsoft.com/office/drawing/2014/main" id="{FA5F7D1E-3B8D-DC49-A63A-EA3E9FBE0A21}"/>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2" name="Chevron 21">
            <a:extLst>
              <a:ext uri="{FF2B5EF4-FFF2-40B4-BE49-F238E27FC236}">
                <a16:creationId xmlns:a16="http://schemas.microsoft.com/office/drawing/2014/main" id="{D0042EF6-95C7-F146-BB09-54F8077B108F}"/>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3" name="Chevron 22">
            <a:extLst>
              <a:ext uri="{FF2B5EF4-FFF2-40B4-BE49-F238E27FC236}">
                <a16:creationId xmlns:a16="http://schemas.microsoft.com/office/drawing/2014/main" id="{F8743E22-0C50-ED4A-B483-0BD120373D60}"/>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4" name="Chevron 23">
            <a:extLst>
              <a:ext uri="{FF2B5EF4-FFF2-40B4-BE49-F238E27FC236}">
                <a16:creationId xmlns:a16="http://schemas.microsoft.com/office/drawing/2014/main" id="{D38906A4-9AB7-CD40-AAF1-25E668C76C84}"/>
              </a:ext>
            </a:extLst>
          </p:cNvPr>
          <p:cNvSpPr/>
          <p:nvPr/>
        </p:nvSpPr>
        <p:spPr>
          <a:xfrm>
            <a:off x="8246941" y="5848654"/>
            <a:ext cx="204777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Continually identify process improvement opportunities</a:t>
            </a:r>
          </a:p>
        </p:txBody>
      </p:sp>
      <p:sp>
        <p:nvSpPr>
          <p:cNvPr id="25" name="Chevron 24">
            <a:extLst>
              <a:ext uri="{FF2B5EF4-FFF2-40B4-BE49-F238E27FC236}">
                <a16:creationId xmlns:a16="http://schemas.microsoft.com/office/drawing/2014/main" id="{0AD0DF5A-D242-1240-AE3E-63D8A4EFF0CB}"/>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sp>
        <p:nvSpPr>
          <p:cNvPr id="17" name="Rectangle 16">
            <a:extLst>
              <a:ext uri="{FF2B5EF4-FFF2-40B4-BE49-F238E27FC236}">
                <a16:creationId xmlns:a16="http://schemas.microsoft.com/office/drawing/2014/main" id="{76B14C9A-23B5-E540-829E-455EFCFC2E99}"/>
              </a:ext>
            </a:extLst>
          </p:cNvPr>
          <p:cNvSpPr/>
          <p:nvPr/>
        </p:nvSpPr>
        <p:spPr>
          <a:xfrm>
            <a:off x="8728364" y="1518128"/>
            <a:ext cx="2937948" cy="212099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100" b="1" dirty="0">
                <a:solidFill>
                  <a:schemeClr val="tx1"/>
                </a:solidFill>
              </a:rPr>
              <a:t>Practitioner insight:</a:t>
            </a:r>
            <a:r>
              <a:rPr lang="en-US" sz="1100" dirty="0">
                <a:solidFill>
                  <a:schemeClr val="tx1"/>
                </a:solidFill>
              </a:rPr>
              <a:t> Some organizations already have dedicated owners for continuous service and/or process improvement. In ITIL, for example, continuous improvement is a critical part of the service lifecycle and roles are assigned to specifically manage continuous improvement. If similar responsibilities are assigned to roles in your organization, collaborate with these roles to learn from their experiences. </a:t>
            </a:r>
          </a:p>
        </p:txBody>
      </p:sp>
      <p:sp>
        <p:nvSpPr>
          <p:cNvPr id="19" name="Content Placeholder 11">
            <a:extLst>
              <a:ext uri="{FF2B5EF4-FFF2-40B4-BE49-F238E27FC236}">
                <a16:creationId xmlns:a16="http://schemas.microsoft.com/office/drawing/2014/main" id="{1F0DDD70-C274-E842-A137-3546295E0BDE}"/>
              </a:ext>
            </a:extLst>
          </p:cNvPr>
          <p:cNvSpPr txBox="1">
            <a:spLocks/>
          </p:cNvSpPr>
          <p:nvPr/>
        </p:nvSpPr>
        <p:spPr>
          <a:xfrm>
            <a:off x="441231" y="1518129"/>
            <a:ext cx="7880733" cy="4032925"/>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Measure process owners on continuous process improvement efforts</a:t>
            </a:r>
          </a:p>
          <a:p>
            <a:pPr>
              <a:buFont typeface="Wingdings" pitchFamily="2" charset="2"/>
              <a:buChar char="q"/>
            </a:pPr>
            <a:r>
              <a:rPr lang="en-US" sz="1200" dirty="0"/>
              <a:t>Meet with process owners at least monthly to brainstorm new process improvement opportunities. </a:t>
            </a:r>
          </a:p>
          <a:p>
            <a:pPr>
              <a:buFont typeface="Wingdings" pitchFamily="2" charset="2"/>
              <a:buChar char="q"/>
            </a:pPr>
            <a:r>
              <a:rPr lang="en-US" sz="1200" dirty="0"/>
              <a:t>Work with process owners to set goals for continual process improvement. </a:t>
            </a:r>
          </a:p>
          <a:p>
            <a:pPr lvl="1">
              <a:buFont typeface="Wingdings" pitchFamily="2" charset="2"/>
              <a:buChar char="q"/>
            </a:pPr>
            <a:r>
              <a:rPr lang="en-US" sz="1100" dirty="0"/>
              <a:t>Define the ideal end state for each process and discuss the potential steps needed to get there. </a:t>
            </a:r>
          </a:p>
          <a:p>
            <a:pPr lvl="1">
              <a:buFont typeface="Wingdings" pitchFamily="2" charset="2"/>
              <a:buChar char="q"/>
            </a:pPr>
            <a:r>
              <a:rPr lang="en-US" sz="1100" dirty="0"/>
              <a:t>Decide how frequently they will investigate process improvement opportunities.</a:t>
            </a:r>
          </a:p>
          <a:p>
            <a:pPr lvl="1">
              <a:buFont typeface="Wingdings" pitchFamily="2" charset="2"/>
              <a:buChar char="q"/>
            </a:pPr>
            <a:r>
              <a:rPr lang="en-US" sz="1100" dirty="0"/>
              <a:t>Set goals for how much process improvement will be done via automation.</a:t>
            </a:r>
            <a:r>
              <a:rPr lang="en-US" sz="1200" dirty="0"/>
              <a:t> </a:t>
            </a:r>
          </a:p>
          <a:p>
            <a:pPr marL="227965" indent="-227965">
              <a:buFont typeface="Wingdings" pitchFamily="2" charset="2"/>
              <a:buChar char="q"/>
            </a:pPr>
            <a:r>
              <a:rPr lang="en-US" sz="1200" dirty="0"/>
              <a:t>Meet with the process owners’ managers to promote setting explicit performance criteria associated with process owners’ process improvement goals, so they can be measured and can get official recognition for process improvement efforts.</a:t>
            </a:r>
          </a:p>
          <a:p>
            <a:pPr lvl="1">
              <a:buFont typeface="Wingdings" pitchFamily="2" charset="2"/>
              <a:buChar char="q"/>
            </a:pPr>
            <a:r>
              <a:rPr lang="en-US" sz="1100" dirty="0"/>
              <a:t>Propose these metrics: </a:t>
            </a:r>
            <a:r>
              <a:rPr lang="en-US" sz="1100" i="1" dirty="0"/>
              <a:t># process improvement ideas generated</a:t>
            </a:r>
            <a:r>
              <a:rPr lang="en-US" sz="1100" dirty="0"/>
              <a:t>; </a:t>
            </a:r>
            <a:r>
              <a:rPr lang="en-US" sz="1100" i="1" dirty="0"/>
              <a:t># process improvements executed</a:t>
            </a:r>
            <a:r>
              <a:rPr lang="en-US" sz="1100" dirty="0"/>
              <a:t>; and </a:t>
            </a:r>
            <a:r>
              <a:rPr lang="en-US" sz="1100" i="1" dirty="0"/>
              <a:t>% of process improvement ideas involving automation</a:t>
            </a:r>
            <a:endParaRPr lang="en-US" sz="1100" dirty="0"/>
          </a:p>
          <a:p>
            <a:pPr>
              <a:buFont typeface="Wingdings" pitchFamily="2" charset="2"/>
              <a:buChar char="q"/>
            </a:pPr>
            <a:r>
              <a:rPr lang="en-US" sz="1200" dirty="0"/>
              <a:t>Set goals for the process owner to ensure that users, fulfillers (e.g., help desk roles), and stakeholders for their process are aware of their process, how it’s delivering value, and how it’s been improved over time.</a:t>
            </a:r>
          </a:p>
          <a:p>
            <a:pPr lvl="1">
              <a:buFont typeface="Wingdings" pitchFamily="2" charset="2"/>
              <a:buChar char="q"/>
            </a:pPr>
            <a:r>
              <a:rPr lang="en-US" sz="1100" dirty="0"/>
              <a:t>Measure process adoption, with a focus on fulfiller adoption and awareness.</a:t>
            </a:r>
          </a:p>
          <a:p>
            <a:pPr marL="0" indent="0">
              <a:buNone/>
            </a:pPr>
            <a:endParaRPr lang="en-US" sz="1200" b="1" dirty="0"/>
          </a:p>
        </p:txBody>
      </p:sp>
      <p:grpSp>
        <p:nvGrpSpPr>
          <p:cNvPr id="13" name="Group 12">
            <a:extLst>
              <a:ext uri="{FF2B5EF4-FFF2-40B4-BE49-F238E27FC236}">
                <a16:creationId xmlns:a16="http://schemas.microsoft.com/office/drawing/2014/main" id="{9CA1FB90-8762-9A45-84F5-B3FF55F48A9C}"/>
              </a:ext>
            </a:extLst>
          </p:cNvPr>
          <p:cNvGrpSpPr/>
          <p:nvPr/>
        </p:nvGrpSpPr>
        <p:grpSpPr>
          <a:xfrm>
            <a:off x="441230" y="5848654"/>
            <a:ext cx="11313996" cy="462116"/>
            <a:chOff x="2411874" y="5848654"/>
            <a:chExt cx="9343352" cy="462116"/>
          </a:xfrm>
        </p:grpSpPr>
        <p:grpSp>
          <p:nvGrpSpPr>
            <p:cNvPr id="14" name="Group 13">
              <a:extLst>
                <a:ext uri="{FF2B5EF4-FFF2-40B4-BE49-F238E27FC236}">
                  <a16:creationId xmlns:a16="http://schemas.microsoft.com/office/drawing/2014/main" id="{3917735A-064E-C84F-8931-D7B9312C1303}"/>
                </a:ext>
              </a:extLst>
            </p:cNvPr>
            <p:cNvGrpSpPr/>
            <p:nvPr/>
          </p:nvGrpSpPr>
          <p:grpSpPr>
            <a:xfrm>
              <a:off x="2711881" y="5848654"/>
              <a:ext cx="9043345" cy="462116"/>
              <a:chOff x="2711881" y="5848654"/>
              <a:chExt cx="9043345" cy="462116"/>
            </a:xfrm>
          </p:grpSpPr>
          <p:sp>
            <p:nvSpPr>
              <p:cNvPr id="16" name="Chevron 15">
                <a:extLst>
                  <a:ext uri="{FF2B5EF4-FFF2-40B4-BE49-F238E27FC236}">
                    <a16:creationId xmlns:a16="http://schemas.microsoft.com/office/drawing/2014/main" id="{71BB06BB-8415-4D4C-905F-847AD5BE9C90}"/>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6" name="Chevron 25">
                <a:extLst>
                  <a:ext uri="{FF2B5EF4-FFF2-40B4-BE49-F238E27FC236}">
                    <a16:creationId xmlns:a16="http://schemas.microsoft.com/office/drawing/2014/main" id="{D2FBE737-6985-8049-B81F-1CDB07EB952D}"/>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7" name="Chevron 26">
                <a:extLst>
                  <a:ext uri="{FF2B5EF4-FFF2-40B4-BE49-F238E27FC236}">
                    <a16:creationId xmlns:a16="http://schemas.microsoft.com/office/drawing/2014/main" id="{B11DDD27-0CE2-7345-AE7E-BA37918A2697}"/>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9" name="Chevron 28">
                <a:extLst>
                  <a:ext uri="{FF2B5EF4-FFF2-40B4-BE49-F238E27FC236}">
                    <a16:creationId xmlns:a16="http://schemas.microsoft.com/office/drawing/2014/main" id="{4310482A-5121-3D4C-963A-730F51C435E4}"/>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30" name="Chevron 29">
                <a:extLst>
                  <a:ext uri="{FF2B5EF4-FFF2-40B4-BE49-F238E27FC236}">
                    <a16:creationId xmlns:a16="http://schemas.microsoft.com/office/drawing/2014/main" id="{3A7F3733-9F58-0440-A2ED-729070681288}"/>
                  </a:ext>
                </a:extLst>
              </p:cNvPr>
              <p:cNvSpPr/>
              <p:nvPr/>
            </p:nvSpPr>
            <p:spPr>
              <a:xfrm>
                <a:off x="8246941" y="5848654"/>
                <a:ext cx="204777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Continually identify process improvement opportunities</a:t>
                </a:r>
              </a:p>
            </p:txBody>
          </p:sp>
          <p:sp>
            <p:nvSpPr>
              <p:cNvPr id="31" name="Chevron 30">
                <a:extLst>
                  <a:ext uri="{FF2B5EF4-FFF2-40B4-BE49-F238E27FC236}">
                    <a16:creationId xmlns:a16="http://schemas.microsoft.com/office/drawing/2014/main" id="{7DAE5B41-2BD3-8846-945B-E09D2992B905}"/>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15" name="TextBox 14">
              <a:extLst>
                <a:ext uri="{FF2B5EF4-FFF2-40B4-BE49-F238E27FC236}">
                  <a16:creationId xmlns:a16="http://schemas.microsoft.com/office/drawing/2014/main" id="{FF2B0C09-655C-244B-A2D2-9F00A2898400}"/>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2723547087"/>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5b: Refocus on creating business value</a:t>
            </a:r>
          </a:p>
        </p:txBody>
      </p:sp>
      <p:sp>
        <p:nvSpPr>
          <p:cNvPr id="18" name="Chevron 17">
            <a:extLst>
              <a:ext uri="{FF2B5EF4-FFF2-40B4-BE49-F238E27FC236}">
                <a16:creationId xmlns:a16="http://schemas.microsoft.com/office/drawing/2014/main" id="{11672B55-A7E5-C14E-98F5-D5BE3764E6AA}"/>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0" name="Chevron 19">
            <a:extLst>
              <a:ext uri="{FF2B5EF4-FFF2-40B4-BE49-F238E27FC236}">
                <a16:creationId xmlns:a16="http://schemas.microsoft.com/office/drawing/2014/main" id="{D6E6AD4B-16CB-4E41-8ACF-954604FC60E5}"/>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1" name="Chevron 20">
            <a:extLst>
              <a:ext uri="{FF2B5EF4-FFF2-40B4-BE49-F238E27FC236}">
                <a16:creationId xmlns:a16="http://schemas.microsoft.com/office/drawing/2014/main" id="{FA5F7D1E-3B8D-DC49-A63A-EA3E9FBE0A21}"/>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2" name="Chevron 21">
            <a:extLst>
              <a:ext uri="{FF2B5EF4-FFF2-40B4-BE49-F238E27FC236}">
                <a16:creationId xmlns:a16="http://schemas.microsoft.com/office/drawing/2014/main" id="{D0042EF6-95C7-F146-BB09-54F8077B108F}"/>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3" name="Chevron 22">
            <a:extLst>
              <a:ext uri="{FF2B5EF4-FFF2-40B4-BE49-F238E27FC236}">
                <a16:creationId xmlns:a16="http://schemas.microsoft.com/office/drawing/2014/main" id="{F8743E22-0C50-ED4A-B483-0BD120373D60}"/>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4" name="Chevron 23">
            <a:extLst>
              <a:ext uri="{FF2B5EF4-FFF2-40B4-BE49-F238E27FC236}">
                <a16:creationId xmlns:a16="http://schemas.microsoft.com/office/drawing/2014/main" id="{D38906A4-9AB7-CD40-AAF1-25E668C76C84}"/>
              </a:ext>
            </a:extLst>
          </p:cNvPr>
          <p:cNvSpPr/>
          <p:nvPr/>
        </p:nvSpPr>
        <p:spPr>
          <a:xfrm>
            <a:off x="8246941" y="5848654"/>
            <a:ext cx="204777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Continually identify process improvement opportunities</a:t>
            </a:r>
          </a:p>
        </p:txBody>
      </p:sp>
      <p:sp>
        <p:nvSpPr>
          <p:cNvPr id="25" name="Chevron 24">
            <a:extLst>
              <a:ext uri="{FF2B5EF4-FFF2-40B4-BE49-F238E27FC236}">
                <a16:creationId xmlns:a16="http://schemas.microsoft.com/office/drawing/2014/main" id="{0AD0DF5A-D242-1240-AE3E-63D8A4EFF0CB}"/>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sp>
        <p:nvSpPr>
          <p:cNvPr id="19" name="Content Placeholder 11">
            <a:extLst>
              <a:ext uri="{FF2B5EF4-FFF2-40B4-BE49-F238E27FC236}">
                <a16:creationId xmlns:a16="http://schemas.microsoft.com/office/drawing/2014/main" id="{1F0DDD70-C274-E842-A137-3546295E0BDE}"/>
              </a:ext>
            </a:extLst>
          </p:cNvPr>
          <p:cNvSpPr txBox="1">
            <a:spLocks/>
          </p:cNvSpPr>
          <p:nvPr/>
        </p:nvSpPr>
        <p:spPr>
          <a:xfrm>
            <a:off x="459703" y="2567714"/>
            <a:ext cx="9925956" cy="307332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Prioritize process improvement investments based on creating business value</a:t>
            </a:r>
          </a:p>
          <a:p>
            <a:pPr>
              <a:buFont typeface="Wingdings" pitchFamily="2" charset="2"/>
              <a:buChar char="q"/>
            </a:pPr>
            <a:r>
              <a:rPr lang="en-US" sz="1200" dirty="0"/>
              <a:t>Make sure your process owners have a clear understanding of the business objectives you’re trying to achieve by improving processes on ServiceNow. For example, have them define explicitly in the to-be maps how your ideal, to-be end state process will support a business objective like </a:t>
            </a:r>
            <a:r>
              <a:rPr lang="en-US" sz="1200" i="1" dirty="0"/>
              <a:t>eliminating service outages through an improved detect-to-correct capability.</a:t>
            </a:r>
            <a:endParaRPr lang="en-US" sz="1200" dirty="0"/>
          </a:p>
          <a:p>
            <a:pPr lvl="1">
              <a:buFont typeface="Wingdings" pitchFamily="2" charset="2"/>
              <a:buChar char="q"/>
            </a:pPr>
            <a:r>
              <a:rPr lang="en-US" sz="1100" dirty="0"/>
              <a:t>Include business value–oriented metrics selected by process owners (Step 5) in new documents.</a:t>
            </a:r>
          </a:p>
          <a:p>
            <a:pPr>
              <a:buFont typeface="Wingdings" pitchFamily="2" charset="2"/>
              <a:buChar char="q"/>
            </a:pPr>
            <a:r>
              <a:rPr lang="en-US" sz="1200" dirty="0"/>
              <a:t>Work with process owners to reprioritize process improvement opportunities on the roadmap to prioritize the opportunities that best support business objectives. For example, prioritize improvements that will most directly support the objective of </a:t>
            </a:r>
            <a:r>
              <a:rPr lang="en-US" sz="1200" i="1" dirty="0"/>
              <a:t>eliminating service outages through an improved detect-to-correct capability</a:t>
            </a:r>
            <a:r>
              <a:rPr lang="en-US" sz="1200" dirty="0"/>
              <a:t>, even if those improvements are not quick wins or low cost and/or low risk.</a:t>
            </a:r>
          </a:p>
          <a:p>
            <a:pPr marL="456565" lvl="1" indent="-224790">
              <a:buFont typeface="Wingdings" pitchFamily="2" charset="2"/>
              <a:buChar char="q"/>
            </a:pPr>
            <a:r>
              <a:rPr lang="en-US" sz="1200" dirty="0"/>
              <a:t>Identify process improvements that will generate the maximum business value relative to cost. Note: The metrics you decided to track in Step 5a can guide the improvements you need to prioritize to perform against those metrics.</a:t>
            </a:r>
          </a:p>
          <a:p>
            <a:pPr lvl="1">
              <a:buFont typeface="Wingdings" pitchFamily="2" charset="2"/>
              <a:buChar char="q"/>
            </a:pPr>
            <a:r>
              <a:rPr lang="en-US" sz="1200" dirty="0"/>
              <a:t>Assess the relative value of improvement opportunities across processes to identify where investments in one process can positively impact the performance of other processes. For example, the effort invested in configuration management may have greater downstream benefits for incident and change management than direct investments in those processes.</a:t>
            </a:r>
          </a:p>
          <a:p>
            <a:pPr marL="0" indent="0">
              <a:buNone/>
            </a:pPr>
            <a:endParaRPr lang="en-US" sz="1200" b="1" dirty="0"/>
          </a:p>
        </p:txBody>
      </p:sp>
      <p:sp>
        <p:nvSpPr>
          <p:cNvPr id="16" name="TextBox 15">
            <a:extLst>
              <a:ext uri="{FF2B5EF4-FFF2-40B4-BE49-F238E27FC236}">
                <a16:creationId xmlns:a16="http://schemas.microsoft.com/office/drawing/2014/main" id="{D0DF2A85-4BC4-D140-9D15-B21E1A671583}"/>
              </a:ext>
            </a:extLst>
          </p:cNvPr>
          <p:cNvSpPr txBox="1"/>
          <p:nvPr/>
        </p:nvSpPr>
        <p:spPr>
          <a:xfrm>
            <a:off x="441231" y="1216966"/>
            <a:ext cx="11225082" cy="1200329"/>
          </a:xfrm>
          <a:prstGeom prst="rect">
            <a:avLst/>
          </a:prstGeom>
          <a:noFill/>
        </p:spPr>
        <p:txBody>
          <a:bodyPr wrap="square" rtlCol="0" anchor="t">
            <a:spAutoFit/>
          </a:bodyPr>
          <a:lstStyle/>
          <a:p>
            <a:r>
              <a:rPr lang="en-US" sz="1200" dirty="0"/>
              <a:t>An initial wave of process improvement successes can create enthusiasm for a process. But your organization should not pursue “process for process’s sake,” optimizing processes without considering what this buys process users. It’s easy to lose sight of the fact that process improvements can come with diminishing marginal returns: The cost of an additional process improvement should be explicitly evaluated against the additional business value it delivers, whether that’s in terms of cost savings, faster speed to market, or improved quality of service for employees and customers. Part of building a process improvement mindset involves maturing how process improvement opportunities are selected and pursued based on the business value they can create. </a:t>
            </a:r>
          </a:p>
        </p:txBody>
      </p:sp>
      <p:grpSp>
        <p:nvGrpSpPr>
          <p:cNvPr id="13" name="Group 12">
            <a:extLst>
              <a:ext uri="{FF2B5EF4-FFF2-40B4-BE49-F238E27FC236}">
                <a16:creationId xmlns:a16="http://schemas.microsoft.com/office/drawing/2014/main" id="{B4933F7F-6215-A849-B38C-710A42546308}"/>
              </a:ext>
            </a:extLst>
          </p:cNvPr>
          <p:cNvGrpSpPr/>
          <p:nvPr/>
        </p:nvGrpSpPr>
        <p:grpSpPr>
          <a:xfrm>
            <a:off x="441230" y="5848654"/>
            <a:ext cx="11313996" cy="462116"/>
            <a:chOff x="2411874" y="5848654"/>
            <a:chExt cx="9343352" cy="462116"/>
          </a:xfrm>
        </p:grpSpPr>
        <p:grpSp>
          <p:nvGrpSpPr>
            <p:cNvPr id="14" name="Group 13">
              <a:extLst>
                <a:ext uri="{FF2B5EF4-FFF2-40B4-BE49-F238E27FC236}">
                  <a16:creationId xmlns:a16="http://schemas.microsoft.com/office/drawing/2014/main" id="{0689E815-E05A-2F4E-A900-D56E366654A5}"/>
                </a:ext>
              </a:extLst>
            </p:cNvPr>
            <p:cNvGrpSpPr/>
            <p:nvPr/>
          </p:nvGrpSpPr>
          <p:grpSpPr>
            <a:xfrm>
              <a:off x="2711881" y="5848654"/>
              <a:ext cx="9043345" cy="462116"/>
              <a:chOff x="2711881" y="5848654"/>
              <a:chExt cx="9043345" cy="462116"/>
            </a:xfrm>
          </p:grpSpPr>
          <p:sp>
            <p:nvSpPr>
              <p:cNvPr id="17" name="Chevron 16">
                <a:extLst>
                  <a:ext uri="{FF2B5EF4-FFF2-40B4-BE49-F238E27FC236}">
                    <a16:creationId xmlns:a16="http://schemas.microsoft.com/office/drawing/2014/main" id="{C76D0403-8C38-2041-825E-023369B3FCE5}"/>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6" name="Chevron 25">
                <a:extLst>
                  <a:ext uri="{FF2B5EF4-FFF2-40B4-BE49-F238E27FC236}">
                    <a16:creationId xmlns:a16="http://schemas.microsoft.com/office/drawing/2014/main" id="{DE26D3FE-50D7-4043-ADE1-6CC0172302B2}"/>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7" name="Chevron 26">
                <a:extLst>
                  <a:ext uri="{FF2B5EF4-FFF2-40B4-BE49-F238E27FC236}">
                    <a16:creationId xmlns:a16="http://schemas.microsoft.com/office/drawing/2014/main" id="{E0BCE636-E53D-C945-9737-EC6761A476AE}"/>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9" name="Chevron 28">
                <a:extLst>
                  <a:ext uri="{FF2B5EF4-FFF2-40B4-BE49-F238E27FC236}">
                    <a16:creationId xmlns:a16="http://schemas.microsoft.com/office/drawing/2014/main" id="{9EFEB307-DE18-2641-A794-E5A968F71C98}"/>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30" name="Chevron 29">
                <a:extLst>
                  <a:ext uri="{FF2B5EF4-FFF2-40B4-BE49-F238E27FC236}">
                    <a16:creationId xmlns:a16="http://schemas.microsoft.com/office/drawing/2014/main" id="{94618D60-6DB9-F14E-A674-48890CED9AEB}"/>
                  </a:ext>
                </a:extLst>
              </p:cNvPr>
              <p:cNvSpPr/>
              <p:nvPr/>
            </p:nvSpPr>
            <p:spPr>
              <a:xfrm>
                <a:off x="8246941" y="5848654"/>
                <a:ext cx="204777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Continually identify process improvement opportunities</a:t>
                </a:r>
              </a:p>
            </p:txBody>
          </p:sp>
          <p:sp>
            <p:nvSpPr>
              <p:cNvPr id="31" name="Chevron 30">
                <a:extLst>
                  <a:ext uri="{FF2B5EF4-FFF2-40B4-BE49-F238E27FC236}">
                    <a16:creationId xmlns:a16="http://schemas.microsoft.com/office/drawing/2014/main" id="{0676C087-0849-E04C-A210-5A27500FAFA3}"/>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15" name="TextBox 14">
              <a:extLst>
                <a:ext uri="{FF2B5EF4-FFF2-40B4-BE49-F238E27FC236}">
                  <a16:creationId xmlns:a16="http://schemas.microsoft.com/office/drawing/2014/main" id="{8627BED5-3285-E149-995B-1E1DCD483667}"/>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44363229"/>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2063081"/>
            <a:ext cx="5534697" cy="3577953"/>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Foster an organizational and cultural focus on process to support business outcomes</a:t>
            </a:r>
          </a:p>
          <a:p>
            <a:pPr>
              <a:buFont typeface="Wingdings" pitchFamily="2" charset="2"/>
              <a:buChar char="q"/>
            </a:pPr>
            <a:r>
              <a:rPr lang="en-US" sz="1200" dirty="0"/>
              <a:t>Meet with senior leaders to pitch the value of developing a culture of process so continual process improvement is viewed as an intrinsic part of the organization’s culture and/or value system. </a:t>
            </a:r>
          </a:p>
          <a:p>
            <a:pPr lvl="1">
              <a:buFont typeface="Wingdings" pitchFamily="2" charset="2"/>
              <a:buChar char="q"/>
            </a:pPr>
            <a:r>
              <a:rPr lang="en-US" sz="1100" dirty="0"/>
              <a:t>Ask your executive sponsor or ServiceNow governance board members to coordinate meetings with senior leaders.</a:t>
            </a:r>
          </a:p>
          <a:p>
            <a:pPr lvl="1">
              <a:buFont typeface="Wingdings" pitchFamily="2" charset="2"/>
              <a:buChar char="q"/>
            </a:pPr>
            <a:r>
              <a:rPr lang="en-US" sz="1100" dirty="0"/>
              <a:t>Lead your conversation with the early value you obtained from quick-win process improvements.</a:t>
            </a:r>
          </a:p>
          <a:p>
            <a:pPr lvl="1">
              <a:buFont typeface="Wingdings" pitchFamily="2" charset="2"/>
              <a:buChar char="q"/>
            </a:pPr>
            <a:r>
              <a:rPr lang="en-US" sz="1100" dirty="0"/>
              <a:t>Support the pitch using metrics and performance against set process owner goals.</a:t>
            </a:r>
          </a:p>
          <a:p>
            <a:pPr lvl="1">
              <a:buFont typeface="Wingdings" pitchFamily="2" charset="2"/>
              <a:buChar char="q"/>
            </a:pPr>
            <a:r>
              <a:rPr lang="en-US" sz="1100" dirty="0"/>
              <a:t>Discuss how to incentivize and reward those who aren’t process owners for proactive process improvement identification, especially those involving opportunities to improve processes with automation.</a:t>
            </a:r>
            <a:endParaRPr lang="en-US" sz="1200" dirty="0"/>
          </a:p>
          <a:p>
            <a:pPr>
              <a:buFont typeface="Wingdings" pitchFamily="2" charset="2"/>
              <a:buChar char="q"/>
            </a:pPr>
            <a:r>
              <a:rPr lang="en-US" sz="1200" dirty="0"/>
              <a:t>Support senior leaders who buy in to inspiring a process culture by providing them with success stories and metrics that they can discuss during leadership and all-hands meetings to make their teams aware of the importance of continuous process improvement.</a:t>
            </a:r>
          </a:p>
          <a:p>
            <a:pPr marL="0" indent="0">
              <a:buNone/>
            </a:pPr>
            <a:endParaRPr lang="en-US" sz="12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830997"/>
          </a:xfrm>
          <a:prstGeom prst="rect">
            <a:avLst/>
          </a:prstGeom>
          <a:noFill/>
        </p:spPr>
        <p:txBody>
          <a:bodyPr wrap="square" rtlCol="0">
            <a:spAutoFit/>
          </a:bodyPr>
          <a:lstStyle/>
          <a:p>
            <a:r>
              <a:rPr lang="en-US" sz="1200" dirty="0"/>
              <a:t>Process improvement is not just the responsibility of the process owners and governance teams. Senior leaders should lead the development of a “culture of process,” in which staff at all levels are invested in continual process improvement. A process-oriented culture does not need to be bureaucratic and rigid. Rather, it’s a recognition that any process can be improved and changed and vests teams with the incentives and authority to do so.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6: Build a process improvement culture</a:t>
            </a:r>
          </a:p>
        </p:txBody>
      </p:sp>
      <p:sp>
        <p:nvSpPr>
          <p:cNvPr id="30" name="Chevron 29">
            <a:extLst>
              <a:ext uri="{FF2B5EF4-FFF2-40B4-BE49-F238E27FC236}">
                <a16:creationId xmlns:a16="http://schemas.microsoft.com/office/drawing/2014/main" id="{499493D1-0E54-B24F-A0C8-986015C25483}"/>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36" name="Chevron 35">
            <a:extLst>
              <a:ext uri="{FF2B5EF4-FFF2-40B4-BE49-F238E27FC236}">
                <a16:creationId xmlns:a16="http://schemas.microsoft.com/office/drawing/2014/main" id="{D87AA5A6-54CE-3B40-8633-E024CBF708AA}"/>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37" name="Chevron 36">
            <a:extLst>
              <a:ext uri="{FF2B5EF4-FFF2-40B4-BE49-F238E27FC236}">
                <a16:creationId xmlns:a16="http://schemas.microsoft.com/office/drawing/2014/main" id="{2A558225-0C02-AD4F-B7C0-4FEDAE69D5CA}"/>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38" name="Chevron 37">
            <a:extLst>
              <a:ext uri="{FF2B5EF4-FFF2-40B4-BE49-F238E27FC236}">
                <a16:creationId xmlns:a16="http://schemas.microsoft.com/office/drawing/2014/main" id="{3F5509C4-5D93-4B45-9E41-50D3A7B3012D}"/>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16" name="Chevron 15">
            <a:extLst>
              <a:ext uri="{FF2B5EF4-FFF2-40B4-BE49-F238E27FC236}">
                <a16:creationId xmlns:a16="http://schemas.microsoft.com/office/drawing/2014/main" id="{5982D01E-59A2-0A40-9B15-6B543B8C9233}"/>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17" name="Chevron 16">
            <a:extLst>
              <a:ext uri="{FF2B5EF4-FFF2-40B4-BE49-F238E27FC236}">
                <a16:creationId xmlns:a16="http://schemas.microsoft.com/office/drawing/2014/main" id="{E3DD4980-4421-A649-A601-932EE6D800BE}"/>
              </a:ext>
            </a:extLst>
          </p:cNvPr>
          <p:cNvSpPr/>
          <p:nvPr/>
        </p:nvSpPr>
        <p:spPr>
          <a:xfrm>
            <a:off x="9983044" y="5848654"/>
            <a:ext cx="1772182"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6. Build a process improvement culture</a:t>
            </a:r>
          </a:p>
        </p:txBody>
      </p:sp>
      <p:sp>
        <p:nvSpPr>
          <p:cNvPr id="19" name="Content Placeholder 11">
            <a:extLst>
              <a:ext uri="{FF2B5EF4-FFF2-40B4-BE49-F238E27FC236}">
                <a16:creationId xmlns:a16="http://schemas.microsoft.com/office/drawing/2014/main" id="{95FA982D-9E6E-FB48-9C06-ACA920758A89}"/>
              </a:ext>
            </a:extLst>
          </p:cNvPr>
          <p:cNvSpPr txBox="1">
            <a:spLocks/>
          </p:cNvSpPr>
          <p:nvPr/>
        </p:nvSpPr>
        <p:spPr>
          <a:xfrm>
            <a:off x="6114361" y="2063081"/>
            <a:ext cx="5551950" cy="301053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Make continuous process improvement an organizational mandate </a:t>
            </a:r>
          </a:p>
          <a:p>
            <a:pPr>
              <a:buFont typeface="Wingdings" pitchFamily="2" charset="2"/>
              <a:buChar char="q"/>
            </a:pPr>
            <a:r>
              <a:rPr lang="en-US" sz="1200" dirty="0"/>
              <a:t>Meet with process owners and discuss the potential for process improvement ideas to be sourced from outside of their immediate team.</a:t>
            </a:r>
          </a:p>
          <a:p>
            <a:pPr>
              <a:buFont typeface="Wingdings" pitchFamily="2" charset="2"/>
              <a:buChar char="q"/>
            </a:pPr>
            <a:r>
              <a:rPr lang="en-US" sz="1200" dirty="0"/>
              <a:t>Require process owners to spend time with all stakeholders of their process in order to encourage insight from across the organization about how processes can be changed and improved.</a:t>
            </a:r>
          </a:p>
          <a:p>
            <a:pPr lvl="1">
              <a:buFont typeface="Wingdings" pitchFamily="2" charset="2"/>
              <a:buChar char="q"/>
            </a:pPr>
            <a:r>
              <a:rPr lang="en-US" sz="1100" dirty="0"/>
              <a:t>Have process owners explore where consumers of their process find that certain steps in a process or interactions with other processes cause issues.</a:t>
            </a:r>
          </a:p>
          <a:p>
            <a:pPr lvl="1">
              <a:buFont typeface="Wingdings" pitchFamily="2" charset="2"/>
              <a:buChar char="q"/>
            </a:pPr>
            <a:r>
              <a:rPr lang="en-US" sz="1100" dirty="0"/>
              <a:t>Document ideas from process consumers on how to improve on processes.</a:t>
            </a:r>
            <a:endParaRPr lang="en-US" sz="1200" dirty="0"/>
          </a:p>
          <a:p>
            <a:pPr marL="0" indent="0">
              <a:buNone/>
            </a:pPr>
            <a:r>
              <a:rPr lang="en-US" sz="1200" b="1" dirty="0"/>
              <a:t>Integrate process improvement activities with organizational governance </a:t>
            </a:r>
          </a:p>
          <a:p>
            <a:pPr>
              <a:buFont typeface="Wingdings" pitchFamily="2" charset="2"/>
              <a:buChar char="q"/>
            </a:pPr>
            <a:r>
              <a:rPr lang="en-US" sz="1200" dirty="0"/>
              <a:t>Schedule quarterly meetings between process owners and the ServiceNow governance team lead to discuss how process needs and improvement plans relate to governance measures.</a:t>
            </a:r>
          </a:p>
          <a:p>
            <a:pPr marL="0" indent="0">
              <a:buNone/>
            </a:pPr>
            <a:endParaRPr lang="en-US" sz="1200" b="1" dirty="0"/>
          </a:p>
        </p:txBody>
      </p:sp>
      <p:grpSp>
        <p:nvGrpSpPr>
          <p:cNvPr id="14" name="Group 13">
            <a:extLst>
              <a:ext uri="{FF2B5EF4-FFF2-40B4-BE49-F238E27FC236}">
                <a16:creationId xmlns:a16="http://schemas.microsoft.com/office/drawing/2014/main" id="{5743F276-8C17-914C-98A2-2EAABC1D9099}"/>
              </a:ext>
            </a:extLst>
          </p:cNvPr>
          <p:cNvGrpSpPr/>
          <p:nvPr/>
        </p:nvGrpSpPr>
        <p:grpSpPr>
          <a:xfrm>
            <a:off x="441230" y="5848654"/>
            <a:ext cx="11313996" cy="462116"/>
            <a:chOff x="2411874" y="5848654"/>
            <a:chExt cx="9343352" cy="462116"/>
          </a:xfrm>
        </p:grpSpPr>
        <p:grpSp>
          <p:nvGrpSpPr>
            <p:cNvPr id="15" name="Group 14">
              <a:extLst>
                <a:ext uri="{FF2B5EF4-FFF2-40B4-BE49-F238E27FC236}">
                  <a16:creationId xmlns:a16="http://schemas.microsoft.com/office/drawing/2014/main" id="{BE8D8FB0-90A6-B04C-B162-B92B4D7EC5E7}"/>
                </a:ext>
              </a:extLst>
            </p:cNvPr>
            <p:cNvGrpSpPr/>
            <p:nvPr/>
          </p:nvGrpSpPr>
          <p:grpSpPr>
            <a:xfrm>
              <a:off x="2711881" y="5848654"/>
              <a:ext cx="9043345" cy="462116"/>
              <a:chOff x="2711881" y="5848654"/>
              <a:chExt cx="9043345" cy="462116"/>
            </a:xfrm>
          </p:grpSpPr>
          <p:sp>
            <p:nvSpPr>
              <p:cNvPr id="20" name="Chevron 19">
                <a:extLst>
                  <a:ext uri="{FF2B5EF4-FFF2-40B4-BE49-F238E27FC236}">
                    <a16:creationId xmlns:a16="http://schemas.microsoft.com/office/drawing/2014/main" id="{F812C686-5231-0642-BCD2-7A81298CB5B6}"/>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1" name="Chevron 20">
                <a:extLst>
                  <a:ext uri="{FF2B5EF4-FFF2-40B4-BE49-F238E27FC236}">
                    <a16:creationId xmlns:a16="http://schemas.microsoft.com/office/drawing/2014/main" id="{6662E773-9344-1B4F-B170-57416E678F39}"/>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2" name="Chevron 21">
                <a:extLst>
                  <a:ext uri="{FF2B5EF4-FFF2-40B4-BE49-F238E27FC236}">
                    <a16:creationId xmlns:a16="http://schemas.microsoft.com/office/drawing/2014/main" id="{E6B62C84-058E-664B-9E53-6A04366F51C1}"/>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3" name="Chevron 22">
                <a:extLst>
                  <a:ext uri="{FF2B5EF4-FFF2-40B4-BE49-F238E27FC236}">
                    <a16:creationId xmlns:a16="http://schemas.microsoft.com/office/drawing/2014/main" id="{4F673E0F-2D4F-644D-A7BA-D5661B1F6963}"/>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4" name="Chevron 23">
                <a:extLst>
                  <a:ext uri="{FF2B5EF4-FFF2-40B4-BE49-F238E27FC236}">
                    <a16:creationId xmlns:a16="http://schemas.microsoft.com/office/drawing/2014/main" id="{010E8F51-7CB1-CB48-B77C-8C56851FF30E}"/>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5" name="Chevron 24">
                <a:extLst>
                  <a:ext uri="{FF2B5EF4-FFF2-40B4-BE49-F238E27FC236}">
                    <a16:creationId xmlns:a16="http://schemas.microsoft.com/office/drawing/2014/main" id="{7F8996EF-6E46-0742-B188-07D8AECD6B70}"/>
                  </a:ext>
                </a:extLst>
              </p:cNvPr>
              <p:cNvSpPr/>
              <p:nvPr/>
            </p:nvSpPr>
            <p:spPr>
              <a:xfrm>
                <a:off x="9983044" y="5848654"/>
                <a:ext cx="1772182"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6. Build a process improvement culture</a:t>
                </a:r>
              </a:p>
            </p:txBody>
          </p:sp>
        </p:grpSp>
        <p:sp>
          <p:nvSpPr>
            <p:cNvPr id="18" name="TextBox 17">
              <a:extLst>
                <a:ext uri="{FF2B5EF4-FFF2-40B4-BE49-F238E27FC236}">
                  <a16:creationId xmlns:a16="http://schemas.microsoft.com/office/drawing/2014/main" id="{739C8259-AD35-5F40-B0D5-A7F1FB6B497A}"/>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1974304164"/>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2572331460"/>
              </p:ext>
            </p:extLst>
          </p:nvPr>
        </p:nvGraphicFramePr>
        <p:xfrm>
          <a:off x="188414" y="1338714"/>
          <a:ext cx="11842476" cy="4693920"/>
        </p:xfrm>
        <a:graphic>
          <a:graphicData uri="http://schemas.openxmlformats.org/drawingml/2006/table">
            <a:tbl>
              <a:tblPr>
                <a:tableStyleId>{9D7B26C5-4107-4FEC-AEDC-1716B250A1EF}</a:tableStyleId>
              </a:tblPr>
              <a:tblGrid>
                <a:gridCol w="2628677">
                  <a:extLst>
                    <a:ext uri="{9D8B030D-6E8A-4147-A177-3AD203B41FA5}">
                      <a16:colId xmlns:a16="http://schemas.microsoft.com/office/drawing/2014/main" val="821785997"/>
                    </a:ext>
                  </a:extLst>
                </a:gridCol>
                <a:gridCol w="4294909">
                  <a:extLst>
                    <a:ext uri="{9D8B030D-6E8A-4147-A177-3AD203B41FA5}">
                      <a16:colId xmlns:a16="http://schemas.microsoft.com/office/drawing/2014/main" val="3178034869"/>
                    </a:ext>
                  </a:extLst>
                </a:gridCol>
                <a:gridCol w="4918890">
                  <a:extLst>
                    <a:ext uri="{9D8B030D-6E8A-4147-A177-3AD203B41FA5}">
                      <a16:colId xmlns:a16="http://schemas.microsoft.com/office/drawing/2014/main" val="882216737"/>
                    </a:ext>
                  </a:extLst>
                </a:gridCol>
              </a:tblGrid>
              <a:tr h="1415606">
                <a:tc>
                  <a:txBody>
                    <a:bodyPr/>
                    <a:lstStyle/>
                    <a:p>
                      <a:r>
                        <a:rPr lang="en-US" sz="1600" b="1" dirty="0"/>
                        <a:t>Key performance indicators</a:t>
                      </a:r>
                    </a:p>
                  </a:txBody>
                  <a:tcPr/>
                </a:tc>
                <a:tc>
                  <a:txBody>
                    <a:bodyPr/>
                    <a:lstStyle/>
                    <a:p>
                      <a:r>
                        <a:rPr lang="en-US" sz="1600" dirty="0"/>
                        <a:t>Essential KPIs</a:t>
                      </a:r>
                      <a:endParaRPr lang="en-US" sz="1200" dirty="0"/>
                    </a:p>
                    <a:p>
                      <a:pPr marL="285750" indent="-285750">
                        <a:buFont typeface="Arial" panose="020B0604020202020204" pitchFamily="34" charset="0"/>
                        <a:buChar char="•"/>
                      </a:pPr>
                      <a:r>
                        <a:rPr lang="en-US" sz="1200" dirty="0"/>
                        <a:t># and % of formal process reviews carried out of the total planned</a:t>
                      </a:r>
                    </a:p>
                    <a:p>
                      <a:pPr marL="285750" indent="-285750">
                        <a:buFont typeface="Arial" panose="020B0604020202020204" pitchFamily="34" charset="0"/>
                        <a:buChar char="•"/>
                      </a:pPr>
                      <a:r>
                        <a:rPr lang="en-US" sz="1200" dirty="0"/>
                        <a:t># of weaknesses identified during process reviews to be addressed by improvement initiatives</a:t>
                      </a:r>
                    </a:p>
                    <a:p>
                      <a:pPr marL="285750" indent="-285750">
                        <a:buFont typeface="Arial" panose="020B0604020202020204" pitchFamily="34" charset="0"/>
                        <a:buChar char="•"/>
                      </a:pPr>
                      <a:r>
                        <a:rPr lang="en-US" sz="1200" dirty="0"/>
                        <a:t>% improvements addressed</a:t>
                      </a:r>
                    </a:p>
                    <a:p>
                      <a:pPr marL="285750" indent="-285750">
                        <a:buFont typeface="Arial" panose="020B0604020202020204" pitchFamily="34" charset="0"/>
                        <a:buChar char="•"/>
                      </a:pPr>
                      <a:r>
                        <a:rPr lang="en-US" sz="1200" dirty="0"/>
                        <a:t># process improvement ideas generated (per quarter)</a:t>
                      </a:r>
                    </a:p>
                    <a:p>
                      <a:pPr marL="285750" indent="-285750">
                        <a:buFont typeface="Arial" panose="020B0604020202020204" pitchFamily="34" charset="0"/>
                        <a:buChar char="•"/>
                      </a:pPr>
                      <a:r>
                        <a:rPr lang="en-US" sz="1200" dirty="0"/>
                        <a:t># process improvements executed (per quarter)</a:t>
                      </a:r>
                    </a:p>
                    <a:p>
                      <a:pPr marL="285750" indent="-285750">
                        <a:buFont typeface="Arial" panose="020B0604020202020204" pitchFamily="34" charset="0"/>
                        <a:buChar char="•"/>
                      </a:pPr>
                      <a:r>
                        <a:rPr lang="en-US" sz="1200" dirty="0"/>
                        <a:t># of incidents related to noncompliance with process</a:t>
                      </a:r>
                    </a:p>
                    <a:p>
                      <a:pPr marL="285750" indent="-285750">
                        <a:buFont typeface="Arial" panose="020B0604020202020204" pitchFamily="34" charset="0"/>
                        <a:buChar char="•"/>
                      </a:pPr>
                      <a:r>
                        <a:rPr lang="en-US" sz="1200" dirty="0"/>
                        <a:t>% of processes/process steps automated </a:t>
                      </a:r>
                    </a:p>
                  </a:txBody>
                  <a:tcPr/>
                </a:tc>
                <a:tc>
                  <a:txBody>
                    <a:bodyPr/>
                    <a:lstStyle/>
                    <a:p>
                      <a:r>
                        <a:rPr lang="en-US" sz="1600" dirty="0"/>
                        <a:t>Nice-to-have KPIs</a:t>
                      </a:r>
                      <a:endParaRPr lang="en-US" sz="1200" dirty="0"/>
                    </a:p>
                    <a:p>
                      <a:pPr marL="285750" indent="-285750">
                        <a:buFont typeface="Arial" panose="020B0604020202020204" pitchFamily="34" charset="0"/>
                        <a:buChar char="•"/>
                      </a:pPr>
                      <a:r>
                        <a:rPr lang="en-US" sz="1200" dirty="0"/>
                        <a:t># waivers allowed by governance committees (by process) </a:t>
                      </a:r>
                    </a:p>
                    <a:p>
                      <a:pPr marL="285750" indent="-285750">
                        <a:buFont typeface="Arial" panose="020B0604020202020204" pitchFamily="34" charset="0"/>
                        <a:buChar char="•"/>
                      </a:pPr>
                      <a:r>
                        <a:rPr lang="en-US" sz="1200" dirty="0"/>
                        <a:t># process waivers that didn’t need governance approval</a:t>
                      </a:r>
                    </a:p>
                    <a:p>
                      <a:pPr marL="285750" indent="-285750">
                        <a:buFont typeface="Arial" panose="020B0604020202020204" pitchFamily="34" charset="0"/>
                        <a:buChar char="•"/>
                      </a:pPr>
                      <a:r>
                        <a:rPr lang="en-US" sz="1200" dirty="0"/>
                        <a:t># ideas for process improvement generated outside of process delivery teams</a:t>
                      </a:r>
                    </a:p>
                    <a:p>
                      <a:pPr marL="285750" indent="-285750">
                        <a:buFont typeface="Arial" panose="020B0604020202020204" pitchFamily="34" charset="0"/>
                        <a:buChar char="•"/>
                      </a:pPr>
                      <a:r>
                        <a:rPr lang="en-US" sz="1200" dirty="0"/>
                        <a:t>% of ideas in the process improvement pipeline that involve automation </a:t>
                      </a:r>
                    </a:p>
                    <a:p>
                      <a:pPr marL="285750" indent="-285750">
                        <a:buFont typeface="Arial" panose="020B0604020202020204" pitchFamily="34" charset="0"/>
                        <a:buChar char="•"/>
                      </a:pPr>
                      <a:r>
                        <a:rPr lang="en-US" sz="1200" dirty="0"/>
                        <a:t>Customer satisfaction scores/process ease of use scores (scale of 1–10)</a:t>
                      </a:r>
                    </a:p>
                    <a:p>
                      <a:pPr marL="285750" indent="-285750">
                        <a:buFont typeface="Arial" panose="020B0604020202020204" pitchFamily="34" charset="0"/>
                        <a:buChar char="•"/>
                      </a:pPr>
                      <a:r>
                        <a:rPr lang="en-US" sz="1200" dirty="0"/>
                        <a:t>% of process owners with monthly one on ones with appropriate senior executive</a:t>
                      </a:r>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5750" indent="-285750">
                        <a:buFont typeface="Arial" panose="020B0604020202020204" pitchFamily="34" charset="0"/>
                        <a:buChar char="•"/>
                      </a:pPr>
                      <a:r>
                        <a:rPr lang="en-US" sz="1200" dirty="0"/>
                        <a:t>Process owners </a:t>
                      </a:r>
                    </a:p>
                    <a:p>
                      <a:pPr marL="285750" indent="-285750">
                        <a:buFont typeface="Arial" panose="020B0604020202020204" pitchFamily="34" charset="0"/>
                        <a:buChar char="•"/>
                      </a:pPr>
                      <a:r>
                        <a:rPr lang="en-US" sz="1200" dirty="0"/>
                        <a:t>Process managers</a:t>
                      </a:r>
                    </a:p>
                    <a:p>
                      <a:pPr marL="285750" indent="-285750">
                        <a:buFont typeface="Arial" panose="020B0604020202020204" pitchFamily="34" charset="0"/>
                        <a:buChar char="•"/>
                      </a:pPr>
                      <a:r>
                        <a:rPr lang="en-US" sz="1200" dirty="0"/>
                        <a:t>Now Platform owners</a:t>
                      </a:r>
                    </a:p>
                    <a:p>
                      <a:pPr marL="285750" indent="-285750">
                        <a:buFont typeface="Arial" panose="020B0604020202020204" pitchFamily="34" charset="0"/>
                        <a:buChar char="•"/>
                      </a:pPr>
                      <a:r>
                        <a:rPr lang="en-US" sz="1200" dirty="0"/>
                        <a:t>ServiceNow governance team lead</a:t>
                      </a:r>
                    </a:p>
                    <a:p>
                      <a:pPr marL="285750" indent="-285750">
                        <a:buFont typeface="Arial" panose="020B0604020202020204" pitchFamily="34" charset="0"/>
                        <a:buChar char="•"/>
                      </a:pPr>
                      <a:endParaRPr lang="en-US" sz="1600" dirty="0"/>
                    </a:p>
                  </a:txBody>
                  <a:tcPr/>
                </a:tc>
                <a:tc>
                  <a:txBody>
                    <a:bodyPr/>
                    <a:lstStyle/>
                    <a:p>
                      <a:r>
                        <a:rPr lang="en-US" sz="1600" dirty="0"/>
                        <a:t>Consulted/informed</a:t>
                      </a:r>
                    </a:p>
                    <a:p>
                      <a:pPr marL="285750" indent="-285750">
                        <a:buFont typeface="Arial" panose="020B0604020202020204" pitchFamily="34" charset="0"/>
                        <a:buChar char="•"/>
                      </a:pPr>
                      <a:r>
                        <a:rPr lang="en-US" sz="1200" dirty="0"/>
                        <a:t>CIO</a:t>
                      </a:r>
                    </a:p>
                    <a:p>
                      <a:pPr marL="285750" indent="-285750">
                        <a:buFont typeface="Arial" panose="020B0604020202020204" pitchFamily="34" charset="0"/>
                        <a:buChar char="•"/>
                      </a:pPr>
                      <a:r>
                        <a:rPr lang="en-US" sz="1200" dirty="0"/>
                        <a:t>Business leadership</a:t>
                      </a:r>
                    </a:p>
                    <a:p>
                      <a:pPr marL="285750" indent="-285750">
                        <a:buFont typeface="Arial" panose="020B0604020202020204" pitchFamily="34" charset="0"/>
                        <a:buChar char="•"/>
                      </a:pPr>
                      <a:r>
                        <a:rPr lang="en-US" sz="1200" dirty="0"/>
                        <a:t>Service owners </a:t>
                      </a:r>
                    </a:p>
                    <a:p>
                      <a:pPr marL="285750" indent="-285750">
                        <a:buFont typeface="Arial" panose="020B0604020202020204" pitchFamily="34" charset="0"/>
                        <a:buChar char="•"/>
                      </a:pPr>
                      <a:r>
                        <a:rPr lang="en-US" sz="1200" dirty="0"/>
                        <a:t>CISO </a:t>
                      </a:r>
                    </a:p>
                    <a:p>
                      <a:pPr marL="285750" indent="-285750">
                        <a:buFont typeface="Arial" panose="020B0604020202020204" pitchFamily="34" charset="0"/>
                        <a:buChar char="•"/>
                      </a:pPr>
                      <a:r>
                        <a:rPr lang="en-US" sz="1200" dirty="0"/>
                        <a:t>Audit </a:t>
                      </a:r>
                    </a:p>
                    <a:p>
                      <a:pPr marL="285750" indent="-285750">
                        <a:buFont typeface="Arial" panose="020B0604020202020204" pitchFamily="34" charset="0"/>
                        <a:buChar char="•"/>
                      </a:pPr>
                      <a:r>
                        <a:rPr lang="en-US" sz="1200" dirty="0"/>
                        <a:t>ServiceNow governance committees</a:t>
                      </a:r>
                    </a:p>
                    <a:p>
                      <a:pPr marL="285750" indent="-285750">
                        <a:buFont typeface="Arial" panose="020B0604020202020204" pitchFamily="34" charset="0"/>
                        <a:buChar char="•"/>
                      </a:pPr>
                      <a:r>
                        <a:rPr lang="en-US" sz="1200" dirty="0"/>
                        <a:t>Business stakeholders (informed only)</a:t>
                      </a:r>
                    </a:p>
                    <a:p>
                      <a:pPr marL="285750" indent="-285750">
                        <a:buFont typeface="Arial" panose="020B0604020202020204" pitchFamily="34" charset="0"/>
                        <a:buChar char="•"/>
                      </a:pPr>
                      <a:r>
                        <a:rPr lang="en-US" sz="1200" dirty="0"/>
                        <a:t>Vendor representatives (informed only) </a:t>
                      </a:r>
                    </a:p>
                    <a:p>
                      <a:pPr marL="285750" indent="-285750">
                        <a:buFont typeface="Arial" panose="020B0604020202020204" pitchFamily="34" charset="0"/>
                        <a:buChar char="•"/>
                      </a:pPr>
                      <a:r>
                        <a:rPr lang="en-US" sz="1200" dirty="0"/>
                        <a:t>Development teams </a:t>
                      </a:r>
                    </a:p>
                    <a:p>
                      <a:pPr marL="285750" indent="-285750">
                        <a:buFont typeface="Arial" panose="020B0604020202020204" pitchFamily="34" charset="0"/>
                        <a:buChar char="•"/>
                      </a:pPr>
                      <a:r>
                        <a:rPr lang="en-US" sz="1200" dirty="0"/>
                        <a:t>Business engagement teams </a:t>
                      </a:r>
                    </a:p>
                    <a:p>
                      <a:pPr marL="285750" indent="-285750">
                        <a:buFont typeface="Arial" panose="020B0604020202020204" pitchFamily="34" charset="0"/>
                        <a:buChar char="•"/>
                      </a:pPr>
                      <a:r>
                        <a:rPr lang="en-US" sz="1200" dirty="0"/>
                        <a:t>Partners</a:t>
                      </a:r>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0601756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dirty="0"/>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423390" y="1122325"/>
            <a:ext cx="11471761" cy="1754326"/>
          </a:xfrm>
          <a:prstGeom prst="rect">
            <a:avLst/>
          </a:prstGeom>
          <a:noFill/>
        </p:spPr>
        <p:txBody>
          <a:bodyPr wrap="square" rtlCol="0" anchor="t">
            <a:spAutoFit/>
          </a:bodyPr>
          <a:lstStyle/>
          <a:p>
            <a:r>
              <a:rPr lang="en-US" sz="1200" dirty="0"/>
              <a:t>ServiceNow</a:t>
            </a:r>
            <a:r>
              <a:rPr lang="en-US" sz="1200" baseline="30000" dirty="0"/>
              <a:t>®</a:t>
            </a:r>
            <a:r>
              <a:rPr lang="en-US" sz="1200" dirty="0"/>
              <a:t> implementations should not be a matter of ”lifting and shifting” existing work processes into your instance. Instead, look at your implementation as an opportunity to analyze and improve how work gets done in your organization to realize your vision and objectives for transformation. Processes (the series of actions or steps taken in order to achieve a particular outcome) can be modified by optimizing the process, getting rid of waste, and automation. Sometimes processes can even be eliminated to achieve business objectives.</a:t>
            </a:r>
          </a:p>
          <a:p>
            <a:endParaRPr lang="en-US" sz="1200" dirty="0"/>
          </a:p>
          <a:p>
            <a:r>
              <a:rPr lang="en-US" sz="1200" dirty="0"/>
              <a:t>Without a systematic approach, you can risk making processes overly confusing and complex, potentially putting at risk effective adoption of the Now Platform</a:t>
            </a:r>
            <a:r>
              <a:rPr lang="en-US" sz="1200" baseline="30000" dirty="0"/>
              <a:t>®</a:t>
            </a:r>
            <a:r>
              <a:rPr lang="en-US" sz="1200" dirty="0"/>
              <a:t>. Continual process improvement, with a focus on automation, improves the organization’s ability to use processes in ServiceNow to develop (rather than hinder) agility and responsiveness.</a:t>
            </a:r>
          </a:p>
          <a:p>
            <a:endParaRPr lang="en-US" sz="1200" dirty="0"/>
          </a:p>
        </p:txBody>
      </p:sp>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2784473262"/>
              </p:ext>
            </p:extLst>
          </p:nvPr>
        </p:nvGraphicFramePr>
        <p:xfrm>
          <a:off x="423390" y="2819960"/>
          <a:ext cx="11471761" cy="2225040"/>
        </p:xfrm>
        <a:graphic>
          <a:graphicData uri="http://schemas.openxmlformats.org/drawingml/2006/table">
            <a:tbl>
              <a:tblPr firstRow="1" bandRow="1" bandCol="1">
                <a:tableStyleId>{69012ECD-51FC-41F1-AA8D-1B2483CD663E}</a:tableStyleId>
              </a:tblPr>
              <a:tblGrid>
                <a:gridCol w="11471761">
                  <a:extLst>
                    <a:ext uri="{9D8B030D-6E8A-4147-A177-3AD203B41FA5}">
                      <a16:colId xmlns:a16="http://schemas.microsoft.com/office/drawing/2014/main" val="2402900772"/>
                    </a:ext>
                  </a:extLst>
                </a:gridCol>
              </a:tblGrid>
              <a:tr h="292448">
                <a:tc>
                  <a:txBody>
                    <a:bodyPr/>
                    <a:lstStyle/>
                    <a:p>
                      <a:pPr>
                        <a:buNone/>
                      </a:pPr>
                      <a:r>
                        <a:rPr lang="en-US" sz="1400" dirty="0"/>
                        <a:t>Insight: Reimagining work processes</a:t>
                      </a:r>
                    </a:p>
                  </a:txBody>
                  <a:tcPr/>
                </a:tc>
                <a:extLst>
                  <a:ext uri="{0D108BD9-81ED-4DB2-BD59-A6C34878D82A}">
                    <a16:rowId xmlns:a16="http://schemas.microsoft.com/office/drawing/2014/main" val="74787461"/>
                  </a:ext>
                </a:extLst>
              </a:tr>
              <a:tr h="1841255">
                <a:tc>
                  <a:txBody>
                    <a:bodyPr/>
                    <a:lstStyle/>
                    <a:p>
                      <a:pPr>
                        <a:buNone/>
                      </a:pPr>
                      <a:r>
                        <a:rPr lang="en-US" sz="1200" dirty="0"/>
                        <a:t>There are three things you must get right upfront to reimagine and improve work processes when you implement ServiceNow: </a:t>
                      </a:r>
                    </a:p>
                    <a:p>
                      <a:pPr marL="228600" indent="-228600">
                        <a:buFont typeface="+mj-lt"/>
                        <a:buAutoNum type="arabicPeriod"/>
                      </a:pPr>
                      <a:r>
                        <a:rPr lang="en-US" sz="1200" dirty="0"/>
                        <a:t>Know your starting point. Document processes and figure out how they currently work. Start by assigning process owners who can focus on assessing specific processes. </a:t>
                      </a:r>
                    </a:p>
                    <a:p>
                      <a:pPr marL="228600" indent="-228600">
                        <a:buFont typeface="+mj-lt"/>
                        <a:buAutoNum type="arabicPeriod"/>
                      </a:pPr>
                      <a:r>
                        <a:rPr lang="en-US" sz="1200" dirty="0"/>
                        <a:t>Identify and prioritize opportunities for process improvement based on where you can most efficiently deliver value to the business. </a:t>
                      </a:r>
                    </a:p>
                    <a:p>
                      <a:pPr marL="228600" indent="-228600">
                        <a:buFont typeface="+mj-lt"/>
                        <a:buAutoNum type="arabicPeriod"/>
                      </a:pPr>
                      <a:r>
                        <a:rPr lang="en-US" sz="1200" dirty="0"/>
                        <a:t>Decide on and design process improvement strategies in collaboration with process owners, governance bodies, senior leaders, and relevant subject matter experts (SMEs) who are directly involved in executing the process. </a:t>
                      </a:r>
                    </a:p>
                    <a:p>
                      <a:pPr>
                        <a:buNone/>
                      </a:pPr>
                      <a:endParaRPr lang="en-US" sz="1200" dirty="0"/>
                    </a:p>
                    <a:p>
                      <a:pPr>
                        <a:buNone/>
                      </a:pPr>
                      <a:r>
                        <a:rPr lang="en-US" sz="1200" dirty="0"/>
                        <a:t>With practice, process improvement can act less like a project with steps (as shown above), and more like an organizational culture—one that focuses on delivering business </a:t>
                      </a:r>
                      <a:r>
                        <a:rPr lang="en-US" sz="1200" dirty="0">
                          <a:solidFill>
                            <a:schemeClr val="tx1"/>
                          </a:solidFill>
                        </a:rPr>
                        <a:t>value, and </a:t>
                      </a:r>
                      <a:r>
                        <a:rPr lang="en-US" sz="1200" dirty="0"/>
                        <a:t>where everyone feels confident in surfacing and driving process improvement opportunities—not just the process owners. </a:t>
                      </a:r>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Reimagine how you want work processes to flow</a:t>
            </a:r>
          </a:p>
        </p:txBody>
      </p:sp>
      <p:graphicFrame>
        <p:nvGraphicFramePr>
          <p:cNvPr id="12" name="Table 11">
            <a:extLst>
              <a:ext uri="{FF2B5EF4-FFF2-40B4-BE49-F238E27FC236}">
                <a16:creationId xmlns:a16="http://schemas.microsoft.com/office/drawing/2014/main" id="{BA696AE8-BBA8-42F7-BC64-C5B66E008DCE}"/>
              </a:ext>
            </a:extLst>
          </p:cNvPr>
          <p:cNvGraphicFramePr>
            <a:graphicFrameLocks noGrp="1"/>
          </p:cNvGraphicFramePr>
          <p:nvPr>
            <p:extLst>
              <p:ext uri="{D42A27DB-BD31-4B8C-83A1-F6EECF244321}">
                <p14:modId xmlns:p14="http://schemas.microsoft.com/office/powerpoint/2010/main" val="681180925"/>
              </p:ext>
            </p:extLst>
          </p:nvPr>
        </p:nvGraphicFramePr>
        <p:xfrm>
          <a:off x="423390" y="5108657"/>
          <a:ext cx="11465668" cy="563880"/>
        </p:xfrm>
        <a:graphic>
          <a:graphicData uri="http://schemas.openxmlformats.org/drawingml/2006/table">
            <a:tbl>
              <a:tblPr firstRow="1" bandRow="1" bandCol="1">
                <a:tableStyleId>{69012ECD-51FC-41F1-AA8D-1B2483CD663E}</a:tableStyleId>
              </a:tblPr>
              <a:tblGrid>
                <a:gridCol w="4889706">
                  <a:extLst>
                    <a:ext uri="{9D8B030D-6E8A-4147-A177-3AD203B41FA5}">
                      <a16:colId xmlns:a16="http://schemas.microsoft.com/office/drawing/2014/main" val="2402900772"/>
                    </a:ext>
                  </a:extLst>
                </a:gridCol>
                <a:gridCol w="2079850">
                  <a:extLst>
                    <a:ext uri="{9D8B030D-6E8A-4147-A177-3AD203B41FA5}">
                      <a16:colId xmlns:a16="http://schemas.microsoft.com/office/drawing/2014/main" val="2000338086"/>
                    </a:ext>
                  </a:extLst>
                </a:gridCol>
                <a:gridCol w="4496112">
                  <a:extLst>
                    <a:ext uri="{9D8B030D-6E8A-4147-A177-3AD203B41FA5}">
                      <a16:colId xmlns:a16="http://schemas.microsoft.com/office/drawing/2014/main" val="1296882637"/>
                    </a:ext>
                  </a:extLst>
                </a:gridCol>
              </a:tblGrid>
              <a:tr h="277335">
                <a:tc gridSpan="3">
                  <a:txBody>
                    <a:bodyPr/>
                    <a:lstStyle/>
                    <a:p>
                      <a:pPr algn="l"/>
                      <a:r>
                        <a:rPr lang="en-US" sz="1400" dirty="0"/>
                        <a:t>Key implementation steps</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4787461"/>
                  </a:ext>
                </a:extLst>
              </a:tr>
              <a:tr h="235735">
                <a:tc>
                  <a:txBody>
                    <a:bodyPr/>
                    <a:lstStyle/>
                    <a:p>
                      <a:pPr lvl="0" algn="ctr">
                        <a:buNone/>
                      </a:pPr>
                      <a:r>
                        <a:rPr lang="en-US" sz="1100" dirty="0"/>
                        <a:t>Start</a:t>
                      </a:r>
                    </a:p>
                  </a:txBody>
                  <a:tcPr>
                    <a:lnR w="12700" cap="flat" cmpd="sng" algn="ctr">
                      <a:solidFill>
                        <a:schemeClr val="accent1">
                          <a:lumMod val="60000"/>
                          <a:lumOff val="40000"/>
                        </a:schemeClr>
                      </a:solidFill>
                      <a:prstDash val="solid"/>
                      <a:round/>
                      <a:headEnd type="none" w="med" len="med"/>
                      <a:tailEnd type="none" w="med" len="med"/>
                    </a:lnR>
                  </a:tcPr>
                </a:tc>
                <a:tc>
                  <a:txBody>
                    <a:bodyPr/>
                    <a:lstStyle/>
                    <a:p>
                      <a:pPr lvl="0" algn="ctr">
                        <a:buNone/>
                      </a:pPr>
                      <a:r>
                        <a:rPr lang="en-US" sz="1100" dirty="0"/>
                        <a:t>Improve</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tc>
                  <a:txBody>
                    <a:bodyPr/>
                    <a:lstStyle/>
                    <a:p>
                      <a:pPr lvl="0" algn="ctr">
                        <a:buNone/>
                      </a:pPr>
                      <a:r>
                        <a:rPr lang="en-US" sz="1100" dirty="0"/>
                        <a:t>Optimize</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extLst>
                  <a:ext uri="{0D108BD9-81ED-4DB2-BD59-A6C34878D82A}">
                    <a16:rowId xmlns:a16="http://schemas.microsoft.com/office/drawing/2014/main" val="2151995362"/>
                  </a:ext>
                </a:extLst>
              </a:tr>
            </a:tbl>
          </a:graphicData>
        </a:graphic>
      </p:graphicFrame>
      <p:grpSp>
        <p:nvGrpSpPr>
          <p:cNvPr id="7" name="Group 6">
            <a:extLst>
              <a:ext uri="{FF2B5EF4-FFF2-40B4-BE49-F238E27FC236}">
                <a16:creationId xmlns:a16="http://schemas.microsoft.com/office/drawing/2014/main" id="{07A0730F-462C-7646-A89D-21BD0F7C2798}"/>
              </a:ext>
            </a:extLst>
          </p:cNvPr>
          <p:cNvGrpSpPr/>
          <p:nvPr/>
        </p:nvGrpSpPr>
        <p:grpSpPr>
          <a:xfrm>
            <a:off x="428494" y="5666650"/>
            <a:ext cx="11331836" cy="462116"/>
            <a:chOff x="2711881" y="5848654"/>
            <a:chExt cx="9043345" cy="462116"/>
          </a:xfrm>
        </p:grpSpPr>
        <p:sp>
          <p:nvSpPr>
            <p:cNvPr id="9" name="Chevron 8">
              <a:extLst>
                <a:ext uri="{FF2B5EF4-FFF2-40B4-BE49-F238E27FC236}">
                  <a16:creationId xmlns:a16="http://schemas.microsoft.com/office/drawing/2014/main" id="{0D03FA4C-933D-C247-B50B-8744488C4568}"/>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Assess existing processes</a:t>
              </a:r>
            </a:p>
          </p:txBody>
        </p:sp>
        <p:sp>
          <p:nvSpPr>
            <p:cNvPr id="10" name="Chevron 9">
              <a:extLst>
                <a:ext uri="{FF2B5EF4-FFF2-40B4-BE49-F238E27FC236}">
                  <a16:creationId xmlns:a16="http://schemas.microsoft.com/office/drawing/2014/main" id="{E993D2B1-FD4B-3241-8598-2BE462ECA6F0}"/>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Identify process improvement opportunities</a:t>
              </a:r>
            </a:p>
          </p:txBody>
        </p:sp>
        <p:sp>
          <p:nvSpPr>
            <p:cNvPr id="13" name="Chevron 12">
              <a:extLst>
                <a:ext uri="{FF2B5EF4-FFF2-40B4-BE49-F238E27FC236}">
                  <a16:creationId xmlns:a16="http://schemas.microsoft.com/office/drawing/2014/main" id="{F94D1ADE-6854-8E44-A217-FAC9559E50D7}"/>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Design process improvements</a:t>
              </a:r>
            </a:p>
          </p:txBody>
        </p:sp>
        <p:sp>
          <p:nvSpPr>
            <p:cNvPr id="14" name="Chevron 13">
              <a:extLst>
                <a:ext uri="{FF2B5EF4-FFF2-40B4-BE49-F238E27FC236}">
                  <a16:creationId xmlns:a16="http://schemas.microsoft.com/office/drawing/2014/main" id="{7CCCAC20-0FB0-F246-B0D9-2B163201F9D1}"/>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Plan future process improvement opportunities</a:t>
              </a:r>
            </a:p>
          </p:txBody>
        </p:sp>
        <p:sp>
          <p:nvSpPr>
            <p:cNvPr id="15" name="Chevron 14">
              <a:extLst>
                <a:ext uri="{FF2B5EF4-FFF2-40B4-BE49-F238E27FC236}">
                  <a16:creationId xmlns:a16="http://schemas.microsoft.com/office/drawing/2014/main" id="{2842ACDB-EA0F-C24F-9658-E99E54AB31F5}"/>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Continually identify process improvement opportunities</a:t>
              </a:r>
            </a:p>
          </p:txBody>
        </p:sp>
        <p:sp>
          <p:nvSpPr>
            <p:cNvPr id="16" name="Chevron 15">
              <a:extLst>
                <a:ext uri="{FF2B5EF4-FFF2-40B4-BE49-F238E27FC236}">
                  <a16:creationId xmlns:a16="http://schemas.microsoft.com/office/drawing/2014/main" id="{B91752EA-B980-1843-9FBB-3DFC6C061358}"/>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6. Build a process improvement culture</a:t>
              </a:r>
            </a:p>
          </p:txBody>
        </p:sp>
      </p:grpSp>
    </p:spTree>
    <p:extLst>
      <p:ext uri="{BB962C8B-B14F-4D97-AF65-F5344CB8AC3E}">
        <p14:creationId xmlns:p14="http://schemas.microsoft.com/office/powerpoint/2010/main" val="387790346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2222231"/>
            <a:ext cx="6046655" cy="3267488"/>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Ensure clear ownership for core processes</a:t>
            </a:r>
          </a:p>
          <a:p>
            <a:pPr>
              <a:buFont typeface="Wingdings" pitchFamily="2" charset="2"/>
              <a:buChar char="q"/>
            </a:pPr>
            <a:r>
              <a:rPr lang="en-US" sz="1200" dirty="0"/>
              <a:t>Assign </a:t>
            </a:r>
            <a:r>
              <a:rPr lang="en-US" sz="1200" dirty="0">
                <a:hlinkClick r:id="rId3"/>
              </a:rPr>
              <a:t>process owners</a:t>
            </a:r>
            <a:r>
              <a:rPr lang="en-US" sz="1200" dirty="0"/>
              <a:t>* (the individuals responsible for the definition and oversight of a process) for processes managed on ServiceNow (e.g., a process owner for each ITSM process in IT or for the HR employee onboarding process).</a:t>
            </a:r>
          </a:p>
          <a:p>
            <a:pPr marL="456565" lvl="1" indent="-224790">
              <a:buFont typeface="Wingdings" pitchFamily="2" charset="2"/>
              <a:buChar char="q"/>
            </a:pPr>
            <a:r>
              <a:rPr lang="en-US" sz="1100" dirty="0"/>
              <a:t>Decide whether process owners will be responsible for one process or for multiple processes.** </a:t>
            </a:r>
          </a:p>
          <a:p>
            <a:pPr>
              <a:buFont typeface="Wingdings" pitchFamily="2" charset="2"/>
              <a:buChar char="q"/>
            </a:pPr>
            <a:r>
              <a:rPr lang="en-US" sz="1200" dirty="0"/>
              <a:t>Make sure that process owners are SMEs in their assigned process, can positively influence the teams delivering processes, and can communicate and collaborate effectively. </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nchor="t">
            <a:spAutoFit/>
          </a:bodyPr>
          <a:lstStyle/>
          <a:p>
            <a:r>
              <a:rPr lang="en-US" sz="1200" dirty="0"/>
              <a:t>Defining responsibilities for process ownership and decision-making is a necessary first step to build clarity and ensure that the organization takes advantage of process improvement opportunities. Defined ownership and oversight is required to ensure that processes are followed and adopted, and that processes are optimized and continually improved to realize business value.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1a: Define process ownership</a:t>
            </a:r>
          </a:p>
        </p:txBody>
      </p:sp>
      <p:sp>
        <p:nvSpPr>
          <p:cNvPr id="18" name="Rectangle 17">
            <a:extLst>
              <a:ext uri="{FF2B5EF4-FFF2-40B4-BE49-F238E27FC236}">
                <a16:creationId xmlns:a16="http://schemas.microsoft.com/office/drawing/2014/main" id="{9C743F22-50DA-9B45-AFE3-15F0BE1B9271}"/>
              </a:ext>
            </a:extLst>
          </p:cNvPr>
          <p:cNvSpPr/>
          <p:nvPr/>
        </p:nvSpPr>
        <p:spPr>
          <a:xfrm>
            <a:off x="6721312" y="2222231"/>
            <a:ext cx="4945000" cy="92241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Certification in frameworks like ITIL and Six Sigma should not be the sole criterion for identifying process owners. The best process owners are skilled in influence and collaboration, so they can promote (rather than police) a companywide culture of process improvement. </a:t>
            </a:r>
          </a:p>
        </p:txBody>
      </p:sp>
      <p:sp>
        <p:nvSpPr>
          <p:cNvPr id="20" name="Rectangle 19">
            <a:extLst>
              <a:ext uri="{FF2B5EF4-FFF2-40B4-BE49-F238E27FC236}">
                <a16:creationId xmlns:a16="http://schemas.microsoft.com/office/drawing/2014/main" id="{F0DC2E15-D705-E848-9C2E-64B1B82C163C}"/>
              </a:ext>
            </a:extLst>
          </p:cNvPr>
          <p:cNvSpPr/>
          <p:nvPr/>
        </p:nvSpPr>
        <p:spPr>
          <a:xfrm>
            <a:off x="6721312" y="3535207"/>
            <a:ext cx="4945000" cy="7403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50" dirty="0">
                <a:solidFill>
                  <a:schemeClr val="tx1"/>
                </a:solidFill>
              </a:rPr>
              <a:t>* For IT, process owners are typically already aligned by a defined framework (e.g., incident manager). For non-IT, we recommend defining processes that deliver specific value to the business that need owners (e.g., employee onboarding).</a:t>
            </a:r>
          </a:p>
        </p:txBody>
      </p:sp>
      <p:sp>
        <p:nvSpPr>
          <p:cNvPr id="19" name="Rectangle 18">
            <a:extLst>
              <a:ext uri="{FF2B5EF4-FFF2-40B4-BE49-F238E27FC236}">
                <a16:creationId xmlns:a16="http://schemas.microsoft.com/office/drawing/2014/main" id="{2E5071CE-0320-1F41-92EF-B7891C172949}"/>
              </a:ext>
            </a:extLst>
          </p:cNvPr>
          <p:cNvSpPr/>
          <p:nvPr/>
        </p:nvSpPr>
        <p:spPr>
          <a:xfrm>
            <a:off x="6721312" y="4309453"/>
            <a:ext cx="4945000" cy="12026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050" dirty="0">
                <a:solidFill>
                  <a:schemeClr val="tx1"/>
                </a:solidFill>
              </a:rPr>
              <a:t>** Match process ownership with the scale of your organization. Small organizations and organizations with a starting/small footprint on ServiceNow may have only one owner dedicated to managing multiple processes (though there is a limit to the number of processes a single process owner has the time to reasonably handle). Larger organizations may assign a dedicated process owner to each process or even assign process ownership by region. </a:t>
            </a:r>
          </a:p>
        </p:txBody>
      </p:sp>
      <p:grpSp>
        <p:nvGrpSpPr>
          <p:cNvPr id="5" name="Group 4">
            <a:extLst>
              <a:ext uri="{FF2B5EF4-FFF2-40B4-BE49-F238E27FC236}">
                <a16:creationId xmlns:a16="http://schemas.microsoft.com/office/drawing/2014/main" id="{C1240F99-A7C4-B04E-AA1F-B2297A80465C}"/>
              </a:ext>
            </a:extLst>
          </p:cNvPr>
          <p:cNvGrpSpPr/>
          <p:nvPr/>
        </p:nvGrpSpPr>
        <p:grpSpPr>
          <a:xfrm>
            <a:off x="441230" y="5848654"/>
            <a:ext cx="11313996" cy="462116"/>
            <a:chOff x="2411874" y="5848654"/>
            <a:chExt cx="9343352" cy="462116"/>
          </a:xfrm>
        </p:grpSpPr>
        <p:grpSp>
          <p:nvGrpSpPr>
            <p:cNvPr id="2" name="Group 1">
              <a:extLst>
                <a:ext uri="{FF2B5EF4-FFF2-40B4-BE49-F238E27FC236}">
                  <a16:creationId xmlns:a16="http://schemas.microsoft.com/office/drawing/2014/main" id="{E74EB0B7-E268-8744-8BFA-894B8FAF270A}"/>
                </a:ext>
              </a:extLst>
            </p:cNvPr>
            <p:cNvGrpSpPr/>
            <p:nvPr/>
          </p:nvGrpSpPr>
          <p:grpSpPr>
            <a:xfrm>
              <a:off x="2711881" y="5848654"/>
              <a:ext cx="9043345" cy="462116"/>
              <a:chOff x="2711881" y="5848654"/>
              <a:chExt cx="9043345" cy="462116"/>
            </a:xfrm>
          </p:grpSpPr>
          <p:sp>
            <p:nvSpPr>
              <p:cNvPr id="35" name="Chevron 34">
                <a:extLst>
                  <a:ext uri="{FF2B5EF4-FFF2-40B4-BE49-F238E27FC236}">
                    <a16:creationId xmlns:a16="http://schemas.microsoft.com/office/drawing/2014/main" id="{576BF932-7450-1346-8A41-A283B80FDA6C}"/>
                  </a:ext>
                </a:extLst>
              </p:cNvPr>
              <p:cNvSpPr/>
              <p:nvPr/>
            </p:nvSpPr>
            <p:spPr>
              <a:xfrm>
                <a:off x="2711881" y="5848654"/>
                <a:ext cx="1407634"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Assess existing processes</a:t>
                </a:r>
              </a:p>
            </p:txBody>
          </p:sp>
          <p:sp>
            <p:nvSpPr>
              <p:cNvPr id="36" name="Chevron 35">
                <a:extLst>
                  <a:ext uri="{FF2B5EF4-FFF2-40B4-BE49-F238E27FC236}">
                    <a16:creationId xmlns:a16="http://schemas.microsoft.com/office/drawing/2014/main" id="{D87AA5A6-54CE-3B40-8633-E024CBF708AA}"/>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37" name="Chevron 36">
                <a:extLst>
                  <a:ext uri="{FF2B5EF4-FFF2-40B4-BE49-F238E27FC236}">
                    <a16:creationId xmlns:a16="http://schemas.microsoft.com/office/drawing/2014/main" id="{2A558225-0C02-AD4F-B7C0-4FEDAE69D5CA}"/>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38" name="Chevron 37">
                <a:extLst>
                  <a:ext uri="{FF2B5EF4-FFF2-40B4-BE49-F238E27FC236}">
                    <a16:creationId xmlns:a16="http://schemas.microsoft.com/office/drawing/2014/main" id="{3F5509C4-5D93-4B45-9E41-50D3A7B3012D}"/>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16" name="Chevron 15">
                <a:extLst>
                  <a:ext uri="{FF2B5EF4-FFF2-40B4-BE49-F238E27FC236}">
                    <a16:creationId xmlns:a16="http://schemas.microsoft.com/office/drawing/2014/main" id="{5982D01E-59A2-0A40-9B15-6B543B8C9233}"/>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17" name="Chevron 16">
                <a:extLst>
                  <a:ext uri="{FF2B5EF4-FFF2-40B4-BE49-F238E27FC236}">
                    <a16:creationId xmlns:a16="http://schemas.microsoft.com/office/drawing/2014/main" id="{E3DD4980-4421-A649-A601-932EE6D800BE}"/>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3" name="TextBox 2">
              <a:extLst>
                <a:ext uri="{FF2B5EF4-FFF2-40B4-BE49-F238E27FC236}">
                  <a16:creationId xmlns:a16="http://schemas.microsoft.com/office/drawing/2014/main" id="{E1CADC26-4862-4244-9200-8248B3ABB729}"/>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3402255563"/>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313529"/>
            <a:ext cx="7732947" cy="4021525"/>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process ownership responsibilities and authorities </a:t>
            </a:r>
          </a:p>
          <a:p>
            <a:pPr>
              <a:buFont typeface="Wingdings" pitchFamily="2" charset="2"/>
              <a:buChar char="q"/>
            </a:pPr>
            <a:r>
              <a:rPr lang="en-US" sz="1200" dirty="0"/>
              <a:t>Define and document ServiceNow </a:t>
            </a:r>
            <a:r>
              <a:rPr lang="en-US" sz="1200" dirty="0">
                <a:hlinkClick r:id="rId3"/>
              </a:rPr>
              <a:t>process owner responsibilities</a:t>
            </a:r>
            <a:r>
              <a:rPr lang="en-US" sz="1200" dirty="0"/>
              <a:t> and authorities including the:</a:t>
            </a:r>
          </a:p>
          <a:p>
            <a:pPr lvl="1">
              <a:buFont typeface="Wingdings" pitchFamily="2" charset="2"/>
              <a:buChar char="q"/>
            </a:pPr>
            <a:r>
              <a:rPr lang="en-US" sz="1100" dirty="0"/>
              <a:t>Responsibility for developing, documenting, and improving processes over time to deliver increasing business value </a:t>
            </a:r>
          </a:p>
          <a:p>
            <a:pPr lvl="1">
              <a:buFont typeface="Wingdings" pitchFamily="2" charset="2"/>
              <a:buChar char="q"/>
            </a:pPr>
            <a:r>
              <a:rPr lang="en-US" sz="1100" dirty="0"/>
              <a:t>Responsibility for ensuring resources are dedicated to support the day-to-day delivery of the process</a:t>
            </a:r>
          </a:p>
          <a:p>
            <a:pPr marL="456565" lvl="1" indent="-224790">
              <a:buFont typeface="Wingdings" pitchFamily="2" charset="2"/>
              <a:buChar char="q"/>
            </a:pPr>
            <a:r>
              <a:rPr lang="en-US" sz="1100" dirty="0"/>
              <a:t>Responsibility for ensuring that relevant process teams, support roles, and themselves are </a:t>
            </a:r>
            <a:r>
              <a:rPr lang="en-US" sz="1100" dirty="0">
                <a:hlinkClick r:id="rId4"/>
              </a:rPr>
              <a:t>trained</a:t>
            </a:r>
            <a:r>
              <a:rPr lang="en-US" sz="1100" dirty="0"/>
              <a:t> at the appropriate level on how processes work in ServiceNow</a:t>
            </a:r>
          </a:p>
          <a:p>
            <a:pPr lvl="1">
              <a:buFont typeface="Wingdings" pitchFamily="2" charset="2"/>
              <a:buChar char="q"/>
            </a:pPr>
            <a:r>
              <a:rPr lang="en-US" sz="1100" dirty="0"/>
              <a:t>Responsibility for working with other process owners to align the goals and objectives of their processes and identify the interfaces between the processes where needed</a:t>
            </a:r>
          </a:p>
          <a:p>
            <a:pPr marL="456565" lvl="1" indent="-224790">
              <a:buFont typeface="Wingdings" pitchFamily="2" charset="2"/>
              <a:buChar char="q"/>
            </a:pPr>
            <a:r>
              <a:rPr lang="en-US" sz="1100" dirty="0"/>
              <a:t>Responsibility for understanding relevant business objectives and defining </a:t>
            </a:r>
            <a:r>
              <a:rPr lang="en-US" sz="1100" dirty="0">
                <a:hlinkClick r:id="rId5"/>
              </a:rPr>
              <a:t>key performance indicators </a:t>
            </a:r>
            <a:r>
              <a:rPr lang="en-US" sz="1100" dirty="0"/>
              <a:t>(KPIs) to measure their process performance over time </a:t>
            </a:r>
            <a:endParaRPr lang="en-US" sz="1200" dirty="0"/>
          </a:p>
          <a:p>
            <a:pPr lvl="1">
              <a:buFont typeface="Wingdings" pitchFamily="2" charset="2"/>
              <a:buChar char="q"/>
            </a:pPr>
            <a:r>
              <a:rPr lang="en-US" sz="1100" dirty="0"/>
              <a:t>Authority to ensure the process is consistently rolled out and used by all departments managed by process managers who directly/indirectly report to the process owner</a:t>
            </a:r>
          </a:p>
          <a:p>
            <a:pPr lvl="1">
              <a:buFont typeface="Wingdings" pitchFamily="2" charset="2"/>
              <a:buChar char="q"/>
            </a:pPr>
            <a:r>
              <a:rPr lang="en-US" sz="1100" dirty="0"/>
              <a:t>Authority to ensure consistent execution and administration of the process across IT departments and teams that support the process</a:t>
            </a:r>
          </a:p>
          <a:p>
            <a:pPr>
              <a:buFont typeface="Wingdings" pitchFamily="2" charset="2"/>
              <a:buChar char="q"/>
            </a:pPr>
            <a:r>
              <a:rPr lang="en-US" sz="1200" dirty="0"/>
              <a:t>Map new process ownership responsibilities and authorities with the responsibilities and authorities of other existing roles. (If you maintain an organizational RACI chart that documents role responsibilities and accountabilities, simply add “ServiceNow process owner” to the chart.)</a:t>
            </a:r>
          </a:p>
          <a:p>
            <a:pPr lvl="1">
              <a:buFont typeface="Wingdings" pitchFamily="2" charset="2"/>
              <a:buChar char="q"/>
            </a:pPr>
            <a:r>
              <a:rPr lang="en-US" sz="1100" dirty="0"/>
              <a:t>Identify where ServiceNow process owner responsibilities and accountabilities may overlap with existing roles and verify that these overlaps will not cause confusion.</a:t>
            </a:r>
          </a:p>
          <a:p>
            <a:pPr lvl="1">
              <a:buFont typeface="Wingdings" pitchFamily="2" charset="2"/>
              <a:buChar char="q"/>
            </a:pPr>
            <a:endParaRPr lang="en-US" sz="800" dirty="0"/>
          </a:p>
          <a:p>
            <a:pPr>
              <a:buFont typeface="Wingdings" pitchFamily="2" charset="2"/>
              <a:buChar char="q"/>
            </a:pPr>
            <a:endParaRPr lang="en-US" sz="1200" dirty="0"/>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1a: Define process ownership (Continued)</a:t>
            </a:r>
          </a:p>
        </p:txBody>
      </p:sp>
      <p:sp>
        <p:nvSpPr>
          <p:cNvPr id="30" name="Chevron 29">
            <a:extLst>
              <a:ext uri="{FF2B5EF4-FFF2-40B4-BE49-F238E27FC236}">
                <a16:creationId xmlns:a16="http://schemas.microsoft.com/office/drawing/2014/main" id="{499493D1-0E54-B24F-A0C8-986015C25483}"/>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2711881" y="5848654"/>
            <a:ext cx="1407634"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Assess existing processes</a:t>
            </a:r>
          </a:p>
        </p:txBody>
      </p:sp>
      <p:sp>
        <p:nvSpPr>
          <p:cNvPr id="36" name="Chevron 35">
            <a:extLst>
              <a:ext uri="{FF2B5EF4-FFF2-40B4-BE49-F238E27FC236}">
                <a16:creationId xmlns:a16="http://schemas.microsoft.com/office/drawing/2014/main" id="{D87AA5A6-54CE-3B40-8633-E024CBF708AA}"/>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37" name="Chevron 36">
            <a:extLst>
              <a:ext uri="{FF2B5EF4-FFF2-40B4-BE49-F238E27FC236}">
                <a16:creationId xmlns:a16="http://schemas.microsoft.com/office/drawing/2014/main" id="{2A558225-0C02-AD4F-B7C0-4FEDAE69D5CA}"/>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38" name="Chevron 37">
            <a:extLst>
              <a:ext uri="{FF2B5EF4-FFF2-40B4-BE49-F238E27FC236}">
                <a16:creationId xmlns:a16="http://schemas.microsoft.com/office/drawing/2014/main" id="{3F5509C4-5D93-4B45-9E41-50D3A7B3012D}"/>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16" name="Chevron 15">
            <a:extLst>
              <a:ext uri="{FF2B5EF4-FFF2-40B4-BE49-F238E27FC236}">
                <a16:creationId xmlns:a16="http://schemas.microsoft.com/office/drawing/2014/main" id="{5982D01E-59A2-0A40-9B15-6B543B8C9233}"/>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17" name="Chevron 16">
            <a:extLst>
              <a:ext uri="{FF2B5EF4-FFF2-40B4-BE49-F238E27FC236}">
                <a16:creationId xmlns:a16="http://schemas.microsoft.com/office/drawing/2014/main" id="{E3DD4980-4421-A649-A601-932EE6D800BE}"/>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sp>
        <p:nvSpPr>
          <p:cNvPr id="18" name="Rectangle 17">
            <a:extLst>
              <a:ext uri="{FF2B5EF4-FFF2-40B4-BE49-F238E27FC236}">
                <a16:creationId xmlns:a16="http://schemas.microsoft.com/office/drawing/2014/main" id="{0BC96772-2B5F-C042-B5B7-47465FE00F49}"/>
              </a:ext>
            </a:extLst>
          </p:cNvPr>
          <p:cNvSpPr/>
          <p:nvPr/>
        </p:nvSpPr>
        <p:spPr>
          <a:xfrm>
            <a:off x="8663709" y="1313529"/>
            <a:ext cx="3002603" cy="435089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100" b="1" dirty="0">
                <a:solidFill>
                  <a:schemeClr val="tx1"/>
                </a:solidFill>
              </a:rPr>
              <a:t>Practitioner insight:</a:t>
            </a:r>
            <a:r>
              <a:rPr lang="en-US" sz="1100" dirty="0">
                <a:solidFill>
                  <a:schemeClr val="tx1"/>
                </a:solidFill>
              </a:rPr>
              <a:t> As you define process ownership, ask yourself three questions: </a:t>
            </a:r>
          </a:p>
          <a:p>
            <a:pPr marL="228600" indent="-228600">
              <a:buAutoNum type="arabicParenR"/>
            </a:pPr>
            <a:r>
              <a:rPr lang="en-US" sz="1100" dirty="0">
                <a:solidFill>
                  <a:schemeClr val="tx1"/>
                </a:solidFill>
              </a:rPr>
              <a:t>Does my organization follow a process framework of any kind (e.g., ITIL)? </a:t>
            </a:r>
          </a:p>
          <a:p>
            <a:pPr marL="228600" indent="-228600">
              <a:buAutoNum type="arabicParenR"/>
            </a:pPr>
            <a:r>
              <a:rPr lang="en-US" sz="1100" dirty="0">
                <a:solidFill>
                  <a:schemeClr val="tx1"/>
                </a:solidFill>
              </a:rPr>
              <a:t>If so, how aware and/or educated is the broader organization about the processes in this framework? </a:t>
            </a:r>
          </a:p>
          <a:p>
            <a:pPr marL="228600" indent="-228600">
              <a:buAutoNum type="arabicParenR"/>
            </a:pPr>
            <a:r>
              <a:rPr lang="en-US" sz="1100" dirty="0">
                <a:solidFill>
                  <a:schemeClr val="tx1"/>
                </a:solidFill>
              </a:rPr>
              <a:t>If awareness and/or education is low, do I need to provide some sort of baseline education before I can meaningfully assign process ownership? </a:t>
            </a:r>
          </a:p>
          <a:p>
            <a:endParaRPr lang="en-US" sz="1100" dirty="0">
              <a:solidFill>
                <a:schemeClr val="tx1"/>
              </a:solidFill>
            </a:endParaRPr>
          </a:p>
          <a:p>
            <a:r>
              <a:rPr lang="en-US" sz="1100" dirty="0">
                <a:solidFill>
                  <a:schemeClr val="tx1"/>
                </a:solidFill>
              </a:rPr>
              <a:t>Defined process ownership is critical but process owners will be far less effective in an organization that doesn’t understand and value what they do. It’s important to consider upfront how much you need to spread the word about the importance of process ownership and process frameworks throughout your organization, beyond just gaining senior leadership buy-in.   </a:t>
            </a:r>
          </a:p>
          <a:p>
            <a:endParaRPr lang="en-US" sz="1100" dirty="0">
              <a:solidFill>
                <a:schemeClr val="tx1"/>
              </a:solidFill>
            </a:endParaRPr>
          </a:p>
          <a:p>
            <a:endParaRPr lang="en-US" sz="1100" dirty="0">
              <a:solidFill>
                <a:schemeClr val="tx1"/>
              </a:solidFill>
            </a:endParaRPr>
          </a:p>
          <a:p>
            <a:endParaRPr lang="en-US" sz="1100" dirty="0">
              <a:solidFill>
                <a:schemeClr val="tx1"/>
              </a:solidFill>
            </a:endParaRPr>
          </a:p>
        </p:txBody>
      </p:sp>
      <p:grpSp>
        <p:nvGrpSpPr>
          <p:cNvPr id="14" name="Group 13">
            <a:extLst>
              <a:ext uri="{FF2B5EF4-FFF2-40B4-BE49-F238E27FC236}">
                <a16:creationId xmlns:a16="http://schemas.microsoft.com/office/drawing/2014/main" id="{28BE54C8-F2A1-3D49-AF67-275FF4AD2D2E}"/>
              </a:ext>
            </a:extLst>
          </p:cNvPr>
          <p:cNvGrpSpPr/>
          <p:nvPr/>
        </p:nvGrpSpPr>
        <p:grpSpPr>
          <a:xfrm>
            <a:off x="441230" y="5848654"/>
            <a:ext cx="11313996" cy="462116"/>
            <a:chOff x="2411874" y="5848654"/>
            <a:chExt cx="9343352" cy="462116"/>
          </a:xfrm>
        </p:grpSpPr>
        <p:grpSp>
          <p:nvGrpSpPr>
            <p:cNvPr id="15" name="Group 14">
              <a:extLst>
                <a:ext uri="{FF2B5EF4-FFF2-40B4-BE49-F238E27FC236}">
                  <a16:creationId xmlns:a16="http://schemas.microsoft.com/office/drawing/2014/main" id="{82AADE8B-C7CE-F649-8729-412834A848BF}"/>
                </a:ext>
              </a:extLst>
            </p:cNvPr>
            <p:cNvGrpSpPr/>
            <p:nvPr/>
          </p:nvGrpSpPr>
          <p:grpSpPr>
            <a:xfrm>
              <a:off x="2711881" y="5848654"/>
              <a:ext cx="9043345" cy="462116"/>
              <a:chOff x="2711881" y="5848654"/>
              <a:chExt cx="9043345" cy="462116"/>
            </a:xfrm>
          </p:grpSpPr>
          <p:sp>
            <p:nvSpPr>
              <p:cNvPr id="20" name="Chevron 19">
                <a:extLst>
                  <a:ext uri="{FF2B5EF4-FFF2-40B4-BE49-F238E27FC236}">
                    <a16:creationId xmlns:a16="http://schemas.microsoft.com/office/drawing/2014/main" id="{FE35F28B-D2E2-8E42-946E-D936CEACA798}"/>
                  </a:ext>
                </a:extLst>
              </p:cNvPr>
              <p:cNvSpPr/>
              <p:nvPr/>
            </p:nvSpPr>
            <p:spPr>
              <a:xfrm>
                <a:off x="2711881" y="5848654"/>
                <a:ext cx="1407634"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Assess existing processes</a:t>
                </a:r>
              </a:p>
            </p:txBody>
          </p:sp>
          <p:sp>
            <p:nvSpPr>
              <p:cNvPr id="21" name="Chevron 20">
                <a:extLst>
                  <a:ext uri="{FF2B5EF4-FFF2-40B4-BE49-F238E27FC236}">
                    <a16:creationId xmlns:a16="http://schemas.microsoft.com/office/drawing/2014/main" id="{91A87FFD-3FE7-2A4C-88A8-4C6B1E3A7471}"/>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2" name="Chevron 21">
                <a:extLst>
                  <a:ext uri="{FF2B5EF4-FFF2-40B4-BE49-F238E27FC236}">
                    <a16:creationId xmlns:a16="http://schemas.microsoft.com/office/drawing/2014/main" id="{AF99E6CC-D563-1645-BA10-E09C4B88FA96}"/>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3" name="Chevron 22">
                <a:extLst>
                  <a:ext uri="{FF2B5EF4-FFF2-40B4-BE49-F238E27FC236}">
                    <a16:creationId xmlns:a16="http://schemas.microsoft.com/office/drawing/2014/main" id="{9495764C-FCE3-624E-8754-04920BEFB13E}"/>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4" name="Chevron 23">
                <a:extLst>
                  <a:ext uri="{FF2B5EF4-FFF2-40B4-BE49-F238E27FC236}">
                    <a16:creationId xmlns:a16="http://schemas.microsoft.com/office/drawing/2014/main" id="{0BCB015A-E6E1-0D49-B7A7-0EC031528E8A}"/>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5" name="Chevron 24">
                <a:extLst>
                  <a:ext uri="{FF2B5EF4-FFF2-40B4-BE49-F238E27FC236}">
                    <a16:creationId xmlns:a16="http://schemas.microsoft.com/office/drawing/2014/main" id="{23763622-0AC5-A445-841B-5902A13B8660}"/>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19" name="TextBox 18">
              <a:extLst>
                <a:ext uri="{FF2B5EF4-FFF2-40B4-BE49-F238E27FC236}">
                  <a16:creationId xmlns:a16="http://schemas.microsoft.com/office/drawing/2014/main" id="{E4940E00-8E45-8649-BE30-5470B3A03A31}"/>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130223000"/>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11">
            <a:extLst>
              <a:ext uri="{FF2B5EF4-FFF2-40B4-BE49-F238E27FC236}">
                <a16:creationId xmlns:a16="http://schemas.microsoft.com/office/drawing/2014/main" id="{13965A75-AF75-2745-B9DD-B58662CD12C0}"/>
              </a:ext>
            </a:extLst>
          </p:cNvPr>
          <p:cNvSpPr txBox="1">
            <a:spLocks/>
          </p:cNvSpPr>
          <p:nvPr/>
        </p:nvSpPr>
        <p:spPr>
          <a:xfrm>
            <a:off x="441231" y="1678952"/>
            <a:ext cx="8656588" cy="190784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Communicate process owner responsibilities to senior leaders to build support for process improvement goals</a:t>
            </a:r>
          </a:p>
          <a:p>
            <a:pPr>
              <a:buFont typeface="Wingdings" pitchFamily="2" charset="2"/>
              <a:buChar char="q"/>
            </a:pPr>
            <a:r>
              <a:rPr lang="en-US" sz="1200" dirty="0"/>
              <a:t>Meet with senior executives to inform them of the importance of the process owner role and the value this process ownership can deliver, and to gain their support for it.</a:t>
            </a:r>
          </a:p>
          <a:p>
            <a:pPr>
              <a:buFont typeface="Wingdings" pitchFamily="2" charset="2"/>
              <a:buChar char="q"/>
            </a:pPr>
            <a:r>
              <a:rPr lang="en-US" sz="1200" dirty="0"/>
              <a:t>Schedule monthly one-on-one meetings between process owners and appropriate senior executives within their function as an opportunity to vet their process improvement ideas and to earn leadership support.</a:t>
            </a:r>
          </a:p>
          <a:p>
            <a:pPr>
              <a:buFont typeface="Wingdings" pitchFamily="2" charset="2"/>
              <a:buChar char="q"/>
            </a:pPr>
            <a:r>
              <a:rPr lang="en-US" sz="1200" dirty="0"/>
              <a:t>Engage process owners in all major reviews and budget meetings associated with their assigned processes. </a:t>
            </a:r>
          </a:p>
          <a:p>
            <a:pPr>
              <a:buFont typeface="Wingdings" pitchFamily="2" charset="2"/>
              <a:buChar char="q"/>
            </a:pPr>
            <a:r>
              <a:rPr lang="en-US" sz="1200" dirty="0"/>
              <a:t>Ensure that process discussions are a regular part of senior leadership meetings.</a:t>
            </a:r>
          </a:p>
          <a:p>
            <a:pPr marL="0" indent="0">
              <a:buNone/>
            </a:pPr>
            <a:endParaRPr lang="en-US" sz="1200" dirty="0"/>
          </a:p>
          <a:p>
            <a:pPr marL="0" indent="0">
              <a:buNone/>
            </a:pPr>
            <a:endParaRPr lang="en-US" sz="1200"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1a: Define process ownership (Continued)</a:t>
            </a:r>
          </a:p>
        </p:txBody>
      </p:sp>
      <p:sp>
        <p:nvSpPr>
          <p:cNvPr id="30" name="Chevron 29">
            <a:extLst>
              <a:ext uri="{FF2B5EF4-FFF2-40B4-BE49-F238E27FC236}">
                <a16:creationId xmlns:a16="http://schemas.microsoft.com/office/drawing/2014/main" id="{499493D1-0E54-B24F-A0C8-986015C25483}"/>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2711881" y="5848654"/>
            <a:ext cx="1407634"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Assess existing processes</a:t>
            </a:r>
          </a:p>
        </p:txBody>
      </p:sp>
      <p:sp>
        <p:nvSpPr>
          <p:cNvPr id="36" name="Chevron 35">
            <a:extLst>
              <a:ext uri="{FF2B5EF4-FFF2-40B4-BE49-F238E27FC236}">
                <a16:creationId xmlns:a16="http://schemas.microsoft.com/office/drawing/2014/main" id="{D87AA5A6-54CE-3B40-8633-E024CBF708AA}"/>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37" name="Chevron 36">
            <a:extLst>
              <a:ext uri="{FF2B5EF4-FFF2-40B4-BE49-F238E27FC236}">
                <a16:creationId xmlns:a16="http://schemas.microsoft.com/office/drawing/2014/main" id="{2A558225-0C02-AD4F-B7C0-4FEDAE69D5CA}"/>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38" name="Chevron 37">
            <a:extLst>
              <a:ext uri="{FF2B5EF4-FFF2-40B4-BE49-F238E27FC236}">
                <a16:creationId xmlns:a16="http://schemas.microsoft.com/office/drawing/2014/main" id="{3F5509C4-5D93-4B45-9E41-50D3A7B3012D}"/>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16" name="Chevron 15">
            <a:extLst>
              <a:ext uri="{FF2B5EF4-FFF2-40B4-BE49-F238E27FC236}">
                <a16:creationId xmlns:a16="http://schemas.microsoft.com/office/drawing/2014/main" id="{5982D01E-59A2-0A40-9B15-6B543B8C9233}"/>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17" name="Chevron 16">
            <a:extLst>
              <a:ext uri="{FF2B5EF4-FFF2-40B4-BE49-F238E27FC236}">
                <a16:creationId xmlns:a16="http://schemas.microsoft.com/office/drawing/2014/main" id="{E3DD4980-4421-A649-A601-932EE6D800BE}"/>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nvGrpSpPr>
          <p:cNvPr id="12" name="Group 11">
            <a:extLst>
              <a:ext uri="{FF2B5EF4-FFF2-40B4-BE49-F238E27FC236}">
                <a16:creationId xmlns:a16="http://schemas.microsoft.com/office/drawing/2014/main" id="{BE494109-F4FB-A245-96FE-44846B96F4AE}"/>
              </a:ext>
            </a:extLst>
          </p:cNvPr>
          <p:cNvGrpSpPr/>
          <p:nvPr/>
        </p:nvGrpSpPr>
        <p:grpSpPr>
          <a:xfrm>
            <a:off x="441230" y="5848654"/>
            <a:ext cx="11313996" cy="462116"/>
            <a:chOff x="2411874" y="5848654"/>
            <a:chExt cx="9343352" cy="462116"/>
          </a:xfrm>
        </p:grpSpPr>
        <p:grpSp>
          <p:nvGrpSpPr>
            <p:cNvPr id="13" name="Group 12">
              <a:extLst>
                <a:ext uri="{FF2B5EF4-FFF2-40B4-BE49-F238E27FC236}">
                  <a16:creationId xmlns:a16="http://schemas.microsoft.com/office/drawing/2014/main" id="{EB282B54-3F1F-044E-98DA-CB2DE8E2BFB3}"/>
                </a:ext>
              </a:extLst>
            </p:cNvPr>
            <p:cNvGrpSpPr/>
            <p:nvPr/>
          </p:nvGrpSpPr>
          <p:grpSpPr>
            <a:xfrm>
              <a:off x="2711881" y="5848654"/>
              <a:ext cx="9043345" cy="462116"/>
              <a:chOff x="2711881" y="5848654"/>
              <a:chExt cx="9043345" cy="462116"/>
            </a:xfrm>
          </p:grpSpPr>
          <p:sp>
            <p:nvSpPr>
              <p:cNvPr id="15" name="Chevron 14">
                <a:extLst>
                  <a:ext uri="{FF2B5EF4-FFF2-40B4-BE49-F238E27FC236}">
                    <a16:creationId xmlns:a16="http://schemas.microsoft.com/office/drawing/2014/main" id="{8812603F-AABE-CF4E-B3BA-3A048DA90004}"/>
                  </a:ext>
                </a:extLst>
              </p:cNvPr>
              <p:cNvSpPr/>
              <p:nvPr/>
            </p:nvSpPr>
            <p:spPr>
              <a:xfrm>
                <a:off x="2711881" y="5848654"/>
                <a:ext cx="1407634"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Assess existing processes</a:t>
                </a:r>
              </a:p>
            </p:txBody>
          </p:sp>
          <p:sp>
            <p:nvSpPr>
              <p:cNvPr id="18" name="Chevron 17">
                <a:extLst>
                  <a:ext uri="{FF2B5EF4-FFF2-40B4-BE49-F238E27FC236}">
                    <a16:creationId xmlns:a16="http://schemas.microsoft.com/office/drawing/2014/main" id="{0520F3FE-1B3A-D446-B634-7B4A9ACCD709}"/>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19" name="Chevron 18">
                <a:extLst>
                  <a:ext uri="{FF2B5EF4-FFF2-40B4-BE49-F238E27FC236}">
                    <a16:creationId xmlns:a16="http://schemas.microsoft.com/office/drawing/2014/main" id="{BF0EBE2E-94AB-7A48-9EC5-FBA13B00F7A0}"/>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0" name="Chevron 19">
                <a:extLst>
                  <a:ext uri="{FF2B5EF4-FFF2-40B4-BE49-F238E27FC236}">
                    <a16:creationId xmlns:a16="http://schemas.microsoft.com/office/drawing/2014/main" id="{2BADEFFF-87B2-5542-9DCB-019EA8088FF5}"/>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1" name="Chevron 20">
                <a:extLst>
                  <a:ext uri="{FF2B5EF4-FFF2-40B4-BE49-F238E27FC236}">
                    <a16:creationId xmlns:a16="http://schemas.microsoft.com/office/drawing/2014/main" id="{659134F7-E4D8-C44B-B00C-3955D538A3F9}"/>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2" name="Chevron 21">
                <a:extLst>
                  <a:ext uri="{FF2B5EF4-FFF2-40B4-BE49-F238E27FC236}">
                    <a16:creationId xmlns:a16="http://schemas.microsoft.com/office/drawing/2014/main" id="{9F91CCAD-97D4-6F40-BA97-A6E107EAAA10}"/>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14" name="TextBox 13">
              <a:extLst>
                <a:ext uri="{FF2B5EF4-FFF2-40B4-BE49-F238E27FC236}">
                  <a16:creationId xmlns:a16="http://schemas.microsoft.com/office/drawing/2014/main" id="{4023A814-1D29-CE4C-B92C-AC60D43ACAD1}"/>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773767529"/>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874122"/>
            <a:ext cx="5093807" cy="284722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Map how specific processes chain together to support the business outcome that you’re looking to support with ServiceNow</a:t>
            </a:r>
            <a:endParaRPr lang="en-US" sz="1200" dirty="0"/>
          </a:p>
          <a:p>
            <a:pPr marL="227965" indent="-227965">
              <a:buFont typeface="Wingdings" pitchFamily="2" charset="2"/>
              <a:buChar char="q"/>
            </a:pPr>
            <a:r>
              <a:rPr lang="en-US" sz="1200" dirty="0"/>
              <a:t>Review the </a:t>
            </a:r>
            <a:r>
              <a:rPr lang="en-US" sz="1200" dirty="0">
                <a:hlinkClick r:id="rId3"/>
              </a:rPr>
              <a:t>desired outcome </a:t>
            </a:r>
            <a:r>
              <a:rPr lang="en-US" sz="1200" dirty="0"/>
              <a:t>of your ServiceNow implementation, such as “eliminating service outages through an improved detect-to-correct capability”</a:t>
            </a:r>
          </a:p>
          <a:p>
            <a:pPr>
              <a:buFont typeface="Wingdings" pitchFamily="2" charset="2"/>
              <a:buChar char="q"/>
            </a:pPr>
            <a:r>
              <a:rPr lang="en-US" sz="1200" dirty="0"/>
              <a:t>Define the set of end-to-end processes that contribute to that outcome—for example, a demand, project, or knowledge and incident management—referred to as a </a:t>
            </a:r>
            <a:r>
              <a:rPr lang="en-US" sz="1200" dirty="0">
                <a:hlinkClick r:id="rId4"/>
              </a:rPr>
              <a:t>value stream</a:t>
            </a:r>
            <a:r>
              <a:rPr lang="en-US" sz="1200" dirty="0"/>
              <a:t>.</a:t>
            </a:r>
          </a:p>
          <a:p>
            <a:pPr>
              <a:buFont typeface="Wingdings" pitchFamily="2" charset="2"/>
              <a:buChar char="q"/>
            </a:pPr>
            <a:r>
              <a:rPr lang="en-US" sz="1200" dirty="0"/>
              <a:t>Include processes that support planning, building, transitioning, delivering, and running/supporting an outcome. For example, you need effective event, incident, problem, and change management processes to support “eliminating service outages through an improved detect-to-correct capability”</a:t>
            </a:r>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spAutoFit/>
          </a:bodyPr>
          <a:lstStyle/>
          <a:p>
            <a:r>
              <a:rPr lang="en-US" sz="1200" dirty="0"/>
              <a:t>If processes have not been formally documented at your organization, it’s worth investing in this mapping before deploying processes in ServiceNow. Start with mapping the processes that will be implemented during your initial deployment of ServiceNow.</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1b: Map existing processes</a:t>
            </a:r>
          </a:p>
        </p:txBody>
      </p:sp>
      <p:sp>
        <p:nvSpPr>
          <p:cNvPr id="30" name="Chevron 29">
            <a:extLst>
              <a:ext uri="{FF2B5EF4-FFF2-40B4-BE49-F238E27FC236}">
                <a16:creationId xmlns:a16="http://schemas.microsoft.com/office/drawing/2014/main" id="{499493D1-0E54-B24F-A0C8-986015C25483}"/>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2711881" y="5848654"/>
            <a:ext cx="1407634"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Assess existing processes</a:t>
            </a:r>
          </a:p>
        </p:txBody>
      </p:sp>
      <p:sp>
        <p:nvSpPr>
          <p:cNvPr id="36" name="Chevron 35">
            <a:extLst>
              <a:ext uri="{FF2B5EF4-FFF2-40B4-BE49-F238E27FC236}">
                <a16:creationId xmlns:a16="http://schemas.microsoft.com/office/drawing/2014/main" id="{D87AA5A6-54CE-3B40-8633-E024CBF708AA}"/>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37" name="Chevron 36">
            <a:extLst>
              <a:ext uri="{FF2B5EF4-FFF2-40B4-BE49-F238E27FC236}">
                <a16:creationId xmlns:a16="http://schemas.microsoft.com/office/drawing/2014/main" id="{2A558225-0C02-AD4F-B7C0-4FEDAE69D5CA}"/>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38" name="Chevron 37">
            <a:extLst>
              <a:ext uri="{FF2B5EF4-FFF2-40B4-BE49-F238E27FC236}">
                <a16:creationId xmlns:a16="http://schemas.microsoft.com/office/drawing/2014/main" id="{3F5509C4-5D93-4B45-9E41-50D3A7B3012D}"/>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16" name="Chevron 15">
            <a:extLst>
              <a:ext uri="{FF2B5EF4-FFF2-40B4-BE49-F238E27FC236}">
                <a16:creationId xmlns:a16="http://schemas.microsoft.com/office/drawing/2014/main" id="{5982D01E-59A2-0A40-9B15-6B543B8C9233}"/>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17" name="Chevron 16">
            <a:extLst>
              <a:ext uri="{FF2B5EF4-FFF2-40B4-BE49-F238E27FC236}">
                <a16:creationId xmlns:a16="http://schemas.microsoft.com/office/drawing/2014/main" id="{E3DD4980-4421-A649-A601-932EE6D800BE}"/>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sp>
        <p:nvSpPr>
          <p:cNvPr id="18" name="Rectangle 17">
            <a:extLst>
              <a:ext uri="{FF2B5EF4-FFF2-40B4-BE49-F238E27FC236}">
                <a16:creationId xmlns:a16="http://schemas.microsoft.com/office/drawing/2014/main" id="{9C743F22-50DA-9B45-AFE3-15F0BE1B9271}"/>
              </a:ext>
            </a:extLst>
          </p:cNvPr>
          <p:cNvSpPr/>
          <p:nvPr/>
        </p:nvSpPr>
        <p:spPr>
          <a:xfrm>
            <a:off x="435272" y="4823308"/>
            <a:ext cx="8717964" cy="82807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100" b="1" dirty="0">
                <a:solidFill>
                  <a:schemeClr val="tx1"/>
                </a:solidFill>
              </a:rPr>
              <a:t>Practitioner insight: </a:t>
            </a:r>
            <a:r>
              <a:rPr lang="en-US" sz="1100" dirty="0">
                <a:solidFill>
                  <a:schemeClr val="tx1"/>
                </a:solidFill>
              </a:rPr>
              <a:t>Organizations that have already invested in setting up a process framework (like ITIL or eTOM) may already have a lot of this mapping done. Don’t throw that out! Just take the ServiceNow implementation process here as an opportunity to refine mapping along this process where possible and to re-evaluate where value is won or lost across your existing processes. Then you can capture your desired value from ServiceNow without starting from scratch. </a:t>
            </a:r>
          </a:p>
        </p:txBody>
      </p:sp>
      <p:sp>
        <p:nvSpPr>
          <p:cNvPr id="19" name="Content Placeholder 11">
            <a:extLst>
              <a:ext uri="{FF2B5EF4-FFF2-40B4-BE49-F238E27FC236}">
                <a16:creationId xmlns:a16="http://schemas.microsoft.com/office/drawing/2014/main" id="{95FA982D-9E6E-FB48-9C06-ACA920758A89}"/>
              </a:ext>
            </a:extLst>
          </p:cNvPr>
          <p:cNvSpPr txBox="1">
            <a:spLocks/>
          </p:cNvSpPr>
          <p:nvPr/>
        </p:nvSpPr>
        <p:spPr>
          <a:xfrm>
            <a:off x="5826868" y="1874123"/>
            <a:ext cx="5839444" cy="267865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Work with process owner(s) to build as-is process maps that document how work currently flows and that provide the baseline for identifying process improvement opportunities </a:t>
            </a:r>
          </a:p>
          <a:p>
            <a:pPr>
              <a:buFont typeface="Wingdings" pitchFamily="2" charset="2"/>
              <a:buChar char="q"/>
            </a:pPr>
            <a:r>
              <a:rPr lang="en-US" sz="1200" dirty="0"/>
              <a:t>Document the steps from the beginning to the end of a process and note the outcome you expect to be completed at the end of the process. Consider using visual diagrams that depict how work flows.</a:t>
            </a:r>
          </a:p>
          <a:p>
            <a:pPr>
              <a:buFont typeface="Wingdings" pitchFamily="2" charset="2"/>
              <a:buChar char="q"/>
            </a:pPr>
            <a:r>
              <a:rPr lang="en-US" sz="1200" dirty="0"/>
              <a:t>List all roles involved in the process.</a:t>
            </a:r>
          </a:p>
          <a:p>
            <a:pPr>
              <a:buFont typeface="Wingdings" pitchFamily="2" charset="2"/>
              <a:buChar char="q"/>
            </a:pPr>
            <a:r>
              <a:rPr lang="en-US" sz="1200" dirty="0"/>
              <a:t>Record handoffs between both the roles and systems involved in the process. </a:t>
            </a:r>
          </a:p>
          <a:p>
            <a:pPr marL="227965" indent="-227965">
              <a:buFont typeface="Wingdings" pitchFamily="2" charset="2"/>
              <a:buChar char="q"/>
            </a:pPr>
            <a:r>
              <a:rPr lang="en-US" sz="1200" dirty="0"/>
              <a:t>Use existing process runbooks when they’re available to inform this mapping. Runbooks are compilations of routine procedures and operations carried out for a given process, typically including step-by-step decision trees that determine effective workflow decisions.</a:t>
            </a:r>
          </a:p>
        </p:txBody>
      </p:sp>
      <p:grpSp>
        <p:nvGrpSpPr>
          <p:cNvPr id="15" name="Group 14">
            <a:extLst>
              <a:ext uri="{FF2B5EF4-FFF2-40B4-BE49-F238E27FC236}">
                <a16:creationId xmlns:a16="http://schemas.microsoft.com/office/drawing/2014/main" id="{C2A379FE-8A05-5C4D-B910-46C3FA4731A5}"/>
              </a:ext>
            </a:extLst>
          </p:cNvPr>
          <p:cNvGrpSpPr/>
          <p:nvPr/>
        </p:nvGrpSpPr>
        <p:grpSpPr>
          <a:xfrm>
            <a:off x="441230" y="5848654"/>
            <a:ext cx="11313996" cy="462116"/>
            <a:chOff x="2411874" y="5848654"/>
            <a:chExt cx="9343352" cy="462116"/>
          </a:xfrm>
        </p:grpSpPr>
        <p:grpSp>
          <p:nvGrpSpPr>
            <p:cNvPr id="20" name="Group 19">
              <a:extLst>
                <a:ext uri="{FF2B5EF4-FFF2-40B4-BE49-F238E27FC236}">
                  <a16:creationId xmlns:a16="http://schemas.microsoft.com/office/drawing/2014/main" id="{7181934C-5D61-1142-8235-2414805CF80D}"/>
                </a:ext>
              </a:extLst>
            </p:cNvPr>
            <p:cNvGrpSpPr/>
            <p:nvPr/>
          </p:nvGrpSpPr>
          <p:grpSpPr>
            <a:xfrm>
              <a:off x="2711881" y="5848654"/>
              <a:ext cx="9043345" cy="462116"/>
              <a:chOff x="2711881" y="5848654"/>
              <a:chExt cx="9043345" cy="462116"/>
            </a:xfrm>
          </p:grpSpPr>
          <p:sp>
            <p:nvSpPr>
              <p:cNvPr id="22" name="Chevron 21">
                <a:extLst>
                  <a:ext uri="{FF2B5EF4-FFF2-40B4-BE49-F238E27FC236}">
                    <a16:creationId xmlns:a16="http://schemas.microsoft.com/office/drawing/2014/main" id="{BCA8C73E-6A21-E94E-B938-4F8CCEB021E0}"/>
                  </a:ext>
                </a:extLst>
              </p:cNvPr>
              <p:cNvSpPr/>
              <p:nvPr/>
            </p:nvSpPr>
            <p:spPr>
              <a:xfrm>
                <a:off x="2711881" y="5848654"/>
                <a:ext cx="1407634"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Assess existing processes</a:t>
                </a:r>
              </a:p>
            </p:txBody>
          </p:sp>
          <p:sp>
            <p:nvSpPr>
              <p:cNvPr id="23" name="Chevron 22">
                <a:extLst>
                  <a:ext uri="{FF2B5EF4-FFF2-40B4-BE49-F238E27FC236}">
                    <a16:creationId xmlns:a16="http://schemas.microsoft.com/office/drawing/2014/main" id="{8CE94EFF-06BA-7F43-A582-2846FAEF8A48}"/>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4" name="Chevron 23">
                <a:extLst>
                  <a:ext uri="{FF2B5EF4-FFF2-40B4-BE49-F238E27FC236}">
                    <a16:creationId xmlns:a16="http://schemas.microsoft.com/office/drawing/2014/main" id="{436F4541-0F82-3243-A9AD-39F76B317C27}"/>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5" name="Chevron 24">
                <a:extLst>
                  <a:ext uri="{FF2B5EF4-FFF2-40B4-BE49-F238E27FC236}">
                    <a16:creationId xmlns:a16="http://schemas.microsoft.com/office/drawing/2014/main" id="{4494FDD5-56CF-4247-A065-38A2110734E0}"/>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6" name="Chevron 25">
                <a:extLst>
                  <a:ext uri="{FF2B5EF4-FFF2-40B4-BE49-F238E27FC236}">
                    <a16:creationId xmlns:a16="http://schemas.microsoft.com/office/drawing/2014/main" id="{0F84080E-2707-204C-A8C1-C9CB867794CF}"/>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7" name="Chevron 26">
                <a:extLst>
                  <a:ext uri="{FF2B5EF4-FFF2-40B4-BE49-F238E27FC236}">
                    <a16:creationId xmlns:a16="http://schemas.microsoft.com/office/drawing/2014/main" id="{4D3D4912-827E-C94F-A81E-A81C53C61EE1}"/>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21" name="TextBox 20">
              <a:extLst>
                <a:ext uri="{FF2B5EF4-FFF2-40B4-BE49-F238E27FC236}">
                  <a16:creationId xmlns:a16="http://schemas.microsoft.com/office/drawing/2014/main" id="{83FF38CD-3037-9F44-9939-444D6474A249}"/>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39725706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560612"/>
            <a:ext cx="8127733" cy="403662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Run a process review exercise with process owners and the teams responsible for each process to define where value is increased or lost in your as-is state</a:t>
            </a:r>
          </a:p>
          <a:p>
            <a:pPr>
              <a:buFont typeface="Wingdings" pitchFamily="2" charset="2"/>
              <a:buChar char="q"/>
            </a:pPr>
            <a:r>
              <a:rPr lang="en-US" sz="1200" dirty="0"/>
              <a:t>Hold a workshop with your process owners to answer the following questions (ideally using historical data):  </a:t>
            </a:r>
          </a:p>
          <a:p>
            <a:pPr marL="456565" lvl="1" indent="-224790">
              <a:buFont typeface="Wingdings" pitchFamily="2" charset="2"/>
              <a:buChar char="q"/>
            </a:pPr>
            <a:r>
              <a:rPr lang="en-US" sz="1100" b="1" dirty="0"/>
              <a:t>What’s our current baseline? </a:t>
            </a:r>
            <a:r>
              <a:rPr lang="en-US" sz="1100" dirty="0"/>
              <a:t>Review your as-is process maps to define how teams currently understand and practice the process, including known issues, potential redundancies, and definition(s) of terms. Identify inconsistencies or gaps in how different teams or team members understand the process.</a:t>
            </a:r>
          </a:p>
          <a:p>
            <a:pPr lvl="1">
              <a:buFont typeface="Wingdings" pitchFamily="2" charset="2"/>
              <a:buChar char="q"/>
            </a:pPr>
            <a:r>
              <a:rPr lang="en-US" sz="1100" b="1" dirty="0"/>
              <a:t>Where can we consolidate and streamline handoffs between teams, individuals, and systems? </a:t>
            </a:r>
            <a:r>
              <a:rPr lang="en-US" sz="1100" dirty="0"/>
              <a:t>Review handoffs to identify points where handoffs are creating unnecessary bottlenecks in the existing process.</a:t>
            </a:r>
          </a:p>
          <a:p>
            <a:pPr lvl="1">
              <a:buFont typeface="Wingdings" pitchFamily="2" charset="2"/>
              <a:buChar char="q"/>
            </a:pPr>
            <a:r>
              <a:rPr lang="en-US" sz="1100" b="1" dirty="0"/>
              <a:t>Where are we collecting unnecessary data? </a:t>
            </a:r>
            <a:r>
              <a:rPr lang="en-US" sz="1100" dirty="0"/>
              <a:t>Identify where forms and requirements collect data that isn’t used or needed for the process to work.</a:t>
            </a:r>
          </a:p>
          <a:p>
            <a:pPr lvl="1">
              <a:buFont typeface="Wingdings" pitchFamily="2" charset="2"/>
              <a:buChar char="q"/>
            </a:pPr>
            <a:r>
              <a:rPr lang="en-US" sz="1100" b="1" dirty="0"/>
              <a:t>Where are we seeing the longest cycle times? Why? </a:t>
            </a:r>
            <a:r>
              <a:rPr lang="en-US" sz="1100" dirty="0"/>
              <a:t>Identify the process steps with consistently long cycle times and diagnose why. </a:t>
            </a:r>
          </a:p>
          <a:p>
            <a:pPr lvl="1">
              <a:buFont typeface="Wingdings" pitchFamily="2" charset="2"/>
              <a:buChar char="q"/>
            </a:pPr>
            <a:r>
              <a:rPr lang="en-US" sz="1100" b="1" dirty="0"/>
              <a:t>Where do we have gaps in standards adherence? </a:t>
            </a:r>
            <a:r>
              <a:rPr lang="en-US" sz="1100" dirty="0"/>
              <a:t>Document the process steps that do not consistently adhere to standards.</a:t>
            </a:r>
          </a:p>
          <a:p>
            <a:pPr>
              <a:buFont typeface="Wingdings" pitchFamily="2" charset="2"/>
              <a:buChar char="q"/>
            </a:pPr>
            <a:r>
              <a:rPr lang="en-US" sz="1200" dirty="0"/>
              <a:t>Document your process review findings, including the details on when processes or process steps consistently fell short of your expectations.</a:t>
            </a:r>
          </a:p>
          <a:p>
            <a:pPr marL="0" indent="0">
              <a:buNone/>
            </a:pPr>
            <a:endParaRPr lang="en-US" sz="1200" b="1" dirty="0"/>
          </a:p>
          <a:p>
            <a:pPr>
              <a:buFont typeface="Wingdings" pitchFamily="2" charset="2"/>
              <a:buChar char="q"/>
            </a:pPr>
            <a:endParaRPr lang="en-US" sz="1200" dirty="0"/>
          </a:p>
          <a:p>
            <a:pPr marL="0" indent="0">
              <a:buNone/>
            </a:pPr>
            <a:endParaRPr lang="en-US" sz="12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1b: Map existing processes (Continued)</a:t>
            </a:r>
          </a:p>
        </p:txBody>
      </p:sp>
      <p:sp>
        <p:nvSpPr>
          <p:cNvPr id="30" name="Chevron 29">
            <a:extLst>
              <a:ext uri="{FF2B5EF4-FFF2-40B4-BE49-F238E27FC236}">
                <a16:creationId xmlns:a16="http://schemas.microsoft.com/office/drawing/2014/main" id="{499493D1-0E54-B24F-A0C8-986015C25483}"/>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2711881" y="5848654"/>
            <a:ext cx="1407634"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Assess existing processes</a:t>
            </a:r>
          </a:p>
        </p:txBody>
      </p:sp>
      <p:sp>
        <p:nvSpPr>
          <p:cNvPr id="36" name="Chevron 35">
            <a:extLst>
              <a:ext uri="{FF2B5EF4-FFF2-40B4-BE49-F238E27FC236}">
                <a16:creationId xmlns:a16="http://schemas.microsoft.com/office/drawing/2014/main" id="{D87AA5A6-54CE-3B40-8633-E024CBF708AA}"/>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37" name="Chevron 36">
            <a:extLst>
              <a:ext uri="{FF2B5EF4-FFF2-40B4-BE49-F238E27FC236}">
                <a16:creationId xmlns:a16="http://schemas.microsoft.com/office/drawing/2014/main" id="{2A558225-0C02-AD4F-B7C0-4FEDAE69D5CA}"/>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38" name="Chevron 37">
            <a:extLst>
              <a:ext uri="{FF2B5EF4-FFF2-40B4-BE49-F238E27FC236}">
                <a16:creationId xmlns:a16="http://schemas.microsoft.com/office/drawing/2014/main" id="{3F5509C4-5D93-4B45-9E41-50D3A7B3012D}"/>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16" name="Chevron 15">
            <a:extLst>
              <a:ext uri="{FF2B5EF4-FFF2-40B4-BE49-F238E27FC236}">
                <a16:creationId xmlns:a16="http://schemas.microsoft.com/office/drawing/2014/main" id="{5982D01E-59A2-0A40-9B15-6B543B8C9233}"/>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17" name="Chevron 16">
            <a:extLst>
              <a:ext uri="{FF2B5EF4-FFF2-40B4-BE49-F238E27FC236}">
                <a16:creationId xmlns:a16="http://schemas.microsoft.com/office/drawing/2014/main" id="{E3DD4980-4421-A649-A601-932EE6D800BE}"/>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nvGrpSpPr>
          <p:cNvPr id="12" name="Group 11">
            <a:extLst>
              <a:ext uri="{FF2B5EF4-FFF2-40B4-BE49-F238E27FC236}">
                <a16:creationId xmlns:a16="http://schemas.microsoft.com/office/drawing/2014/main" id="{BE5B12B8-B889-434E-A4F0-F3D642203731}"/>
              </a:ext>
            </a:extLst>
          </p:cNvPr>
          <p:cNvGrpSpPr/>
          <p:nvPr/>
        </p:nvGrpSpPr>
        <p:grpSpPr>
          <a:xfrm>
            <a:off x="441230" y="5848654"/>
            <a:ext cx="11313996" cy="462116"/>
            <a:chOff x="2411874" y="5848654"/>
            <a:chExt cx="9343352" cy="462116"/>
          </a:xfrm>
        </p:grpSpPr>
        <p:grpSp>
          <p:nvGrpSpPr>
            <p:cNvPr id="14" name="Group 13">
              <a:extLst>
                <a:ext uri="{FF2B5EF4-FFF2-40B4-BE49-F238E27FC236}">
                  <a16:creationId xmlns:a16="http://schemas.microsoft.com/office/drawing/2014/main" id="{B97F900F-2A8E-C445-90CB-33351E71F9B0}"/>
                </a:ext>
              </a:extLst>
            </p:cNvPr>
            <p:cNvGrpSpPr/>
            <p:nvPr/>
          </p:nvGrpSpPr>
          <p:grpSpPr>
            <a:xfrm>
              <a:off x="2711881" y="5848654"/>
              <a:ext cx="9043345" cy="462116"/>
              <a:chOff x="2711881" y="5848654"/>
              <a:chExt cx="9043345" cy="462116"/>
            </a:xfrm>
          </p:grpSpPr>
          <p:sp>
            <p:nvSpPr>
              <p:cNvPr id="18" name="Chevron 17">
                <a:extLst>
                  <a:ext uri="{FF2B5EF4-FFF2-40B4-BE49-F238E27FC236}">
                    <a16:creationId xmlns:a16="http://schemas.microsoft.com/office/drawing/2014/main" id="{9F8A1A93-E7CF-6547-9045-E86DB339381D}"/>
                  </a:ext>
                </a:extLst>
              </p:cNvPr>
              <p:cNvSpPr/>
              <p:nvPr/>
            </p:nvSpPr>
            <p:spPr>
              <a:xfrm>
                <a:off x="2711881" y="5848654"/>
                <a:ext cx="1407634"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Assess existing processes</a:t>
                </a:r>
              </a:p>
            </p:txBody>
          </p:sp>
          <p:sp>
            <p:nvSpPr>
              <p:cNvPr id="19" name="Chevron 18">
                <a:extLst>
                  <a:ext uri="{FF2B5EF4-FFF2-40B4-BE49-F238E27FC236}">
                    <a16:creationId xmlns:a16="http://schemas.microsoft.com/office/drawing/2014/main" id="{EC0F18BD-CB93-5E4F-BD74-09CE5DC19DC6}"/>
                  </a:ext>
                </a:extLst>
              </p:cNvPr>
              <p:cNvSpPr/>
              <p:nvPr/>
            </p:nvSpPr>
            <p:spPr>
              <a:xfrm>
                <a:off x="3825954" y="5848654"/>
                <a:ext cx="180184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process improvement opportunities</a:t>
                </a:r>
              </a:p>
            </p:txBody>
          </p:sp>
          <p:sp>
            <p:nvSpPr>
              <p:cNvPr id="20" name="Chevron 19">
                <a:extLst>
                  <a:ext uri="{FF2B5EF4-FFF2-40B4-BE49-F238E27FC236}">
                    <a16:creationId xmlns:a16="http://schemas.microsoft.com/office/drawing/2014/main" id="{27EA803E-6266-4846-BE53-9738974AEBF2}"/>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1" name="Chevron 20">
                <a:extLst>
                  <a:ext uri="{FF2B5EF4-FFF2-40B4-BE49-F238E27FC236}">
                    <a16:creationId xmlns:a16="http://schemas.microsoft.com/office/drawing/2014/main" id="{96FC4015-F85C-4D4F-AE7A-22AB68702240}"/>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2" name="Chevron 21">
                <a:extLst>
                  <a:ext uri="{FF2B5EF4-FFF2-40B4-BE49-F238E27FC236}">
                    <a16:creationId xmlns:a16="http://schemas.microsoft.com/office/drawing/2014/main" id="{65BE3723-C089-D04D-A938-42E5D1771087}"/>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3" name="Chevron 22">
                <a:extLst>
                  <a:ext uri="{FF2B5EF4-FFF2-40B4-BE49-F238E27FC236}">
                    <a16:creationId xmlns:a16="http://schemas.microsoft.com/office/drawing/2014/main" id="{1361CF17-1502-9D42-A87C-E42D78E30080}"/>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15" name="TextBox 14">
              <a:extLst>
                <a:ext uri="{FF2B5EF4-FFF2-40B4-BE49-F238E27FC236}">
                  <a16:creationId xmlns:a16="http://schemas.microsoft.com/office/drawing/2014/main" id="{DBF1FE55-E37E-0345-A4AF-602AAF7643D3}"/>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3287686635"/>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899932"/>
            <a:ext cx="5093807" cy="2987976"/>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Work with process owner(s) to build to-be process maps that document how you want work to flow after you implement  ServiceNow</a:t>
            </a:r>
            <a:endParaRPr lang="en-US" sz="1200" dirty="0"/>
          </a:p>
          <a:p>
            <a:pPr>
              <a:buFont typeface="Wingdings" pitchFamily="2" charset="2"/>
              <a:buChar char="q"/>
            </a:pPr>
            <a:r>
              <a:rPr lang="en-US" sz="1200" dirty="0"/>
              <a:t>Review your as-is process maps and findings from the process review exercise (Step 1)</a:t>
            </a:r>
          </a:p>
          <a:p>
            <a:pPr>
              <a:buFont typeface="Wingdings" pitchFamily="2" charset="2"/>
              <a:buChar char="q"/>
            </a:pPr>
            <a:r>
              <a:rPr lang="en-US" sz="1200" dirty="0"/>
              <a:t>Document the new to-be process maps that depict how you would ideally want work to flow through the process, including details on: </a:t>
            </a:r>
          </a:p>
          <a:p>
            <a:pPr marL="399958" lvl="1" indent="-171450">
              <a:buFont typeface="Wingdings" pitchFamily="2" charset="2"/>
              <a:buChar char="q"/>
            </a:pPr>
            <a:r>
              <a:rPr lang="en-US" sz="1100" dirty="0"/>
              <a:t>How you should redefine the process steps</a:t>
            </a:r>
          </a:p>
          <a:p>
            <a:pPr marL="399958" lvl="1" indent="-171450">
              <a:buFont typeface="Wingdings" pitchFamily="2" charset="2"/>
              <a:buChar char="q"/>
            </a:pPr>
            <a:r>
              <a:rPr lang="en-US" sz="1100" dirty="0"/>
              <a:t>How and where you should modify or eliminate handoffs</a:t>
            </a:r>
          </a:p>
          <a:p>
            <a:pPr marL="399958" lvl="1" indent="-171450">
              <a:buFont typeface="Wingdings" pitchFamily="2" charset="2"/>
              <a:buChar char="q"/>
            </a:pPr>
            <a:r>
              <a:rPr lang="en-US" sz="1100" dirty="0"/>
              <a:t>Which steps you need to improve (e.g., faster, more reliable, easier to navigate, etc.) and how (e.g., through automation, removing steps, improving forms, etc.)</a:t>
            </a:r>
          </a:p>
          <a:p>
            <a:pPr marL="399958" lvl="1" indent="-171450">
              <a:buFont typeface="Wingdings" pitchFamily="2" charset="2"/>
              <a:buChar char="q"/>
            </a:pPr>
            <a:r>
              <a:rPr lang="en-US" sz="1100" dirty="0"/>
              <a:t>How you should fix your as-is standards adherence gaps</a:t>
            </a:r>
            <a:endParaRPr lang="en-US" sz="12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spAutoFit/>
          </a:bodyPr>
          <a:lstStyle/>
          <a:p>
            <a:r>
              <a:rPr lang="en-US" sz="1200" dirty="0"/>
              <a:t>When you have documented which processes contribute to delivering your ServiceNow objectives and have mapped how they currently work, it’s time to map out how you want these processes to work in their ideal end state in ServiceNow. After that, you can assemble a wish list of process improvement opportunities to implement, starting with quick wins.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2a: Identify process improvement opportunities</a:t>
            </a:r>
          </a:p>
        </p:txBody>
      </p:sp>
      <p:sp>
        <p:nvSpPr>
          <p:cNvPr id="30" name="Chevron 29">
            <a:extLst>
              <a:ext uri="{FF2B5EF4-FFF2-40B4-BE49-F238E27FC236}">
                <a16:creationId xmlns:a16="http://schemas.microsoft.com/office/drawing/2014/main" id="{499493D1-0E54-B24F-A0C8-986015C25483}"/>
              </a:ext>
            </a:extLst>
          </p:cNvPr>
          <p:cNvSpPr/>
          <p:nvPr/>
        </p:nvSpPr>
        <p:spPr>
          <a:xfrm>
            <a:off x="2185178"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36" name="Chevron 35">
            <a:extLst>
              <a:ext uri="{FF2B5EF4-FFF2-40B4-BE49-F238E27FC236}">
                <a16:creationId xmlns:a16="http://schemas.microsoft.com/office/drawing/2014/main" id="{D87AA5A6-54CE-3B40-8633-E024CBF708AA}"/>
              </a:ext>
            </a:extLst>
          </p:cNvPr>
          <p:cNvSpPr/>
          <p:nvPr/>
        </p:nvSpPr>
        <p:spPr>
          <a:xfrm>
            <a:off x="3825954" y="5848654"/>
            <a:ext cx="1801849"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Identify process improvement opportunities</a:t>
            </a:r>
          </a:p>
        </p:txBody>
      </p:sp>
      <p:sp>
        <p:nvSpPr>
          <p:cNvPr id="37" name="Chevron 36">
            <a:extLst>
              <a:ext uri="{FF2B5EF4-FFF2-40B4-BE49-F238E27FC236}">
                <a16:creationId xmlns:a16="http://schemas.microsoft.com/office/drawing/2014/main" id="{2A558225-0C02-AD4F-B7C0-4FEDAE69D5CA}"/>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38" name="Chevron 37">
            <a:extLst>
              <a:ext uri="{FF2B5EF4-FFF2-40B4-BE49-F238E27FC236}">
                <a16:creationId xmlns:a16="http://schemas.microsoft.com/office/drawing/2014/main" id="{3F5509C4-5D93-4B45-9E41-50D3A7B3012D}"/>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16" name="Chevron 15">
            <a:extLst>
              <a:ext uri="{FF2B5EF4-FFF2-40B4-BE49-F238E27FC236}">
                <a16:creationId xmlns:a16="http://schemas.microsoft.com/office/drawing/2014/main" id="{5982D01E-59A2-0A40-9B15-6B543B8C9233}"/>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17" name="Chevron 16">
            <a:extLst>
              <a:ext uri="{FF2B5EF4-FFF2-40B4-BE49-F238E27FC236}">
                <a16:creationId xmlns:a16="http://schemas.microsoft.com/office/drawing/2014/main" id="{E3DD4980-4421-A649-A601-932EE6D800BE}"/>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sp>
        <p:nvSpPr>
          <p:cNvPr id="19" name="Content Placeholder 11">
            <a:extLst>
              <a:ext uri="{FF2B5EF4-FFF2-40B4-BE49-F238E27FC236}">
                <a16:creationId xmlns:a16="http://schemas.microsoft.com/office/drawing/2014/main" id="{95FA982D-9E6E-FB48-9C06-ACA920758A89}"/>
              </a:ext>
            </a:extLst>
          </p:cNvPr>
          <p:cNvSpPr txBox="1">
            <a:spLocks/>
          </p:cNvSpPr>
          <p:nvPr/>
        </p:nvSpPr>
        <p:spPr>
          <a:xfrm>
            <a:off x="5826868" y="1899932"/>
            <a:ext cx="5839444" cy="284722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Compare your as-is and to-be process maps to identify where you want to and/or need to make improvements to processes during and after ServiceNow implementation </a:t>
            </a:r>
          </a:p>
          <a:p>
            <a:pPr>
              <a:buFont typeface="Wingdings" pitchFamily="2" charset="2"/>
              <a:buChar char="q"/>
            </a:pPr>
            <a:r>
              <a:rPr lang="en-US" sz="1200" dirty="0"/>
              <a:t>Review your as-is and to-be process maps and document how they’re different (and by how much)</a:t>
            </a:r>
          </a:p>
          <a:p>
            <a:pPr lvl="1">
              <a:buFont typeface="Wingdings" pitchFamily="2" charset="2"/>
              <a:buChar char="q"/>
            </a:pPr>
            <a:r>
              <a:rPr lang="en-US" sz="1100" b="1" dirty="0"/>
              <a:t>Consider what you learned about your as-is processes during your process review exercise (Step 1b) – </a:t>
            </a:r>
            <a:r>
              <a:rPr lang="en-US" sz="1100" dirty="0"/>
              <a:t>Where are there handoffs or steps that take too long? Where are processes too difficult? Where are standards not followed? </a:t>
            </a:r>
          </a:p>
          <a:p>
            <a:pPr lvl="1">
              <a:buFont typeface="Wingdings" pitchFamily="2" charset="2"/>
              <a:buChar char="q"/>
            </a:pPr>
            <a:r>
              <a:rPr lang="en-US" sz="1100" b="1" dirty="0"/>
              <a:t>Consider the fixes you suggest in your to-be process maps – </a:t>
            </a:r>
            <a:r>
              <a:rPr lang="en-US" sz="1100" dirty="0"/>
              <a:t>How did you want to redefine steps? Where did you want to eliminate or modify handoffs? </a:t>
            </a:r>
          </a:p>
          <a:p>
            <a:pPr>
              <a:buFont typeface="Wingdings" pitchFamily="2" charset="2"/>
              <a:buChar char="q"/>
            </a:pPr>
            <a:r>
              <a:rPr lang="en-US" sz="1200" dirty="0"/>
              <a:t>List the fixes and improvements needed to bring each process from the current as-is state to your ideal to-be end state.</a:t>
            </a:r>
          </a:p>
          <a:p>
            <a:pPr marL="0" indent="0">
              <a:buNone/>
            </a:pPr>
            <a:endParaRPr lang="en-US" sz="1200" b="1" dirty="0"/>
          </a:p>
        </p:txBody>
      </p:sp>
      <p:sp>
        <p:nvSpPr>
          <p:cNvPr id="18" name="Rectangle 17">
            <a:extLst>
              <a:ext uri="{FF2B5EF4-FFF2-40B4-BE49-F238E27FC236}">
                <a16:creationId xmlns:a16="http://schemas.microsoft.com/office/drawing/2014/main" id="{B1B2DC5D-3B11-564B-B5B1-C8A9898D4F76}"/>
              </a:ext>
            </a:extLst>
          </p:cNvPr>
          <p:cNvSpPr/>
          <p:nvPr/>
        </p:nvSpPr>
        <p:spPr>
          <a:xfrm>
            <a:off x="963667" y="4994704"/>
            <a:ext cx="10333265" cy="74600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100" b="1" dirty="0">
                <a:solidFill>
                  <a:schemeClr val="tx1"/>
                </a:solidFill>
              </a:rPr>
              <a:t>Practitioner insight: </a:t>
            </a:r>
            <a:r>
              <a:rPr lang="en-US" sz="1100" dirty="0">
                <a:solidFill>
                  <a:schemeClr val="tx1"/>
                </a:solidFill>
              </a:rPr>
              <a:t>It’s a good idea to take the time to define your to-be process maps even if you intend to implement out-of-the-box (OOTB) ServiceNow processes (as we recommend in Step 3). This mapping exercise provides an opportunity for your team to understand why changes are being made to existing processes as you move to ServiceNow, which will help them accept any new OOTB ServiceNow processes that you chose to implement. </a:t>
            </a:r>
          </a:p>
        </p:txBody>
      </p:sp>
      <p:grpSp>
        <p:nvGrpSpPr>
          <p:cNvPr id="15" name="Group 14">
            <a:extLst>
              <a:ext uri="{FF2B5EF4-FFF2-40B4-BE49-F238E27FC236}">
                <a16:creationId xmlns:a16="http://schemas.microsoft.com/office/drawing/2014/main" id="{35B162F7-9702-8344-A538-6C23BD176605}"/>
              </a:ext>
            </a:extLst>
          </p:cNvPr>
          <p:cNvGrpSpPr/>
          <p:nvPr/>
        </p:nvGrpSpPr>
        <p:grpSpPr>
          <a:xfrm>
            <a:off x="441230" y="5848654"/>
            <a:ext cx="11313996" cy="462116"/>
            <a:chOff x="2411874" y="5848654"/>
            <a:chExt cx="9343352" cy="462116"/>
          </a:xfrm>
        </p:grpSpPr>
        <p:grpSp>
          <p:nvGrpSpPr>
            <p:cNvPr id="20" name="Group 19">
              <a:extLst>
                <a:ext uri="{FF2B5EF4-FFF2-40B4-BE49-F238E27FC236}">
                  <a16:creationId xmlns:a16="http://schemas.microsoft.com/office/drawing/2014/main" id="{4DD7F1AE-AB26-8248-85E1-5641912080B2}"/>
                </a:ext>
              </a:extLst>
            </p:cNvPr>
            <p:cNvGrpSpPr/>
            <p:nvPr/>
          </p:nvGrpSpPr>
          <p:grpSpPr>
            <a:xfrm>
              <a:off x="2711881" y="5848654"/>
              <a:ext cx="9043345" cy="462116"/>
              <a:chOff x="2711881" y="5848654"/>
              <a:chExt cx="9043345" cy="462116"/>
            </a:xfrm>
          </p:grpSpPr>
          <p:sp>
            <p:nvSpPr>
              <p:cNvPr id="22" name="Chevron 21">
                <a:extLst>
                  <a:ext uri="{FF2B5EF4-FFF2-40B4-BE49-F238E27FC236}">
                    <a16:creationId xmlns:a16="http://schemas.microsoft.com/office/drawing/2014/main" id="{E7F4CA61-642C-454B-B554-B068E8A44C3D}"/>
                  </a:ext>
                </a:extLst>
              </p:cNvPr>
              <p:cNvSpPr/>
              <p:nvPr/>
            </p:nvSpPr>
            <p:spPr>
              <a:xfrm>
                <a:off x="2711881" y="5848654"/>
                <a:ext cx="14076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Assess existing processes</a:t>
                </a:r>
              </a:p>
            </p:txBody>
          </p:sp>
          <p:sp>
            <p:nvSpPr>
              <p:cNvPr id="23" name="Chevron 22">
                <a:extLst>
                  <a:ext uri="{FF2B5EF4-FFF2-40B4-BE49-F238E27FC236}">
                    <a16:creationId xmlns:a16="http://schemas.microsoft.com/office/drawing/2014/main" id="{506DC0E2-AA6C-4E47-B1DB-FD372224FD03}"/>
                  </a:ext>
                </a:extLst>
              </p:cNvPr>
              <p:cNvSpPr/>
              <p:nvPr/>
            </p:nvSpPr>
            <p:spPr>
              <a:xfrm>
                <a:off x="3825954" y="5848654"/>
                <a:ext cx="1801849"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Identify process improvement opportunities</a:t>
                </a:r>
              </a:p>
            </p:txBody>
          </p:sp>
          <p:sp>
            <p:nvSpPr>
              <p:cNvPr id="24" name="Chevron 23">
                <a:extLst>
                  <a:ext uri="{FF2B5EF4-FFF2-40B4-BE49-F238E27FC236}">
                    <a16:creationId xmlns:a16="http://schemas.microsoft.com/office/drawing/2014/main" id="{5A13E984-3758-A14E-8FFA-9136E32EAD8C}"/>
                  </a:ext>
                </a:extLst>
              </p:cNvPr>
              <p:cNvSpPr/>
              <p:nvPr/>
            </p:nvSpPr>
            <p:spPr>
              <a:xfrm>
                <a:off x="5267376" y="5848654"/>
                <a:ext cx="15953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Design process improvements</a:t>
                </a:r>
              </a:p>
            </p:txBody>
          </p:sp>
          <p:sp>
            <p:nvSpPr>
              <p:cNvPr id="25" name="Chevron 24">
                <a:extLst>
                  <a:ext uri="{FF2B5EF4-FFF2-40B4-BE49-F238E27FC236}">
                    <a16:creationId xmlns:a16="http://schemas.microsoft.com/office/drawing/2014/main" id="{9E05368B-2CD5-AB41-BF3E-80F8611D37F0}"/>
                  </a:ext>
                </a:extLst>
              </p:cNvPr>
              <p:cNvSpPr/>
              <p:nvPr/>
            </p:nvSpPr>
            <p:spPr>
              <a:xfrm>
                <a:off x="6567397" y="5848654"/>
                <a:ext cx="20015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Plan future process improvement opportunities</a:t>
                </a:r>
              </a:p>
            </p:txBody>
          </p:sp>
          <p:sp>
            <p:nvSpPr>
              <p:cNvPr id="26" name="Chevron 25">
                <a:extLst>
                  <a:ext uri="{FF2B5EF4-FFF2-40B4-BE49-F238E27FC236}">
                    <a16:creationId xmlns:a16="http://schemas.microsoft.com/office/drawing/2014/main" id="{43CD1F21-0C72-6C40-877E-5E98BBA8566A}"/>
                  </a:ext>
                </a:extLst>
              </p:cNvPr>
              <p:cNvSpPr/>
              <p:nvPr/>
            </p:nvSpPr>
            <p:spPr>
              <a:xfrm>
                <a:off x="8246941" y="5848654"/>
                <a:ext cx="20477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Continually identify process improvement opportunities</a:t>
                </a:r>
              </a:p>
            </p:txBody>
          </p:sp>
          <p:sp>
            <p:nvSpPr>
              <p:cNvPr id="27" name="Chevron 26">
                <a:extLst>
                  <a:ext uri="{FF2B5EF4-FFF2-40B4-BE49-F238E27FC236}">
                    <a16:creationId xmlns:a16="http://schemas.microsoft.com/office/drawing/2014/main" id="{E954E40F-D43B-8A4B-BDF1-F5A2AE9978AD}"/>
                  </a:ext>
                </a:extLst>
              </p:cNvPr>
              <p:cNvSpPr/>
              <p:nvPr/>
            </p:nvSpPr>
            <p:spPr>
              <a:xfrm>
                <a:off x="9983044" y="5848654"/>
                <a:ext cx="177218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Build a process improvement culture</a:t>
                </a:r>
              </a:p>
            </p:txBody>
          </p:sp>
        </p:grpSp>
        <p:sp>
          <p:nvSpPr>
            <p:cNvPr id="21" name="TextBox 20">
              <a:extLst>
                <a:ext uri="{FF2B5EF4-FFF2-40B4-BE49-F238E27FC236}">
                  <a16:creationId xmlns:a16="http://schemas.microsoft.com/office/drawing/2014/main" id="{771E8674-4AD0-4A47-A1F0-6C3C011CAD17}"/>
                </a:ext>
              </a:extLst>
            </p:cNvPr>
            <p:cNvSpPr txBox="1"/>
            <p:nvPr/>
          </p:nvSpPr>
          <p:spPr>
            <a:xfrm>
              <a:off x="2411874" y="5956601"/>
              <a:ext cx="513282" cy="246221"/>
            </a:xfrm>
            <a:prstGeom prst="rect">
              <a:avLst/>
            </a:prstGeom>
            <a:noFill/>
          </p:spPr>
          <p:txBody>
            <a:bodyPr wrap="none" rtlCol="0">
              <a:spAutoFit/>
            </a:bodyPr>
            <a:lstStyle/>
            <a:p>
              <a:pPr algn="l"/>
              <a:r>
                <a:rPr lang="en-US" sz="1000" dirty="0"/>
                <a:t>Steps</a:t>
              </a:r>
            </a:p>
          </p:txBody>
        </p:sp>
      </p:grpSp>
    </p:spTree>
    <p:extLst>
      <p:ext uri="{BB962C8B-B14F-4D97-AF65-F5344CB8AC3E}">
        <p14:creationId xmlns:p14="http://schemas.microsoft.com/office/powerpoint/2010/main" val="3036748638"/>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71A9463-C4EB-4567-809D-F073873A1C31}">
  <ds:schemaRefs>
    <ds:schemaRef ds:uri="http://schemas.microsoft.com/sharepoint/v3/contenttype/forms"/>
  </ds:schemaRefs>
</ds:datastoreItem>
</file>

<file path=customXml/itemProps2.xml><?xml version="1.0" encoding="utf-8"?>
<ds:datastoreItem xmlns:ds="http://schemas.openxmlformats.org/officeDocument/2006/customXml" ds:itemID="{DC741F36-3515-4775-9C4F-D2C33E2EEF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D666633-2AD7-4B96-BFD8-8C30DD5ABB9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57791</TotalTime>
  <Words>6597</Words>
  <Application>Microsoft Office PowerPoint</Application>
  <PresentationFormat>Custom</PresentationFormat>
  <Paragraphs>496</Paragraphs>
  <Slides>19</Slides>
  <Notes>17</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Reimagine how you want work processes to flow</vt:lpstr>
      <vt:lpstr>Success Pillars – Structure</vt:lpstr>
      <vt:lpstr>Reimagine how you want work processes to flow</vt:lpstr>
      <vt:lpstr>Step 1a: Define process ownership</vt:lpstr>
      <vt:lpstr>Step 1a: Define process ownership (Continued)</vt:lpstr>
      <vt:lpstr>Step 1a: Define process ownership (Continued)</vt:lpstr>
      <vt:lpstr>Step 1b: Map existing processes</vt:lpstr>
      <vt:lpstr>Step 1b: Map existing processes (Continued)</vt:lpstr>
      <vt:lpstr>Step 2a: Identify process improvement opportunities</vt:lpstr>
      <vt:lpstr>Step 2b: Select processes for improvement</vt:lpstr>
      <vt:lpstr>Step 3: Design process improvements</vt:lpstr>
      <vt:lpstr>Step 4: Plan future process improvements</vt:lpstr>
      <vt:lpstr>Step 4: Plan future process improvements (Continued)</vt:lpstr>
      <vt:lpstr>Step 5a: Develop a system to continually identify process improvement</vt:lpstr>
      <vt:lpstr>Step 5a: Develop a system to continually identify process improvement (Continued)</vt:lpstr>
      <vt:lpstr>Step 5a: Develop a system to continually identify process improvement (Continued)</vt:lpstr>
      <vt:lpstr>Step 5b: Refocus on creating business value</vt:lpstr>
      <vt:lpstr>Step 6: Build a process improvement culture</vt:lpstr>
      <vt:lpstr>KPIs and stakeholders</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 Process Flow - Customer Success - ServiceNow</dc:title>
  <dc:subject>This checklist outlines how you can see your implementation as an opportunity to analyze and improve how work gets done…</dc:subject>
  <dc:creator>ServiceNow Customer Success</dc:creator>
  <cp:keywords>work processes, workflows, process improvement</cp:keywords>
  <dc:description/>
  <cp:lastModifiedBy>Sasi Yajamanyam</cp:lastModifiedBy>
  <cp:revision>741</cp:revision>
  <cp:lastPrinted>2018-04-26T14:46:34Z</cp:lastPrinted>
  <dcterms:created xsi:type="dcterms:W3CDTF">2017-11-01T20:30:48Z</dcterms:created>
  <dcterms:modified xsi:type="dcterms:W3CDTF">2020-02-19T17:45:50Z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5200</vt:r8>
  </property>
  <property fmtid="{D5CDD505-2E9C-101B-9397-08002B2CF9AE}" pid="3" name="ContentTypeId">
    <vt:lpwstr>0x01010049E265F72CA92545B9F9453CFEB18874</vt:lpwstr>
  </property>
</Properties>
</file>